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08" r:id="rId2"/>
    <p:sldId id="309" r:id="rId3"/>
    <p:sldId id="257" r:id="rId4"/>
    <p:sldId id="310" r:id="rId5"/>
    <p:sldId id="329" r:id="rId6"/>
    <p:sldId id="337" r:id="rId7"/>
    <p:sldId id="328" r:id="rId8"/>
    <p:sldId id="286" r:id="rId9"/>
    <p:sldId id="292" r:id="rId10"/>
    <p:sldId id="293" r:id="rId11"/>
    <p:sldId id="330" r:id="rId12"/>
    <p:sldId id="312" r:id="rId13"/>
    <p:sldId id="338" r:id="rId14"/>
    <p:sldId id="295" r:id="rId15"/>
    <p:sldId id="296" r:id="rId16"/>
    <p:sldId id="297" r:id="rId17"/>
    <p:sldId id="336" r:id="rId18"/>
    <p:sldId id="332" r:id="rId19"/>
    <p:sldId id="333" r:id="rId20"/>
    <p:sldId id="302" r:id="rId21"/>
    <p:sldId id="294" r:id="rId22"/>
    <p:sldId id="327" r:id="rId23"/>
    <p:sldId id="299" r:id="rId24"/>
    <p:sldId id="331" r:id="rId25"/>
    <p:sldId id="313" r:id="rId26"/>
    <p:sldId id="298" r:id="rId27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08">
          <p15:clr>
            <a:srgbClr val="A4A3A4"/>
          </p15:clr>
        </p15:guide>
        <p15:guide id="4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8" autoAdjust="0"/>
    <p:restoredTop sz="94704" autoAdjust="0"/>
  </p:normalViewPr>
  <p:slideViewPr>
    <p:cSldViewPr>
      <p:cViewPr varScale="1">
        <p:scale>
          <a:sx n="106" d="100"/>
          <a:sy n="106" d="100"/>
        </p:scale>
        <p:origin x="12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64" y="-84"/>
      </p:cViewPr>
      <p:guideLst>
        <p:guide orient="horz" pos="2880"/>
        <p:guide pos="2160"/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6E3AF-ED9B-4BCE-A0FB-38E96A97B5E4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684C4-AAFC-476B-95B6-523E156F88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81838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8A3EF-2AE7-421F-8FD3-43A01AC71E4E}" type="datetimeFigureOut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8685C-988D-4BE7-9EF1-1147E3E6EF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30283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ヘッダー プレースホルダー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377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ヘッダー プレースホルダー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377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ヘッダー プレースホルダー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251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ヘッダー プレースホルダー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377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ヘッダー プレースホルダー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067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ヘッダー プレースホルダー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377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ヘッダー プレースホルダー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377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ヘッダー プレースホルダー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470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ヘッダー プレースホルダー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7736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ヘッダー プレースホルダー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146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ヘッダー プレースホルダー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270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ヘッダー プレースホルダー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3776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ヘッダー プレースホルダー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377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ヘッダー プレースホルダー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6775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ヘッダー プレースホルダー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3776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ヘッダー プレースホルダー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38508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ヘッダー プレースホルダー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255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ヘッダー プレースホルダー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3776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ヘッダー プレースホルダー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062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ヘッダー プレースホルダー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377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ヘッダー プレースホルダー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377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ヘッダー プレースホルダー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969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ヘッダー プレースホルダー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1542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ヘッダー プレースホルダー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937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ヘッダー プレースホルダー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377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ヘッダー プレースホルダー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377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28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273B-E373-4049-AE9B-3A1A4C5E5352}" type="datetime1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0049-9D69-4BF5-809C-F754A00D3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53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BB62-8394-49AF-A3FE-C125BDD8F35C}" type="datetime1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0049-9D69-4BF5-809C-F754A00D3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9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502E-D4B1-4032-859D-5C13F909DD4E}" type="datetime1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0049-9D69-4BF5-809C-F754A00D3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927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E926-790B-4321-A5F7-468D2E8B552D}" type="datetime1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0049-9D69-4BF5-809C-F754A00D3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10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9DECC-0BC7-4347-A082-8DCF63DDDF6E}" type="datetime1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0049-9D69-4BF5-809C-F754A00D3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69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94CD-309C-4E0B-8AB3-22435AB8EFD8}" type="datetime1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0049-9D69-4BF5-809C-F754A00D3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61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3BA7-D219-43B7-BF48-D30FCAE2535B}" type="datetime1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0049-9D69-4BF5-809C-F754A00D3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547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A1F7-CBCF-4FE9-BB47-C2538F4017AB}" type="datetime1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0049-9D69-4BF5-809C-F754A00D3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7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4C2B-B62C-4340-A3BD-FDCDBBB1CC53}" type="datetime1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0049-9D69-4BF5-809C-F754A00D3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81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475A-3379-4859-B9D6-903924AE6799}" type="datetime1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0049-9D69-4BF5-809C-F754A00D3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30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2DBDA-A443-4E3E-B3E7-EC9CF663586A}" type="datetime1">
              <a:rPr kumimoji="1" lang="ja-JP" altLang="en-US" smtClean="0"/>
              <a:t>2025/1/22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20049-9D69-4BF5-809C-F754A00D3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33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683568" y="332656"/>
            <a:ext cx="7632848" cy="576064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cap="flat">
            <a:round/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>
                <a:solidFill>
                  <a:schemeClr val="bg1"/>
                </a:solidFill>
                <a:latin typeface="+mn-ea"/>
              </a:rPr>
              <a:t>　　　　 データベースとは何か</a:t>
            </a:r>
            <a:endParaRPr kumimoji="1" lang="ja-JP" altLang="en-US" sz="2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187624" y="1340768"/>
            <a:ext cx="6912768" cy="2610285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180000" rtlCol="0" anchor="t" anchorCtr="0">
            <a:spAutoFit/>
          </a:bodyPr>
          <a:lstStyle/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「データを収集・管理し、活用するためのシステム」のことを総称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して、「データベース」</a:t>
            </a:r>
            <a:r>
              <a:rPr lang="en-US" altLang="ja-JP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(Database)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と呼んでいます。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またはデータを蓄積している器を「データベース」</a:t>
            </a:r>
            <a:r>
              <a:rPr lang="en-US" altLang="ja-JP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(Database)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と呼び、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データベースへのアクセスを管理するソフトウェアを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「データベース管理システム」</a:t>
            </a:r>
            <a:r>
              <a:rPr lang="en-US" altLang="ja-JP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(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ＤＢＭＳ</a:t>
            </a:r>
            <a:r>
              <a:rPr lang="en-US" altLang="ja-JP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:Database Management</a:t>
            </a:r>
          </a:p>
          <a:p>
            <a:pPr>
              <a:spcBef>
                <a:spcPts val="1200"/>
              </a:spcBef>
            </a:pPr>
            <a:r>
              <a:rPr lang="en-US" altLang="ja-JP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System)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と呼ぶこともあります。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" name="六角形 3"/>
          <p:cNvSpPr/>
          <p:nvPr/>
        </p:nvSpPr>
        <p:spPr>
          <a:xfrm rot="5400000">
            <a:off x="663280" y="163683"/>
            <a:ext cx="955165" cy="914009"/>
          </a:xfrm>
          <a:prstGeom prst="hexagon">
            <a:avLst/>
          </a:prstGeom>
          <a:gradFill>
            <a:gsLst>
              <a:gs pos="0">
                <a:schemeClr val="accent1">
                  <a:alpha val="74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3569" y="374466"/>
            <a:ext cx="885974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kumimoji="1" lang="en-US" altLang="ja-JP" sz="3200">
                <a:solidFill>
                  <a:schemeClr val="bg1"/>
                </a:solidFill>
              </a:rPr>
              <a:t>1-1</a:t>
            </a:r>
            <a:endParaRPr kumimoji="1" lang="ja-JP" altLang="en-US" sz="3200">
              <a:solidFill>
                <a:schemeClr val="bg1"/>
              </a:solidFill>
            </a:endParaRPr>
          </a:p>
        </p:txBody>
      </p:sp>
      <p:sp>
        <p:nvSpPr>
          <p:cNvPr id="12" name="円柱 11"/>
          <p:cNvSpPr/>
          <p:nvPr/>
        </p:nvSpPr>
        <p:spPr>
          <a:xfrm>
            <a:off x="1907704" y="4656811"/>
            <a:ext cx="1728192" cy="122046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データの集積</a:t>
            </a:r>
          </a:p>
        </p:txBody>
      </p:sp>
      <p:sp>
        <p:nvSpPr>
          <p:cNvPr id="15" name="左右矢印 14"/>
          <p:cNvSpPr/>
          <p:nvPr/>
        </p:nvSpPr>
        <p:spPr>
          <a:xfrm>
            <a:off x="3851920" y="5085184"/>
            <a:ext cx="648072" cy="432048"/>
          </a:xfrm>
          <a:prstGeom prst="left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FF00"/>
              </a:solidFill>
            </a:endParaRPr>
          </a:p>
        </p:txBody>
      </p:sp>
      <p:sp>
        <p:nvSpPr>
          <p:cNvPr id="16" name="直方体 15"/>
          <p:cNvSpPr/>
          <p:nvPr/>
        </p:nvSpPr>
        <p:spPr>
          <a:xfrm>
            <a:off x="4716016" y="4437112"/>
            <a:ext cx="2664296" cy="1584176"/>
          </a:xfrm>
          <a:prstGeom prst="cube">
            <a:avLst>
              <a:gd name="adj" fmla="val 21329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140858" y="465313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b="1" i="1">
                <a:solidFill>
                  <a:schemeClr val="bg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データベース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842609" y="4441278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b="1" i="1">
                <a:solidFill>
                  <a:schemeClr val="bg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データベース管理システム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4878130" y="4941168"/>
            <a:ext cx="918006" cy="43204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データの</a:t>
            </a:r>
            <a:endParaRPr kumimoji="1" lang="en-US" altLang="ja-JP" sz="10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algn="ctr"/>
            <a:r>
              <a:rPr kumimoji="1" lang="ja-JP" altLang="en-US" sz="10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入出力管理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5940152" y="4941168"/>
            <a:ext cx="918006" cy="43204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データの</a:t>
            </a:r>
            <a:endParaRPr kumimoji="1" lang="en-US" altLang="ja-JP" sz="10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algn="ctr"/>
            <a:r>
              <a:rPr kumimoji="1" lang="ja-JP" altLang="en-US" sz="10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権限管理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4878130" y="5445224"/>
            <a:ext cx="918006" cy="43204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データの</a:t>
            </a:r>
            <a:endParaRPr kumimoji="1" lang="en-US" altLang="ja-JP" sz="10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algn="ctr"/>
            <a:r>
              <a:rPr kumimoji="1" lang="ja-JP" altLang="en-US" sz="10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同期管理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5940152" y="5453608"/>
            <a:ext cx="918006" cy="43204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データの</a:t>
            </a:r>
            <a:endParaRPr kumimoji="1" lang="en-US" altLang="ja-JP" sz="10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algn="ctr"/>
            <a:r>
              <a:rPr kumimoji="1" lang="ja-JP" altLang="en-US" sz="10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保全管理</a:t>
            </a:r>
          </a:p>
        </p:txBody>
      </p:sp>
    </p:spTree>
    <p:extLst>
      <p:ext uri="{BB962C8B-B14F-4D97-AF65-F5344CB8AC3E}">
        <p14:creationId xmlns:p14="http://schemas.microsoft.com/office/powerpoint/2010/main" val="1623629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683568" y="332656"/>
            <a:ext cx="7632848" cy="576064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cap="flat">
            <a:round/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>
                <a:solidFill>
                  <a:schemeClr val="bg1"/>
                </a:solidFill>
                <a:latin typeface="+mn-ea"/>
              </a:rPr>
              <a:t>　　　　 テーブルの削除と変更</a:t>
            </a:r>
            <a:endParaRPr kumimoji="1" lang="ja-JP" altLang="en-US" sz="2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187624" y="1412776"/>
            <a:ext cx="7128792" cy="2610285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180000" rtlCol="0" anchor="t" anchorCtr="0">
            <a:spAutoFit/>
          </a:bodyPr>
          <a:lstStyle/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作成したテーブルを削除するには</a:t>
            </a:r>
            <a:r>
              <a:rPr lang="en-US" altLang="ja-JP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DROP TABLE</a:t>
            </a:r>
            <a:r>
              <a:rPr lang="ja-JP" altLang="en-US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文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を使用します。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テーブルを削除すると、テーブルに保存されているデータも一括で削除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されてしまいます。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en-US" altLang="ja-JP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[</a:t>
            </a:r>
            <a:r>
              <a:rPr lang="ja-JP" altLang="en-US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構文</a:t>
            </a:r>
            <a:r>
              <a:rPr lang="en-US" altLang="ja-JP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]</a:t>
            </a: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DROP TABLE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スキーマ名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.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テーブル名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;</a:t>
            </a:r>
          </a:p>
        </p:txBody>
      </p:sp>
      <p:sp>
        <p:nvSpPr>
          <p:cNvPr id="4" name="六角形 3"/>
          <p:cNvSpPr/>
          <p:nvPr/>
        </p:nvSpPr>
        <p:spPr>
          <a:xfrm rot="5400000">
            <a:off x="663280" y="163683"/>
            <a:ext cx="955165" cy="914009"/>
          </a:xfrm>
          <a:prstGeom prst="hexagon">
            <a:avLst/>
          </a:prstGeom>
          <a:gradFill>
            <a:gsLst>
              <a:gs pos="0">
                <a:schemeClr val="accent1">
                  <a:alpha val="74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3569" y="374466"/>
            <a:ext cx="885974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kumimoji="1" lang="en-US" altLang="ja-JP" sz="3200">
                <a:solidFill>
                  <a:schemeClr val="bg1"/>
                </a:solidFill>
              </a:rPr>
              <a:t>1-5</a:t>
            </a:r>
            <a:endParaRPr kumimoji="1" lang="ja-JP" alt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925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683568" y="332656"/>
            <a:ext cx="7632848" cy="576064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cap="flat">
            <a:round/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>
                <a:solidFill>
                  <a:schemeClr val="bg1"/>
                </a:solidFill>
                <a:latin typeface="+mn-ea"/>
              </a:rPr>
              <a:t>　　　　 テーブルの削除と変更</a:t>
            </a:r>
            <a:endParaRPr kumimoji="1" lang="ja-JP" altLang="en-US" sz="2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187624" y="1412776"/>
            <a:ext cx="7128792" cy="2733395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180000" rtlCol="0" anchor="t" anchorCtr="0">
            <a:spAutoFit/>
          </a:bodyPr>
          <a:lstStyle/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作成したテーブルの定義を変更するには</a:t>
            </a:r>
            <a:r>
              <a:rPr lang="en-US" altLang="ja-JP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ALTER TABLE</a:t>
            </a:r>
            <a:r>
              <a:rPr lang="ja-JP" altLang="en-US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文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を使用します。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en-US" altLang="ja-JP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[</a:t>
            </a:r>
            <a:r>
              <a:rPr lang="ja-JP" altLang="en-US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構文</a:t>
            </a:r>
            <a:r>
              <a:rPr lang="en-US" altLang="ja-JP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]</a:t>
            </a:r>
          </a:p>
          <a:p>
            <a:pPr>
              <a:spcBef>
                <a:spcPts val="1200"/>
              </a:spcBef>
            </a:pPr>
            <a:r>
              <a:rPr lang="ja-JP" altLang="en-US" sz="14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・項目の追加</a:t>
            </a:r>
            <a:endParaRPr lang="en-US" altLang="ja-JP" sz="14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600"/>
              </a:spcBef>
            </a:pPr>
            <a:r>
              <a:rPr lang="ja-JP" altLang="en-US" sz="14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　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ALTER TABLE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スキーマ名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.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テーブル名 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ADD COLUMN</a:t>
            </a:r>
            <a:r>
              <a:rPr lang="en-US" altLang="ja-JP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項目名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ja-JP" altLang="en-US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ja-JP" altLang="en-US" sz="14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・項目の削除</a:t>
            </a:r>
            <a:endParaRPr lang="en-US" altLang="ja-JP" sz="14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600"/>
              </a:spcBef>
            </a:pPr>
            <a:r>
              <a:rPr lang="ja-JP" altLang="en-US" sz="14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　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ALTER TABLE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スキーマ名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.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テーブル名 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DROP COLUMN</a:t>
            </a:r>
            <a:r>
              <a:rPr lang="en-US" altLang="ja-JP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項目名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;</a:t>
            </a:r>
          </a:p>
        </p:txBody>
      </p:sp>
      <p:sp>
        <p:nvSpPr>
          <p:cNvPr id="4" name="六角形 3"/>
          <p:cNvSpPr/>
          <p:nvPr/>
        </p:nvSpPr>
        <p:spPr>
          <a:xfrm rot="5400000">
            <a:off x="663280" y="163683"/>
            <a:ext cx="955165" cy="914009"/>
          </a:xfrm>
          <a:prstGeom prst="hexagon">
            <a:avLst/>
          </a:prstGeom>
          <a:gradFill>
            <a:gsLst>
              <a:gs pos="0">
                <a:schemeClr val="accent1">
                  <a:alpha val="74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3569" y="374466"/>
            <a:ext cx="885974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kumimoji="1" lang="en-US" altLang="ja-JP" sz="3200">
                <a:solidFill>
                  <a:schemeClr val="bg1"/>
                </a:solidFill>
              </a:rPr>
              <a:t>1-5</a:t>
            </a:r>
            <a:endParaRPr kumimoji="1" lang="ja-JP" alt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359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683568" y="332656"/>
            <a:ext cx="7632848" cy="576064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cap="flat">
            <a:round/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>
                <a:solidFill>
                  <a:schemeClr val="bg1"/>
                </a:solidFill>
                <a:latin typeface="+mn-ea"/>
              </a:rPr>
              <a:t>　　　　 テーブルの削除と変更</a:t>
            </a:r>
            <a:endParaRPr kumimoji="1" lang="ja-JP" altLang="en-US" sz="2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187624" y="1412776"/>
            <a:ext cx="7128792" cy="3810613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180000" rtlCol="0" anchor="t" anchorCtr="0">
            <a:spAutoFit/>
          </a:bodyPr>
          <a:lstStyle/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スキーマを削除するには</a:t>
            </a:r>
            <a:r>
              <a:rPr lang="en-US" altLang="ja-JP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DROP SCHEMA</a:t>
            </a:r>
            <a:r>
              <a:rPr lang="ja-JP" altLang="en-US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文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を使用します。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スキーマを削除すると、スキーマ内に定義されている全ての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テーブルが削除されてしまいますので、テーブルに保存されている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データも一括で削除されてしまいます。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一部のＤＢＭＳでは、スキーマ内にテーブルが残っている場合には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スキーマを削除できない場合があります。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en-US" altLang="ja-JP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[</a:t>
            </a:r>
            <a:r>
              <a:rPr lang="ja-JP" altLang="en-US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構文</a:t>
            </a:r>
            <a:r>
              <a:rPr lang="en-US" altLang="ja-JP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]</a:t>
            </a: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DROP SCHEMA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スキーマ名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;</a:t>
            </a:r>
          </a:p>
        </p:txBody>
      </p:sp>
      <p:sp>
        <p:nvSpPr>
          <p:cNvPr id="4" name="六角形 3"/>
          <p:cNvSpPr/>
          <p:nvPr/>
        </p:nvSpPr>
        <p:spPr>
          <a:xfrm rot="5400000">
            <a:off x="663280" y="163683"/>
            <a:ext cx="955165" cy="914009"/>
          </a:xfrm>
          <a:prstGeom prst="hexagon">
            <a:avLst/>
          </a:prstGeom>
          <a:gradFill>
            <a:gsLst>
              <a:gs pos="0">
                <a:schemeClr val="accent1">
                  <a:alpha val="74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3569" y="374466"/>
            <a:ext cx="885974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kumimoji="1" lang="en-US" altLang="ja-JP" sz="3200">
                <a:solidFill>
                  <a:schemeClr val="bg1"/>
                </a:solidFill>
              </a:rPr>
              <a:t>1-5</a:t>
            </a:r>
            <a:endParaRPr kumimoji="1" lang="ja-JP" alt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308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683568" y="332656"/>
            <a:ext cx="7632848" cy="576064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cap="flat">
            <a:round/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>
                <a:solidFill>
                  <a:schemeClr val="bg1"/>
                </a:solidFill>
                <a:latin typeface="+mn-ea"/>
              </a:rPr>
              <a:t>　　　　 テーブルの削除と変更</a:t>
            </a:r>
            <a:endParaRPr kumimoji="1" lang="ja-JP" altLang="en-US" sz="2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187624" y="1412776"/>
            <a:ext cx="7128792" cy="2610285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180000" rtlCol="0" anchor="t" anchorCtr="0">
            <a:spAutoFit/>
          </a:bodyPr>
          <a:lstStyle/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ja-JP" altLang="en-US" sz="160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データベースを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削除するには</a:t>
            </a:r>
            <a:r>
              <a:rPr lang="en-US" altLang="ja-JP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DROP </a:t>
            </a:r>
            <a:r>
              <a:rPr lang="en-US" altLang="ja-JP" sz="1600" b="1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DATABASE</a:t>
            </a:r>
            <a:r>
              <a:rPr lang="ja-JP" altLang="en-US" sz="1600" b="1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文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を使用します。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データベースを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削除すると</a:t>
            </a:r>
            <a:r>
              <a:rPr lang="ja-JP" altLang="en-US" sz="160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、データベース内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に定義されている全ての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スキーマ、テーブル、データが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削除されて</a:t>
            </a:r>
            <a:r>
              <a:rPr lang="ja-JP" altLang="en-US" sz="160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しまいます。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en-US" altLang="ja-JP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[</a:t>
            </a:r>
            <a:r>
              <a:rPr lang="ja-JP" altLang="en-US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構文</a:t>
            </a:r>
            <a:r>
              <a:rPr lang="en-US" altLang="ja-JP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]</a:t>
            </a: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DROP </a:t>
            </a:r>
            <a:r>
              <a:rPr lang="en-US" altLang="ja-JP" sz="1400" b="1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DATABASE </a:t>
            </a:r>
            <a:r>
              <a:rPr lang="ja-JP" altLang="en-US" sz="1400" i="1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データベース名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;</a:t>
            </a:r>
          </a:p>
        </p:txBody>
      </p:sp>
      <p:sp>
        <p:nvSpPr>
          <p:cNvPr id="4" name="六角形 3"/>
          <p:cNvSpPr/>
          <p:nvPr/>
        </p:nvSpPr>
        <p:spPr>
          <a:xfrm rot="5400000">
            <a:off x="663280" y="163683"/>
            <a:ext cx="955165" cy="914009"/>
          </a:xfrm>
          <a:prstGeom prst="hexagon">
            <a:avLst/>
          </a:prstGeom>
          <a:gradFill>
            <a:gsLst>
              <a:gs pos="0">
                <a:schemeClr val="accent1">
                  <a:alpha val="74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3569" y="374466"/>
            <a:ext cx="885974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kumimoji="1" lang="en-US" altLang="ja-JP" sz="3200">
                <a:solidFill>
                  <a:schemeClr val="bg1"/>
                </a:solidFill>
              </a:rPr>
              <a:t>1-5</a:t>
            </a:r>
            <a:endParaRPr kumimoji="1" lang="ja-JP" alt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619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683568" y="332656"/>
            <a:ext cx="7632848" cy="576064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cap="flat">
            <a:round/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>
                <a:solidFill>
                  <a:schemeClr val="bg1"/>
                </a:solidFill>
                <a:latin typeface="+mn-ea"/>
              </a:rPr>
              <a:t>　　　　 </a:t>
            </a:r>
            <a:r>
              <a:rPr lang="en-US" altLang="ja-JP" sz="2400">
                <a:solidFill>
                  <a:schemeClr val="bg1"/>
                </a:solidFill>
                <a:latin typeface="+mn-ea"/>
              </a:rPr>
              <a:t>SELECT</a:t>
            </a:r>
            <a:r>
              <a:rPr lang="ja-JP" altLang="en-US" sz="2400">
                <a:solidFill>
                  <a:schemeClr val="bg1"/>
                </a:solidFill>
                <a:latin typeface="+mn-ea"/>
              </a:rPr>
              <a:t>文の基本</a:t>
            </a:r>
            <a:endParaRPr kumimoji="1" lang="ja-JP" altLang="en-US" sz="2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187624" y="1426718"/>
            <a:ext cx="7128792" cy="4610832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180000" rtlCol="0" anchor="t" anchorCtr="0">
            <a:spAutoFit/>
          </a:bodyPr>
          <a:lstStyle/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テーブルからデータを抽出するには</a:t>
            </a:r>
            <a:r>
              <a:rPr lang="en-US" altLang="ja-JP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SELECT</a:t>
            </a:r>
            <a:r>
              <a:rPr lang="ja-JP" altLang="en-US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文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を使用します。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抽出結果の見出しにはテーブルの項目が表示されますが、</a:t>
            </a:r>
            <a:r>
              <a:rPr lang="en-US" altLang="ja-JP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as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をつけて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別名で表示することもできます。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en-US" altLang="ja-JP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[</a:t>
            </a:r>
            <a:r>
              <a:rPr lang="ja-JP" altLang="en-US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構文</a:t>
            </a:r>
            <a:r>
              <a:rPr lang="en-US" altLang="ja-JP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]</a:t>
            </a: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en-US" altLang="ja-JP" sz="14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(1) </a:t>
            </a:r>
            <a:r>
              <a:rPr lang="ja-JP" altLang="en-US" sz="14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指定した項目を抽出する場合</a:t>
            </a:r>
            <a:endParaRPr lang="en-US" altLang="ja-JP" sz="14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　　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SELECT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項目名</a:t>
            </a:r>
            <a:r>
              <a:rPr lang="en-US" altLang="ja-JP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1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,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項目名</a:t>
            </a:r>
            <a:r>
              <a:rPr lang="en-US" altLang="ja-JP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2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,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･･･</a:t>
            </a:r>
            <a:r>
              <a:rPr lang="ja-JP" altLang="en-US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FROM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スキーマ名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.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テーブル名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en-US" altLang="ja-JP" sz="14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(2) </a:t>
            </a:r>
            <a:r>
              <a:rPr lang="ja-JP" altLang="en-US" sz="14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全項目を抽出する場合</a:t>
            </a:r>
            <a:endParaRPr lang="en-US" altLang="ja-JP" sz="14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　　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SELECT *</a:t>
            </a:r>
            <a:r>
              <a:rPr lang="ja-JP" altLang="en-US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FROM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スキーマ名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.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テーブル名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en-US" altLang="ja-JP" sz="14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(3) </a:t>
            </a:r>
            <a:r>
              <a:rPr lang="ja-JP" altLang="en-US" sz="14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抽出した項目に別名をつける場合</a:t>
            </a:r>
            <a:endParaRPr lang="en-US" altLang="ja-JP" sz="14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　　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SELECT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項目名</a:t>
            </a:r>
            <a:r>
              <a:rPr lang="en-US" altLang="ja-JP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1 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as</a:t>
            </a:r>
            <a:r>
              <a:rPr lang="en-US" altLang="ja-JP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別名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,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･･･</a:t>
            </a:r>
            <a:r>
              <a:rPr lang="ja-JP" altLang="en-US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FROM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スキーマ名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.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テーブル名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;</a:t>
            </a:r>
          </a:p>
        </p:txBody>
      </p:sp>
      <p:sp>
        <p:nvSpPr>
          <p:cNvPr id="4" name="六角形 3"/>
          <p:cNvSpPr/>
          <p:nvPr/>
        </p:nvSpPr>
        <p:spPr>
          <a:xfrm rot="5400000">
            <a:off x="663280" y="163683"/>
            <a:ext cx="955165" cy="914009"/>
          </a:xfrm>
          <a:prstGeom prst="hexagon">
            <a:avLst/>
          </a:prstGeom>
          <a:gradFill>
            <a:gsLst>
              <a:gs pos="0">
                <a:schemeClr val="accent1">
                  <a:alpha val="74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3569" y="374466"/>
            <a:ext cx="885974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kumimoji="1" lang="en-US" altLang="ja-JP" sz="3200">
                <a:solidFill>
                  <a:schemeClr val="bg1"/>
                </a:solidFill>
              </a:rPr>
              <a:t>2-1</a:t>
            </a:r>
            <a:endParaRPr kumimoji="1" lang="ja-JP" alt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309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683568" y="332656"/>
            <a:ext cx="7632848" cy="576064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cap="flat">
            <a:round/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>
                <a:solidFill>
                  <a:schemeClr val="bg1"/>
                </a:solidFill>
                <a:latin typeface="+mn-ea"/>
              </a:rPr>
              <a:t>　　　　 </a:t>
            </a:r>
            <a:r>
              <a:rPr lang="en-US" altLang="ja-JP" sz="2400">
                <a:solidFill>
                  <a:schemeClr val="bg1"/>
                </a:solidFill>
                <a:latin typeface="+mn-ea"/>
              </a:rPr>
              <a:t>SELECT</a:t>
            </a:r>
            <a:r>
              <a:rPr lang="ja-JP" altLang="en-US" sz="2400">
                <a:solidFill>
                  <a:schemeClr val="bg1"/>
                </a:solidFill>
                <a:latin typeface="+mn-ea"/>
              </a:rPr>
              <a:t>文の基本</a:t>
            </a:r>
            <a:endParaRPr kumimoji="1" lang="ja-JP" altLang="en-US" sz="2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187624" y="1390424"/>
            <a:ext cx="7128792" cy="3702891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180000" rtlCol="0" anchor="t" anchorCtr="0">
            <a:spAutoFit/>
          </a:bodyPr>
          <a:lstStyle/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テーブルからいろいろな条件でデータを抽出するには、</a:t>
            </a:r>
            <a:r>
              <a:rPr lang="en-US" altLang="ja-JP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SELECT</a:t>
            </a:r>
            <a:r>
              <a:rPr lang="ja-JP" altLang="en-US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文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に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en-US" altLang="ja-JP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WHERE</a:t>
            </a:r>
            <a:r>
              <a:rPr lang="ja-JP" altLang="en-US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句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を指定します。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抽出条件は、</a:t>
            </a:r>
            <a:r>
              <a:rPr lang="en-US" altLang="ja-JP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AND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または</a:t>
            </a:r>
            <a:r>
              <a:rPr lang="en-US" altLang="ja-JP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OR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により複数の条件を組み合わせたり、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en-US" altLang="ja-JP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NOT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による条件の否定を指定できます。</a:t>
            </a:r>
            <a:endParaRPr lang="en-US" altLang="ja-JP" sz="1400" b="1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en-US" altLang="ja-JP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[</a:t>
            </a:r>
            <a:r>
              <a:rPr lang="ja-JP" altLang="en-US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構文</a:t>
            </a:r>
            <a:r>
              <a:rPr lang="en-US" altLang="ja-JP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]</a:t>
            </a: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SELECT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項目名</a:t>
            </a:r>
            <a:r>
              <a:rPr lang="en-US" altLang="ja-JP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1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,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項目名</a:t>
            </a:r>
            <a:r>
              <a:rPr lang="en-US" altLang="ja-JP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2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,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･･･</a:t>
            </a:r>
            <a:r>
              <a:rPr lang="ja-JP" altLang="en-US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FROM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スキーマ名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.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テーブル名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ja-JP" altLang="en-US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WHERE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抽出条件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;</a:t>
            </a:r>
          </a:p>
        </p:txBody>
      </p:sp>
      <p:sp>
        <p:nvSpPr>
          <p:cNvPr id="4" name="六角形 3"/>
          <p:cNvSpPr/>
          <p:nvPr/>
        </p:nvSpPr>
        <p:spPr>
          <a:xfrm rot="5400000">
            <a:off x="663280" y="163683"/>
            <a:ext cx="955165" cy="914009"/>
          </a:xfrm>
          <a:prstGeom prst="hexagon">
            <a:avLst/>
          </a:prstGeom>
          <a:gradFill>
            <a:gsLst>
              <a:gs pos="0">
                <a:schemeClr val="accent1">
                  <a:alpha val="74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3569" y="374466"/>
            <a:ext cx="885974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kumimoji="1" lang="en-US" altLang="ja-JP" sz="3200">
                <a:solidFill>
                  <a:schemeClr val="bg1"/>
                </a:solidFill>
              </a:rPr>
              <a:t>2-1</a:t>
            </a:r>
            <a:endParaRPr kumimoji="1" lang="ja-JP" alt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972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683568" y="332656"/>
            <a:ext cx="7632848" cy="576064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cap="flat">
            <a:round/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>
                <a:solidFill>
                  <a:schemeClr val="bg1"/>
                </a:solidFill>
                <a:latin typeface="+mn-ea"/>
              </a:rPr>
              <a:t>　　　　 </a:t>
            </a:r>
            <a:r>
              <a:rPr lang="en-US" altLang="ja-JP" sz="2400">
                <a:solidFill>
                  <a:schemeClr val="bg1"/>
                </a:solidFill>
                <a:latin typeface="+mn-ea"/>
              </a:rPr>
              <a:t>SELECT</a:t>
            </a:r>
            <a:r>
              <a:rPr lang="ja-JP" altLang="en-US" sz="2400">
                <a:solidFill>
                  <a:schemeClr val="bg1"/>
                </a:solidFill>
                <a:latin typeface="+mn-ea"/>
              </a:rPr>
              <a:t>文の基本</a:t>
            </a:r>
            <a:endParaRPr kumimoji="1" lang="ja-JP" altLang="en-US" sz="2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六角形 3"/>
          <p:cNvSpPr/>
          <p:nvPr/>
        </p:nvSpPr>
        <p:spPr>
          <a:xfrm rot="5400000">
            <a:off x="663280" y="163683"/>
            <a:ext cx="955165" cy="914009"/>
          </a:xfrm>
          <a:prstGeom prst="hexagon">
            <a:avLst/>
          </a:prstGeom>
          <a:gradFill>
            <a:gsLst>
              <a:gs pos="0">
                <a:schemeClr val="accent1">
                  <a:alpha val="74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3569" y="374466"/>
            <a:ext cx="885974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ja-JP" sz="3200">
                <a:solidFill>
                  <a:schemeClr val="bg1"/>
                </a:solidFill>
              </a:rPr>
              <a:t>2-1</a:t>
            </a:r>
            <a:endParaRPr kumimoji="1" lang="ja-JP" altLang="en-US" sz="3200">
              <a:solidFill>
                <a:schemeClr val="bg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475656" y="1544012"/>
            <a:ext cx="6696744" cy="440120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600"/>
              </a:spcBef>
              <a:buAutoNum type="arabicParenBoth"/>
            </a:pPr>
            <a:r>
              <a:rPr kumimoji="1" lang="ja-JP" altLang="en-US" sz="1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指定した値と完全に一致するデータを検索</a:t>
            </a:r>
            <a:endParaRPr kumimoji="1" lang="en-US" altLang="ja-JP" sz="14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ja-JP" altLang="en-US" sz="1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</a:t>
            </a:r>
            <a:r>
              <a:rPr lang="ja-JP" altLang="en-US" sz="1400" i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項目名</a:t>
            </a:r>
            <a:r>
              <a:rPr lang="ja-JP" altLang="en-US" sz="14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 '</a:t>
            </a:r>
            <a:r>
              <a:rPr lang="ja-JP" altLang="en-US" sz="1400" i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値</a:t>
            </a:r>
            <a:r>
              <a:rPr lang="en-US" altLang="ja-JP" sz="14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</a:t>
            </a:r>
          </a:p>
          <a:p>
            <a:pPr>
              <a:spcBef>
                <a:spcPts val="600"/>
              </a:spcBef>
            </a:pPr>
            <a:r>
              <a:rPr kumimoji="1" lang="en-US" altLang="ja-JP" sz="1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(2) </a:t>
            </a:r>
            <a:r>
              <a:rPr kumimoji="1" lang="ja-JP" altLang="en-US" sz="1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指定した文字列が含まれているデータを</a:t>
            </a:r>
            <a:r>
              <a:rPr lang="ja-JP" altLang="en-US" sz="1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検索</a:t>
            </a:r>
            <a:endParaRPr lang="en-US" altLang="ja-JP" sz="14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kumimoji="1" lang="ja-JP" altLang="en-US" sz="1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</a:t>
            </a:r>
            <a:r>
              <a:rPr kumimoji="1" lang="ja-JP" altLang="en-US" sz="1400" i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項目名</a:t>
            </a:r>
            <a:r>
              <a:rPr kumimoji="1" lang="ja-JP" altLang="en-US" sz="14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LIKE '%</a:t>
            </a:r>
            <a:r>
              <a:rPr lang="ja-JP" altLang="en-US" sz="1400" i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文字列</a:t>
            </a:r>
            <a:r>
              <a:rPr kumimoji="1" lang="en-US" altLang="ja-JP" sz="14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%'</a:t>
            </a:r>
          </a:p>
          <a:p>
            <a:pPr>
              <a:spcBef>
                <a:spcPts val="600"/>
              </a:spcBef>
            </a:pPr>
            <a:r>
              <a:rPr lang="en-US" altLang="ja-JP" sz="1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(3) </a:t>
            </a:r>
            <a:r>
              <a:rPr lang="ja-JP" altLang="en-US" sz="1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指定した文字列で始まるデータを検索</a:t>
            </a:r>
            <a:endParaRPr lang="en-US" altLang="ja-JP" sz="14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kumimoji="1" lang="ja-JP" altLang="en-US" sz="1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</a:t>
            </a:r>
            <a:r>
              <a:rPr kumimoji="1" lang="ja-JP" altLang="en-US" sz="1400" i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項目名</a:t>
            </a:r>
            <a:r>
              <a:rPr kumimoji="1" lang="ja-JP" altLang="en-US" sz="14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LIKE '</a:t>
            </a:r>
            <a:r>
              <a:rPr kumimoji="1" lang="ja-JP" altLang="en-US" sz="1400" i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文字列</a:t>
            </a:r>
            <a:r>
              <a:rPr kumimoji="1" lang="en-US" altLang="ja-JP" sz="14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%'</a:t>
            </a:r>
          </a:p>
          <a:p>
            <a:pPr>
              <a:spcBef>
                <a:spcPts val="600"/>
              </a:spcBef>
            </a:pPr>
            <a:r>
              <a:rPr lang="en-US" altLang="ja-JP" sz="1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(4) </a:t>
            </a:r>
            <a:r>
              <a:rPr lang="ja-JP" altLang="en-US" sz="1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指定した文字列で終わるデータを検索</a:t>
            </a:r>
            <a:endParaRPr lang="en-US" altLang="ja-JP" sz="14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ja-JP" altLang="en-US" sz="1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</a:t>
            </a:r>
            <a:r>
              <a:rPr lang="ja-JP" altLang="en-US" sz="1400" i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項目名</a:t>
            </a:r>
            <a:r>
              <a:rPr lang="ja-JP" altLang="en-US" sz="14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LIKE '%</a:t>
            </a:r>
            <a:r>
              <a:rPr lang="ja-JP" altLang="en-US" sz="1400" i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文字列</a:t>
            </a:r>
            <a:r>
              <a:rPr lang="en-US" altLang="ja-JP" sz="14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</a:t>
            </a:r>
          </a:p>
          <a:p>
            <a:pPr>
              <a:spcBef>
                <a:spcPts val="600"/>
              </a:spcBef>
            </a:pPr>
            <a:r>
              <a:rPr lang="en-US" altLang="ja-JP" sz="1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(5) </a:t>
            </a:r>
            <a:r>
              <a:rPr lang="ja-JP" altLang="en-US" sz="1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指定した値の範囲のデータを検索</a:t>
            </a:r>
            <a:endParaRPr lang="en-US" altLang="ja-JP" sz="14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ja-JP" altLang="en-US" sz="1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</a:t>
            </a:r>
            <a:r>
              <a:rPr lang="ja-JP" altLang="en-US" sz="1400" i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項目名 式</a:t>
            </a:r>
            <a:r>
              <a:rPr lang="en-US" altLang="ja-JP" sz="1400" i="1" baseline="30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※</a:t>
            </a:r>
            <a:r>
              <a:rPr lang="en-US" altLang="ja-JP" sz="1400" i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1400" i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値</a:t>
            </a:r>
            <a:endParaRPr lang="en-US" altLang="ja-JP" sz="1400" i="1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kumimoji="1" lang="ja-JP" altLang="en-US" sz="1400" i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</a:t>
            </a:r>
            <a:r>
              <a:rPr kumimoji="1" lang="en-US" altLang="ja-JP" sz="1400" i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※</a:t>
            </a:r>
            <a:r>
              <a:rPr kumimoji="1" lang="ja-JP" altLang="en-US" sz="1400" i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式</a:t>
            </a:r>
            <a:r>
              <a:rPr lang="ja-JP" altLang="en-US" sz="1400" i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</a:t>
            </a:r>
            <a:r>
              <a:rPr lang="en-US" altLang="ja-JP" sz="14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&lt;&gt;</a:t>
            </a:r>
            <a:r>
              <a:rPr lang="en-US" altLang="ja-JP" sz="1400" i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  <a:r>
              <a:rPr lang="ja-JP" altLang="en-US" sz="1400" i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等しくない　</a:t>
            </a:r>
            <a:r>
              <a:rPr lang="en-US" altLang="ja-JP" sz="14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</a:t>
            </a:r>
            <a:r>
              <a:rPr lang="en-US" altLang="ja-JP" sz="1400" i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  <a:r>
              <a:rPr lang="ja-JP" altLang="en-US" sz="1400" i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より大きい　</a:t>
            </a:r>
            <a:r>
              <a:rPr lang="en-US" altLang="ja-JP" sz="14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&gt;=</a:t>
            </a:r>
            <a:r>
              <a:rPr lang="en-US" altLang="ja-JP" sz="1400" i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  <a:r>
              <a:rPr lang="ja-JP" altLang="en-US" sz="1400" i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以上　</a:t>
            </a:r>
            <a:r>
              <a:rPr lang="en-US" altLang="ja-JP" sz="14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</a:t>
            </a:r>
            <a:r>
              <a:rPr lang="en-US" altLang="ja-JP" sz="1400" i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  <a:r>
              <a:rPr lang="ja-JP" altLang="en-US" sz="1400" i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より小さい　</a:t>
            </a:r>
            <a:r>
              <a:rPr lang="en-US" altLang="ja-JP" sz="14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&lt;=</a:t>
            </a:r>
            <a:r>
              <a:rPr lang="en-US" altLang="ja-JP" sz="1400" i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  <a:r>
              <a:rPr lang="ja-JP" altLang="en-US" sz="1400" i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以下</a:t>
            </a:r>
            <a:endParaRPr lang="en-US" altLang="ja-JP" sz="1400" i="1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kumimoji="1" lang="en-US" altLang="ja-JP" sz="1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(6) </a:t>
            </a:r>
            <a:r>
              <a:rPr kumimoji="1" lang="ja-JP" altLang="en-US" sz="1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値が</a:t>
            </a:r>
            <a:r>
              <a:rPr kumimoji="1" lang="en-US" altLang="ja-JP" sz="1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null</a:t>
            </a:r>
            <a:r>
              <a:rPr kumimoji="1" lang="ja-JP" altLang="en-US" sz="1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のデータを検索</a:t>
            </a:r>
            <a:endParaRPr lang="en-US" altLang="ja-JP" sz="14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ja-JP" altLang="en-US" sz="1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</a:t>
            </a:r>
            <a:r>
              <a:rPr lang="ja-JP" altLang="en-US" sz="1400" i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項目名</a:t>
            </a:r>
            <a:r>
              <a:rPr lang="ja-JP" altLang="en-US" sz="14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IS NULL</a:t>
            </a:r>
          </a:p>
          <a:p>
            <a:pPr>
              <a:spcBef>
                <a:spcPts val="600"/>
              </a:spcBef>
            </a:pPr>
            <a:r>
              <a:rPr lang="en-US" altLang="ja-JP" sz="1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(7) </a:t>
            </a:r>
            <a:r>
              <a:rPr lang="ja-JP" altLang="en-US" sz="1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値が</a:t>
            </a:r>
            <a:r>
              <a:rPr lang="en-US" altLang="ja-JP" sz="1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null</a:t>
            </a:r>
            <a:r>
              <a:rPr lang="ja-JP" altLang="en-US" sz="1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以外のデータを検索</a:t>
            </a:r>
            <a:endParaRPr lang="en-US" altLang="ja-JP" sz="14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ja-JP" altLang="en-US" sz="1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</a:t>
            </a:r>
            <a:r>
              <a:rPr lang="ja-JP" altLang="en-US" sz="1400" i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項目名</a:t>
            </a:r>
            <a:r>
              <a:rPr lang="ja-JP" altLang="en-US" sz="14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IS NOT NULL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96236" y="1196752"/>
            <a:ext cx="1728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u="sng"/>
              <a:t>抽出条件のパターン</a:t>
            </a:r>
            <a:endParaRPr kumimoji="1" lang="ja-JP" altLang="en-US" sz="1400" b="1" u="sng"/>
          </a:p>
        </p:txBody>
      </p:sp>
    </p:spTree>
    <p:extLst>
      <p:ext uri="{BB962C8B-B14F-4D97-AF65-F5344CB8AC3E}">
        <p14:creationId xmlns:p14="http://schemas.microsoft.com/office/powerpoint/2010/main" val="3791485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683568" y="332656"/>
            <a:ext cx="7632848" cy="576064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cap="flat">
            <a:round/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>
                <a:solidFill>
                  <a:schemeClr val="bg1"/>
                </a:solidFill>
                <a:latin typeface="+mn-ea"/>
              </a:rPr>
              <a:t>　　　　 </a:t>
            </a:r>
            <a:r>
              <a:rPr lang="en-US" altLang="ja-JP" sz="2400">
                <a:solidFill>
                  <a:schemeClr val="bg1"/>
                </a:solidFill>
                <a:latin typeface="+mn-ea"/>
              </a:rPr>
              <a:t>SELECT</a:t>
            </a:r>
            <a:r>
              <a:rPr lang="ja-JP" altLang="en-US" sz="2400">
                <a:solidFill>
                  <a:schemeClr val="bg1"/>
                </a:solidFill>
                <a:latin typeface="+mn-ea"/>
              </a:rPr>
              <a:t>文の基本</a:t>
            </a:r>
            <a:endParaRPr kumimoji="1" lang="ja-JP" altLang="en-US" sz="2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六角形 3"/>
          <p:cNvSpPr/>
          <p:nvPr/>
        </p:nvSpPr>
        <p:spPr>
          <a:xfrm rot="5400000">
            <a:off x="663280" y="163683"/>
            <a:ext cx="955165" cy="914009"/>
          </a:xfrm>
          <a:prstGeom prst="hexagon">
            <a:avLst/>
          </a:prstGeom>
          <a:gradFill>
            <a:gsLst>
              <a:gs pos="0">
                <a:schemeClr val="accent1">
                  <a:alpha val="74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3569" y="374466"/>
            <a:ext cx="885974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ja-JP" sz="3200">
                <a:solidFill>
                  <a:schemeClr val="bg1"/>
                </a:solidFill>
              </a:rPr>
              <a:t>2-1</a:t>
            </a:r>
            <a:endParaRPr kumimoji="1" lang="ja-JP" altLang="en-US" sz="3200">
              <a:solidFill>
                <a:schemeClr val="bg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475656" y="1594828"/>
            <a:ext cx="6696744" cy="118494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600"/>
              </a:spcBef>
              <a:buAutoNum type="arabicParenBoth"/>
            </a:pPr>
            <a:r>
              <a:rPr kumimoji="1" lang="ja-JP" altLang="en-US" sz="1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指定した２つの値の範囲内にあるデータを検索</a:t>
            </a:r>
            <a:endParaRPr kumimoji="1" lang="en-US" altLang="ja-JP" sz="14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lang="ja-JP" altLang="en-US" sz="1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</a:t>
            </a:r>
            <a:r>
              <a:rPr lang="ja-JP" altLang="en-US" sz="1400" i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項目名</a:t>
            </a:r>
            <a:r>
              <a:rPr lang="ja-JP" altLang="en-US" sz="14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4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BETWEEN </a:t>
            </a:r>
            <a:r>
              <a:rPr lang="ja-JP" altLang="en-US" sz="1400" i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値</a:t>
            </a:r>
            <a:r>
              <a:rPr lang="en-US" altLang="ja-JP" sz="1400" i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lang="en-US" altLang="ja-JP" sz="14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AND </a:t>
            </a:r>
            <a:r>
              <a:rPr lang="ja-JP" altLang="en-US" sz="1400" i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値</a:t>
            </a:r>
            <a:r>
              <a:rPr lang="en-US" altLang="ja-JP" sz="1400" i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</a:t>
            </a:r>
          </a:p>
          <a:p>
            <a:pPr>
              <a:spcBef>
                <a:spcPts val="600"/>
              </a:spcBef>
            </a:pPr>
            <a:r>
              <a:rPr kumimoji="1" lang="en-US" altLang="ja-JP" sz="1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(2) </a:t>
            </a:r>
            <a:r>
              <a:rPr lang="ja-JP" altLang="en-US" sz="1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列挙した値に合致するデータを検索</a:t>
            </a:r>
            <a:endParaRPr lang="en-US" altLang="ja-JP" sz="140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spcBef>
                <a:spcPts val="600"/>
              </a:spcBef>
            </a:pPr>
            <a:r>
              <a:rPr kumimoji="1" lang="ja-JP" altLang="en-US" sz="14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</a:t>
            </a:r>
            <a:r>
              <a:rPr kumimoji="1" lang="ja-JP" altLang="en-US" sz="1400" i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項目名</a:t>
            </a:r>
            <a:r>
              <a:rPr kumimoji="1" lang="ja-JP" altLang="en-US" sz="14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1" lang="en-US" altLang="ja-JP" sz="14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 ('</a:t>
            </a:r>
            <a:r>
              <a:rPr kumimoji="1" lang="ja-JP" altLang="en-US" sz="1400" i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値</a:t>
            </a:r>
            <a:r>
              <a:rPr kumimoji="1" lang="en-US" altLang="ja-JP" sz="1400" i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  <a:r>
              <a:rPr kumimoji="1" lang="en-US" altLang="ja-JP" sz="14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', '</a:t>
            </a:r>
            <a:r>
              <a:rPr kumimoji="1" lang="ja-JP" altLang="en-US" sz="1400" i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値</a:t>
            </a:r>
            <a:r>
              <a:rPr kumimoji="1" lang="en-US" altLang="ja-JP" sz="1400" i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</a:t>
            </a:r>
            <a:r>
              <a:rPr kumimoji="1" lang="en-US" altLang="ja-JP" sz="14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', </a:t>
            </a:r>
            <a:r>
              <a:rPr lang="ja-JP" altLang="en-US" sz="14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</a:t>
            </a:r>
            <a:r>
              <a:rPr lang="en-US" altLang="ja-JP" sz="14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endParaRPr kumimoji="1" lang="en-US" altLang="ja-JP" sz="1400" b="1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96236" y="1196752"/>
            <a:ext cx="2250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u="sng"/>
              <a:t>特殊な範囲指定のパターン</a:t>
            </a:r>
            <a:endParaRPr kumimoji="1" lang="ja-JP" altLang="en-US" sz="1400" b="1" u="sng"/>
          </a:p>
        </p:txBody>
      </p:sp>
    </p:spTree>
    <p:extLst>
      <p:ext uri="{BB962C8B-B14F-4D97-AF65-F5344CB8AC3E}">
        <p14:creationId xmlns:p14="http://schemas.microsoft.com/office/powerpoint/2010/main" val="3806304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683568" y="332656"/>
            <a:ext cx="7632848" cy="576064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cap="flat">
            <a:round/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>
                <a:solidFill>
                  <a:schemeClr val="bg1"/>
                </a:solidFill>
                <a:latin typeface="+mn-ea"/>
              </a:rPr>
              <a:t>　　　　 テーブルをグループに切り分ける</a:t>
            </a:r>
            <a:endParaRPr kumimoji="1" lang="ja-JP" altLang="en-US" sz="2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187624" y="1340768"/>
            <a:ext cx="7128792" cy="3302782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180000" rtlCol="0" anchor="t" anchorCtr="0">
            <a:spAutoFit/>
          </a:bodyPr>
          <a:lstStyle/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テーブルから抽出したデータを特定の項目で集約するには、</a:t>
            </a:r>
            <a:r>
              <a:rPr lang="en-US" altLang="ja-JP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SELECT</a:t>
            </a:r>
            <a:r>
              <a:rPr lang="ja-JP" altLang="en-US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文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に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en-US" altLang="ja-JP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GROUP BY</a:t>
            </a:r>
            <a:r>
              <a:rPr lang="ja-JP" altLang="en-US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句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を指定します。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ただし、</a:t>
            </a:r>
            <a:r>
              <a:rPr lang="en-US" altLang="ja-JP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GROUP BY</a:t>
            </a:r>
            <a:r>
              <a:rPr lang="ja-JP" altLang="en-US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句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を指定して抽出できる項目は、集約に使用した項目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と集約関数のみです。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en-US" altLang="ja-JP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[</a:t>
            </a:r>
            <a:r>
              <a:rPr lang="ja-JP" altLang="en-US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構文</a:t>
            </a:r>
            <a:r>
              <a:rPr lang="en-US" altLang="ja-JP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]</a:t>
            </a: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SELECT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項目名</a:t>
            </a:r>
            <a:r>
              <a:rPr lang="en-US" altLang="ja-JP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1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,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項目名</a:t>
            </a:r>
            <a:r>
              <a:rPr lang="en-US" altLang="ja-JP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2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,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集約関数</a:t>
            </a:r>
            <a:r>
              <a:rPr lang="ja-JP" altLang="en-US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FROM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スキーマ名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.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テーブル名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ja-JP" altLang="en-US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　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WHERE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抽出条件 </a:t>
            </a:r>
            <a:r>
              <a:rPr lang="en-US" altLang="ja-JP" sz="1400" b="1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GROUP 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BY</a:t>
            </a:r>
            <a:r>
              <a:rPr lang="en-US" altLang="ja-JP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項目名</a:t>
            </a:r>
            <a:r>
              <a:rPr lang="en-US" altLang="ja-JP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1,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項目名</a:t>
            </a:r>
            <a:r>
              <a:rPr lang="en-US" altLang="ja-JP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2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;</a:t>
            </a:r>
          </a:p>
        </p:txBody>
      </p:sp>
      <p:sp>
        <p:nvSpPr>
          <p:cNvPr id="4" name="六角形 3"/>
          <p:cNvSpPr/>
          <p:nvPr/>
        </p:nvSpPr>
        <p:spPr>
          <a:xfrm rot="5400000">
            <a:off x="663280" y="163683"/>
            <a:ext cx="955165" cy="914009"/>
          </a:xfrm>
          <a:prstGeom prst="hexagon">
            <a:avLst/>
          </a:prstGeom>
          <a:gradFill>
            <a:gsLst>
              <a:gs pos="0">
                <a:schemeClr val="accent1">
                  <a:alpha val="74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3569" y="374466"/>
            <a:ext cx="885974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kumimoji="1" lang="en-US" altLang="ja-JP" sz="3200">
                <a:solidFill>
                  <a:schemeClr val="bg1"/>
                </a:solidFill>
              </a:rPr>
              <a:t>3-2</a:t>
            </a:r>
            <a:endParaRPr kumimoji="1" lang="ja-JP" alt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253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683568" y="332656"/>
            <a:ext cx="7632848" cy="576064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cap="flat">
            <a:round/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>
                <a:solidFill>
                  <a:schemeClr val="bg1"/>
                </a:solidFill>
                <a:latin typeface="+mn-ea"/>
              </a:rPr>
              <a:t>　　　　 集約した結果に条件を指定する</a:t>
            </a:r>
            <a:endParaRPr kumimoji="1" lang="ja-JP" altLang="en-US" sz="2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187624" y="1340768"/>
            <a:ext cx="7128792" cy="2902672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180000" rtlCol="0" anchor="t" anchorCtr="0">
            <a:spAutoFit/>
          </a:bodyPr>
          <a:lstStyle/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en-US" altLang="ja-JP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GROUP BY</a:t>
            </a:r>
            <a:r>
              <a:rPr lang="ja-JP" altLang="en-US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句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を指定して集約したデータに対して抽出条件を指定するには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en-US" altLang="ja-JP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HAVING</a:t>
            </a:r>
            <a:r>
              <a:rPr lang="ja-JP" altLang="en-US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句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を使います。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抽出条件に指定できる項目は、集約に使用した項目と集約関数のみです。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en-US" altLang="ja-JP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[</a:t>
            </a:r>
            <a:r>
              <a:rPr lang="ja-JP" altLang="en-US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構文</a:t>
            </a:r>
            <a:r>
              <a:rPr lang="en-US" altLang="ja-JP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]</a:t>
            </a: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SELECT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項目名</a:t>
            </a:r>
            <a:r>
              <a:rPr lang="en-US" altLang="ja-JP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1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,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項目名</a:t>
            </a:r>
            <a:r>
              <a:rPr lang="en-US" altLang="ja-JP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2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,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集約関数</a:t>
            </a:r>
            <a:r>
              <a:rPr lang="ja-JP" altLang="en-US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FROM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スキーマ名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.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テーブル名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ja-JP" altLang="en-US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　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WHERE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抽出条件 </a:t>
            </a:r>
            <a:r>
              <a:rPr lang="en-US" altLang="ja-JP" sz="1400" b="1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GROUP 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BY</a:t>
            </a:r>
            <a:r>
              <a:rPr lang="en-US" altLang="ja-JP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項目名</a:t>
            </a:r>
            <a:r>
              <a:rPr lang="en-US" altLang="ja-JP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1,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項目名</a:t>
            </a:r>
            <a:r>
              <a:rPr lang="en-US" altLang="ja-JP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2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HAVING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抽出条件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;</a:t>
            </a:r>
          </a:p>
        </p:txBody>
      </p:sp>
      <p:sp>
        <p:nvSpPr>
          <p:cNvPr id="4" name="六角形 3"/>
          <p:cNvSpPr/>
          <p:nvPr/>
        </p:nvSpPr>
        <p:spPr>
          <a:xfrm rot="5400000">
            <a:off x="663280" y="163683"/>
            <a:ext cx="955165" cy="914009"/>
          </a:xfrm>
          <a:prstGeom prst="hexagon">
            <a:avLst/>
          </a:prstGeom>
          <a:gradFill>
            <a:gsLst>
              <a:gs pos="0">
                <a:schemeClr val="accent1">
                  <a:alpha val="74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3569" y="374466"/>
            <a:ext cx="885974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kumimoji="1" lang="en-US" altLang="ja-JP" sz="3200">
                <a:solidFill>
                  <a:schemeClr val="bg1"/>
                </a:solidFill>
              </a:rPr>
              <a:t>3-3</a:t>
            </a:r>
            <a:endParaRPr kumimoji="1" lang="ja-JP" alt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31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683568" y="332656"/>
            <a:ext cx="7632848" cy="576064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cap="flat">
            <a:round/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>
                <a:solidFill>
                  <a:schemeClr val="bg1"/>
                </a:solidFill>
                <a:latin typeface="+mn-ea"/>
              </a:rPr>
              <a:t>　　　　 データベースとは何か</a:t>
            </a:r>
            <a:endParaRPr kumimoji="1" lang="ja-JP" altLang="en-US" sz="2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187624" y="1412776"/>
            <a:ext cx="6912768" cy="3010394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180000" rtlCol="0" anchor="t" anchorCtr="0">
            <a:spAutoFit/>
          </a:bodyPr>
          <a:lstStyle/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データベースには、主に「階層型データベース」、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「リレーショナルデータベース」、「オブジェクト指向データベース」、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「ＸＭＬデータベース」等があります。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現在、いろいろな業種の会社で最も一般的に利用されているのが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「リレーショナルデータベース」です。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代表的な「リレーショナルデータベース」としては、</a:t>
            </a:r>
            <a:r>
              <a:rPr lang="en-US" altLang="ja-JP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Oracle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、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en-US" altLang="ja-JP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SQLServer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、</a:t>
            </a:r>
            <a:r>
              <a:rPr lang="en-US" altLang="ja-JP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DB2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、</a:t>
            </a:r>
            <a:r>
              <a:rPr lang="en-US" altLang="ja-JP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PostgreSQL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、</a:t>
            </a:r>
            <a:r>
              <a:rPr lang="en-US" altLang="ja-JP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MySQL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、</a:t>
            </a:r>
            <a:r>
              <a:rPr lang="en-US" altLang="ja-JP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H2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等があります。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" name="六角形 3"/>
          <p:cNvSpPr/>
          <p:nvPr/>
        </p:nvSpPr>
        <p:spPr>
          <a:xfrm rot="5400000">
            <a:off x="663280" y="163683"/>
            <a:ext cx="955165" cy="914009"/>
          </a:xfrm>
          <a:prstGeom prst="hexagon">
            <a:avLst/>
          </a:prstGeom>
          <a:gradFill>
            <a:gsLst>
              <a:gs pos="0">
                <a:schemeClr val="accent1">
                  <a:alpha val="74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3569" y="374466"/>
            <a:ext cx="885974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kumimoji="1" lang="en-US" altLang="ja-JP" sz="3200">
                <a:solidFill>
                  <a:schemeClr val="bg1"/>
                </a:solidFill>
              </a:rPr>
              <a:t>1-1</a:t>
            </a:r>
            <a:endParaRPr kumimoji="1" lang="ja-JP" alt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034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683568" y="332656"/>
            <a:ext cx="7632848" cy="576064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cap="flat">
            <a:round/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>
                <a:solidFill>
                  <a:schemeClr val="bg1"/>
                </a:solidFill>
                <a:latin typeface="+mn-ea"/>
              </a:rPr>
              <a:t>　　　　 検索結果を並び替える</a:t>
            </a:r>
            <a:endParaRPr kumimoji="1" lang="ja-JP" altLang="en-US" sz="2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187624" y="1340768"/>
            <a:ext cx="7128792" cy="4395389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180000" rtlCol="0" anchor="t" anchorCtr="0">
            <a:spAutoFit/>
          </a:bodyPr>
          <a:lstStyle/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テーブルから抽出したデータを並び替えるには、</a:t>
            </a:r>
            <a:r>
              <a:rPr lang="en-US" altLang="ja-JP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SELECT</a:t>
            </a:r>
            <a:r>
              <a:rPr lang="ja-JP" altLang="en-US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文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に</a:t>
            </a:r>
            <a:r>
              <a:rPr lang="en-US" altLang="ja-JP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ORDER BY</a:t>
            </a:r>
            <a:r>
              <a:rPr lang="ja-JP" altLang="en-US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句</a:t>
            </a:r>
            <a:endParaRPr lang="en-US" altLang="ja-JP" sz="1600" b="1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を指定します。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en-US" altLang="ja-JP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DESC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を付加すると、降順に並び替えられます。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en-US" altLang="ja-JP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[</a:t>
            </a:r>
            <a:r>
              <a:rPr lang="ja-JP" altLang="en-US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構文</a:t>
            </a:r>
            <a:r>
              <a:rPr lang="en-US" altLang="ja-JP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]</a:t>
            </a: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① 指定した項目の昇順に並び替える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　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SELECT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項目名</a:t>
            </a:r>
            <a:r>
              <a:rPr lang="en-US" altLang="ja-JP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1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,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項目名</a:t>
            </a:r>
            <a:r>
              <a:rPr lang="en-US" altLang="ja-JP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2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,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･･･</a:t>
            </a:r>
            <a:r>
              <a:rPr lang="ja-JP" altLang="en-US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FROM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スキーマ名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.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テーブル名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ja-JP" altLang="en-US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　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WHERE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抽出条件 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ORDER BY</a:t>
            </a:r>
            <a:r>
              <a:rPr lang="en-US" altLang="ja-JP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項目名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;</a:t>
            </a: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② 指定した項目の降順に並び替える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　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SELECT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項目名</a:t>
            </a:r>
            <a:r>
              <a:rPr lang="en-US" altLang="ja-JP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1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,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項目名</a:t>
            </a:r>
            <a:r>
              <a:rPr lang="en-US" altLang="ja-JP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2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,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･･･</a:t>
            </a:r>
            <a:r>
              <a:rPr lang="ja-JP" altLang="en-US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FROM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スキーマ名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.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テーブル名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ja-JP" altLang="en-US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　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WHERE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抽出条件 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ORDER BY</a:t>
            </a:r>
            <a:r>
              <a:rPr lang="en-US" altLang="ja-JP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項目名 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DESC;</a:t>
            </a:r>
            <a:endParaRPr lang="en-US" altLang="ja-JP" sz="1400" i="1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" name="六角形 3"/>
          <p:cNvSpPr/>
          <p:nvPr/>
        </p:nvSpPr>
        <p:spPr>
          <a:xfrm rot="5400000">
            <a:off x="663280" y="163683"/>
            <a:ext cx="955165" cy="914009"/>
          </a:xfrm>
          <a:prstGeom prst="hexagon">
            <a:avLst/>
          </a:prstGeom>
          <a:gradFill>
            <a:gsLst>
              <a:gs pos="0">
                <a:schemeClr val="accent1">
                  <a:alpha val="74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3569" y="374466"/>
            <a:ext cx="885974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kumimoji="1" lang="en-US" altLang="ja-JP" sz="3200">
                <a:solidFill>
                  <a:schemeClr val="bg1"/>
                </a:solidFill>
              </a:rPr>
              <a:t>3-4</a:t>
            </a:r>
            <a:endParaRPr kumimoji="1" lang="ja-JP" alt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993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683568" y="332656"/>
            <a:ext cx="7632848" cy="576064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cap="flat">
            <a:round/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>
                <a:solidFill>
                  <a:schemeClr val="bg1"/>
                </a:solidFill>
                <a:latin typeface="+mn-ea"/>
              </a:rPr>
              <a:t>　　　　 データの登録</a:t>
            </a:r>
            <a:r>
              <a:rPr lang="en-US" altLang="ja-JP" sz="2400">
                <a:solidFill>
                  <a:schemeClr val="bg1"/>
                </a:solidFill>
                <a:latin typeface="+mn-ea"/>
              </a:rPr>
              <a:t>(INSERT</a:t>
            </a:r>
            <a:r>
              <a:rPr lang="ja-JP" altLang="en-US" sz="2400">
                <a:solidFill>
                  <a:schemeClr val="bg1"/>
                </a:solidFill>
                <a:latin typeface="+mn-ea"/>
              </a:rPr>
              <a:t>文の使い方</a:t>
            </a:r>
            <a:r>
              <a:rPr lang="en-US" altLang="ja-JP" sz="2400">
                <a:solidFill>
                  <a:schemeClr val="bg1"/>
                </a:solidFill>
                <a:latin typeface="+mn-ea"/>
              </a:rPr>
              <a:t>)</a:t>
            </a:r>
            <a:endParaRPr kumimoji="1" lang="ja-JP" altLang="en-US" sz="2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187624" y="1417133"/>
            <a:ext cx="7128792" cy="5180219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180000" rtlCol="0" anchor="t" anchorCtr="0">
            <a:spAutoFit/>
          </a:bodyPr>
          <a:lstStyle/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テーブル</a:t>
            </a:r>
            <a:r>
              <a:rPr lang="ja-JP" altLang="en-US" sz="160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に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データを登録する</a:t>
            </a:r>
            <a:r>
              <a:rPr lang="ja-JP" altLang="en-US" sz="160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には</a:t>
            </a:r>
            <a:r>
              <a:rPr lang="en-US" altLang="ja-JP" sz="16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INSERT</a:t>
            </a:r>
            <a:r>
              <a:rPr lang="ja-JP" altLang="en-US" sz="16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文</a:t>
            </a:r>
            <a:r>
              <a:rPr lang="ja-JP" altLang="en-US" sz="160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を使用します。</a:t>
            </a:r>
            <a:endParaRPr lang="en-US" altLang="ja-JP" sz="1600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en-US" altLang="ja-JP" sz="160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INSERT</a:t>
            </a:r>
            <a:r>
              <a:rPr lang="ja-JP" altLang="en-US" sz="160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文には、項目を指定する書き方と項目を指定しない書き方があり</a:t>
            </a:r>
            <a:endParaRPr lang="en-US" altLang="ja-JP" sz="1600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ます。</a:t>
            </a:r>
            <a:endParaRPr lang="en-US" altLang="ja-JP" sz="1600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項目</a:t>
            </a:r>
            <a:r>
              <a:rPr lang="ja-JP" altLang="en-US" sz="160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を指定する場合は、項目名と値のセットを指定します。</a:t>
            </a:r>
            <a:endParaRPr lang="en-US" altLang="ja-JP" sz="1600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項目</a:t>
            </a:r>
            <a:r>
              <a:rPr lang="ja-JP" altLang="en-US" sz="160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を指定しない場合は、全ての項目の値を指定する必要があります。</a:t>
            </a:r>
            <a:endParaRPr lang="en-US" altLang="ja-JP" sz="1600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テーブル定義に反するデータは挿入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できません。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endParaRPr lang="en-US" altLang="ja-JP" sz="1600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en-US" altLang="ja-JP" sz="16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[</a:t>
            </a:r>
            <a:r>
              <a:rPr lang="ja-JP" altLang="en-US" sz="16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構文</a:t>
            </a:r>
            <a:r>
              <a:rPr lang="en-US" altLang="ja-JP" sz="16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]</a:t>
            </a:r>
          </a:p>
          <a:p>
            <a:pPr>
              <a:spcBef>
                <a:spcPts val="1200"/>
              </a:spcBef>
            </a:pPr>
            <a:r>
              <a:rPr lang="ja-JP" altLang="en-US" sz="140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en-US" altLang="ja-JP" sz="140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(1) </a:t>
            </a:r>
            <a:r>
              <a:rPr lang="ja-JP" altLang="en-US" sz="140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項目を指定する場合</a:t>
            </a:r>
            <a:endParaRPr lang="en-US" altLang="ja-JP" sz="1400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4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　　</a:t>
            </a:r>
            <a:r>
              <a:rPr lang="en-US" altLang="ja-JP" sz="14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INSERT 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INTO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スキーマ名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.</a:t>
            </a:r>
            <a:r>
              <a:rPr lang="ja-JP" altLang="en-US" sz="1400" i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テーブル名</a:t>
            </a:r>
            <a:r>
              <a:rPr lang="en-US" altLang="ja-JP" sz="14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(</a:t>
            </a:r>
            <a:r>
              <a:rPr lang="ja-JP" altLang="en-US" sz="1400" i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項目名</a:t>
            </a:r>
            <a:r>
              <a:rPr lang="en-US" altLang="ja-JP" sz="1400" i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1</a:t>
            </a:r>
            <a:r>
              <a:rPr lang="en-US" altLang="ja-JP" sz="14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, </a:t>
            </a:r>
            <a:r>
              <a:rPr lang="ja-JP" altLang="en-US" sz="1400" i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項目名</a:t>
            </a:r>
            <a:r>
              <a:rPr lang="en-US" altLang="ja-JP" sz="1400" i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2</a:t>
            </a:r>
            <a:r>
              <a:rPr lang="en-US" altLang="ja-JP" sz="14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, </a:t>
            </a:r>
            <a:r>
              <a:rPr lang="ja-JP" altLang="en-US" sz="1400" i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･･･</a:t>
            </a:r>
            <a:r>
              <a:rPr lang="ja-JP" altLang="en-US" sz="14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en-US" altLang="ja-JP" sz="14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altLang="ja-JP" sz="14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     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VALUES (`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値</a:t>
            </a:r>
            <a:r>
              <a:rPr lang="en-US" altLang="ja-JP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1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`, </a:t>
            </a:r>
            <a:r>
              <a:rPr lang="en-US" altLang="ja-JP" sz="14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`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値</a:t>
            </a:r>
            <a:r>
              <a:rPr lang="en-US" altLang="ja-JP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2</a:t>
            </a:r>
            <a:r>
              <a:rPr lang="en-US" altLang="ja-JP" sz="14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`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, </a:t>
            </a:r>
            <a:r>
              <a:rPr lang="ja-JP" altLang="en-US" sz="1400" i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･･･</a:t>
            </a:r>
            <a:r>
              <a:rPr lang="ja-JP" altLang="en-US" sz="14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en-US" altLang="ja-JP" sz="14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);</a:t>
            </a:r>
          </a:p>
          <a:p>
            <a:pPr>
              <a:spcBef>
                <a:spcPts val="1200"/>
              </a:spcBef>
            </a:pPr>
            <a:r>
              <a:rPr lang="ja-JP" altLang="en-US" sz="140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en-US" altLang="ja-JP" sz="140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(2) </a:t>
            </a:r>
            <a:r>
              <a:rPr lang="ja-JP" altLang="en-US" sz="140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項目を指定しない場合</a:t>
            </a:r>
            <a:endParaRPr lang="en-US" altLang="ja-JP" sz="1400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4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　　</a:t>
            </a:r>
            <a:r>
              <a:rPr lang="en-US" altLang="ja-JP" sz="14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INSERT 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INTO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スキーマ名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.</a:t>
            </a:r>
            <a:r>
              <a:rPr lang="ja-JP" altLang="en-US" sz="1400" i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テーブル名</a:t>
            </a:r>
            <a:r>
              <a:rPr lang="en-US" altLang="ja-JP" sz="14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VALUES (`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値</a:t>
            </a:r>
            <a:r>
              <a:rPr lang="en-US" altLang="ja-JP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1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`, </a:t>
            </a:r>
            <a:r>
              <a:rPr lang="en-US" altLang="ja-JP" sz="14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`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値</a:t>
            </a:r>
            <a:r>
              <a:rPr lang="en-US" altLang="ja-JP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2</a:t>
            </a:r>
            <a:r>
              <a:rPr lang="en-US" altLang="ja-JP" sz="14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`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, </a:t>
            </a:r>
            <a:r>
              <a:rPr lang="ja-JP" altLang="en-US" sz="1400" i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･･･</a:t>
            </a:r>
            <a:r>
              <a:rPr lang="ja-JP" altLang="en-US" sz="14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en-US" altLang="ja-JP" sz="14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);</a:t>
            </a:r>
          </a:p>
        </p:txBody>
      </p:sp>
      <p:sp>
        <p:nvSpPr>
          <p:cNvPr id="4" name="六角形 3"/>
          <p:cNvSpPr/>
          <p:nvPr/>
        </p:nvSpPr>
        <p:spPr>
          <a:xfrm rot="5400000">
            <a:off x="663280" y="163683"/>
            <a:ext cx="955165" cy="914009"/>
          </a:xfrm>
          <a:prstGeom prst="hexagon">
            <a:avLst/>
          </a:prstGeom>
          <a:gradFill>
            <a:gsLst>
              <a:gs pos="0">
                <a:schemeClr val="accent1">
                  <a:alpha val="74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3569" y="374466"/>
            <a:ext cx="885974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kumimoji="1" lang="en-US" altLang="ja-JP" sz="3200">
                <a:solidFill>
                  <a:schemeClr val="bg1"/>
                </a:solidFill>
              </a:rPr>
              <a:t>4-1</a:t>
            </a:r>
            <a:endParaRPr kumimoji="1" lang="ja-JP" alt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575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683568" y="332656"/>
            <a:ext cx="7632848" cy="576064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cap="flat">
            <a:round/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>
                <a:solidFill>
                  <a:schemeClr val="bg1"/>
                </a:solidFill>
                <a:latin typeface="+mn-ea"/>
              </a:rPr>
              <a:t>　　　　 データの削除</a:t>
            </a:r>
            <a:r>
              <a:rPr lang="en-US" altLang="ja-JP" sz="2400">
                <a:solidFill>
                  <a:schemeClr val="bg1"/>
                </a:solidFill>
                <a:latin typeface="+mn-ea"/>
              </a:rPr>
              <a:t>(DELETE</a:t>
            </a:r>
            <a:r>
              <a:rPr lang="ja-JP" altLang="en-US" sz="2400">
                <a:solidFill>
                  <a:schemeClr val="bg1"/>
                </a:solidFill>
                <a:latin typeface="+mn-ea"/>
              </a:rPr>
              <a:t>文の使い方</a:t>
            </a:r>
            <a:r>
              <a:rPr lang="en-US" altLang="ja-JP" sz="2400">
                <a:solidFill>
                  <a:schemeClr val="bg1"/>
                </a:solidFill>
                <a:latin typeface="+mn-ea"/>
              </a:rPr>
              <a:t>)</a:t>
            </a:r>
            <a:endParaRPr kumimoji="1" lang="ja-JP" altLang="en-US" sz="2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187624" y="1340768"/>
            <a:ext cx="7128792" cy="3010394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180000" rtlCol="0" anchor="t" anchorCtr="0">
            <a:spAutoFit/>
          </a:bodyPr>
          <a:lstStyle/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データを削除するには、</a:t>
            </a:r>
            <a:r>
              <a:rPr lang="en-US" altLang="ja-JP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DELETE</a:t>
            </a:r>
            <a:r>
              <a:rPr lang="ja-JP" altLang="en-US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文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を使用します。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削除対象データの条件は</a:t>
            </a:r>
            <a:r>
              <a:rPr lang="en-US" altLang="ja-JP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AND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または</a:t>
            </a:r>
            <a:r>
              <a:rPr lang="en-US" altLang="ja-JP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OR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により、複数の条件を組み合わせて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指定できます。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en-US" altLang="ja-JP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WHERE</a:t>
            </a:r>
            <a:r>
              <a:rPr lang="ja-JP" altLang="en-US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句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を省略すると全データが削除対象となります。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en-US" altLang="ja-JP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[</a:t>
            </a:r>
            <a:r>
              <a:rPr lang="ja-JP" altLang="en-US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構文</a:t>
            </a:r>
            <a:r>
              <a:rPr lang="en-US" altLang="ja-JP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]</a:t>
            </a: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DELETE FROM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スキーマ名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.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テーブル名 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WHERE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削除対象データの条件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;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endParaRPr lang="en-US" altLang="ja-JP" sz="1400" i="1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" name="六角形 3"/>
          <p:cNvSpPr/>
          <p:nvPr/>
        </p:nvSpPr>
        <p:spPr>
          <a:xfrm rot="5400000">
            <a:off x="663280" y="163683"/>
            <a:ext cx="955165" cy="914009"/>
          </a:xfrm>
          <a:prstGeom prst="hexagon">
            <a:avLst/>
          </a:prstGeom>
          <a:gradFill>
            <a:gsLst>
              <a:gs pos="0">
                <a:schemeClr val="accent1">
                  <a:alpha val="74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3569" y="374466"/>
            <a:ext cx="885974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kumimoji="1" lang="en-US" altLang="ja-JP" sz="3200">
                <a:solidFill>
                  <a:schemeClr val="bg1"/>
                </a:solidFill>
              </a:rPr>
              <a:t>4-2</a:t>
            </a:r>
            <a:endParaRPr kumimoji="1" lang="ja-JP" alt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66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683568" y="332656"/>
            <a:ext cx="7632848" cy="576064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cap="flat">
            <a:round/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>
                <a:solidFill>
                  <a:schemeClr val="bg1"/>
                </a:solidFill>
                <a:latin typeface="+mn-ea"/>
              </a:rPr>
              <a:t>　　　　 データの更新</a:t>
            </a:r>
            <a:r>
              <a:rPr lang="en-US" altLang="ja-JP" sz="2400">
                <a:solidFill>
                  <a:schemeClr val="bg1"/>
                </a:solidFill>
                <a:latin typeface="+mn-ea"/>
              </a:rPr>
              <a:t>(UPDATE</a:t>
            </a:r>
            <a:r>
              <a:rPr lang="ja-JP" altLang="en-US" sz="2400">
                <a:solidFill>
                  <a:schemeClr val="bg1"/>
                </a:solidFill>
                <a:latin typeface="+mn-ea"/>
              </a:rPr>
              <a:t>文の使い方</a:t>
            </a:r>
            <a:r>
              <a:rPr lang="en-US" altLang="ja-JP" sz="2400">
                <a:solidFill>
                  <a:schemeClr val="bg1"/>
                </a:solidFill>
                <a:latin typeface="+mn-ea"/>
              </a:rPr>
              <a:t>)</a:t>
            </a:r>
            <a:endParaRPr kumimoji="1" lang="ja-JP" altLang="en-US" sz="2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187624" y="1340768"/>
            <a:ext cx="7128792" cy="3302782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180000" rtlCol="0" anchor="t" anchorCtr="0">
            <a:spAutoFit/>
          </a:bodyPr>
          <a:lstStyle/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データを更新するには、</a:t>
            </a:r>
            <a:r>
              <a:rPr lang="en-US" altLang="ja-JP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UPDATE</a:t>
            </a:r>
            <a:r>
              <a:rPr lang="ja-JP" altLang="en-US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文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を使用します。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更新対象データの条件は</a:t>
            </a:r>
            <a:r>
              <a:rPr lang="en-US" altLang="ja-JP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AND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または</a:t>
            </a:r>
            <a:r>
              <a:rPr lang="en-US" altLang="ja-JP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OR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により、複数の条件を組み合わせて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指定できます。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en-US" altLang="ja-JP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WHERE</a:t>
            </a:r>
            <a:r>
              <a:rPr lang="ja-JP" altLang="en-US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句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を省略すると全データが更新対象となります。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en-US" altLang="ja-JP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[</a:t>
            </a:r>
            <a:r>
              <a:rPr lang="ja-JP" altLang="en-US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構文</a:t>
            </a:r>
            <a:r>
              <a:rPr lang="en-US" altLang="ja-JP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]</a:t>
            </a: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UPDATE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スキーマ名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.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テーブル名 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SET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項目名</a:t>
            </a:r>
            <a:r>
              <a:rPr lang="en-US" altLang="ja-JP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1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=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値</a:t>
            </a:r>
            <a:r>
              <a:rPr lang="en-US" altLang="ja-JP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1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,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項目名</a:t>
            </a:r>
            <a:r>
              <a:rPr lang="en-US" altLang="ja-JP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2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=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値</a:t>
            </a:r>
            <a:r>
              <a:rPr lang="en-US" altLang="ja-JP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2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,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･･･</a:t>
            </a:r>
            <a:endParaRPr lang="en-US" altLang="ja-JP" sz="1400" b="1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600"/>
              </a:spcBef>
            </a:pPr>
            <a:r>
              <a:rPr lang="ja-JP" altLang="en-US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WHERE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更新対象データの条件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;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endParaRPr lang="en-US" altLang="ja-JP" sz="1400" i="1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" name="六角形 3"/>
          <p:cNvSpPr/>
          <p:nvPr/>
        </p:nvSpPr>
        <p:spPr>
          <a:xfrm rot="5400000">
            <a:off x="663280" y="163683"/>
            <a:ext cx="955165" cy="914009"/>
          </a:xfrm>
          <a:prstGeom prst="hexagon">
            <a:avLst/>
          </a:prstGeom>
          <a:gradFill>
            <a:gsLst>
              <a:gs pos="0">
                <a:schemeClr val="accent1">
                  <a:alpha val="74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3569" y="374466"/>
            <a:ext cx="885974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kumimoji="1" lang="en-US" altLang="ja-JP" sz="3200">
                <a:solidFill>
                  <a:schemeClr val="bg1"/>
                </a:solidFill>
              </a:rPr>
              <a:t>4-3</a:t>
            </a:r>
            <a:endParaRPr kumimoji="1" lang="ja-JP" alt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295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683568" y="332656"/>
            <a:ext cx="7632848" cy="576064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cap="flat">
            <a:round/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>
                <a:solidFill>
                  <a:schemeClr val="bg1"/>
                </a:solidFill>
                <a:latin typeface="+mn-ea"/>
              </a:rPr>
              <a:t>　　　　 トランザクション</a:t>
            </a:r>
            <a:endParaRPr kumimoji="1" lang="ja-JP" altLang="en-US" sz="2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187624" y="1340768"/>
            <a:ext cx="7128792" cy="3810613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180000" rtlCol="0" anchor="t" anchorCtr="0">
            <a:spAutoFit/>
          </a:bodyPr>
          <a:lstStyle/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トランザクションとは複数の更新</a:t>
            </a:r>
            <a:r>
              <a:rPr lang="en-US" altLang="ja-JP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(INSERT/UPDATE/DELETE)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を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ひとまとまりとして管理する単位を表し、その管理単位ごとに更新の確定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や更新の取り消しを行います。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たとえば、銀行口座を管理するテーブルとして入出金明細テーブルと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口座残高テーブルがあったとして、テーブル単位に更新を確定すると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入出金明細テーブルの更新が成功して口座残高テーブルの更新が失敗した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場合に口座の不整合が起こります。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rPr>
              <a:t>　したがって、入出金明細テーブルと口座残高テーブルの更新はひとまと</a:t>
            </a:r>
            <a:endParaRPr kumimoji="1" lang="en-US" altLang="ja-JP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明朝" panose="02020609040205080304" pitchFamily="17" charset="-128"/>
              <a:ea typeface="ＭＳ 明朝" panose="02020609040205080304" pitchFamily="17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rPr>
              <a:t>まりとして更新を確定する必要があります。</a:t>
            </a:r>
            <a:endParaRPr lang="en-US" altLang="ja-JP" sz="14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" name="六角形 3"/>
          <p:cNvSpPr/>
          <p:nvPr/>
        </p:nvSpPr>
        <p:spPr>
          <a:xfrm rot="5400000">
            <a:off x="663280" y="163683"/>
            <a:ext cx="955165" cy="914009"/>
          </a:xfrm>
          <a:prstGeom prst="hexagon">
            <a:avLst/>
          </a:prstGeom>
          <a:gradFill>
            <a:gsLst>
              <a:gs pos="0">
                <a:schemeClr val="accent1">
                  <a:alpha val="74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3569" y="374466"/>
            <a:ext cx="885974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kumimoji="1" lang="en-US" altLang="ja-JP" sz="3200">
                <a:solidFill>
                  <a:schemeClr val="bg1"/>
                </a:solidFill>
              </a:rPr>
              <a:t>4-4</a:t>
            </a:r>
            <a:endParaRPr kumimoji="1" lang="ja-JP" alt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981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683568" y="332656"/>
            <a:ext cx="7632848" cy="576064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cap="flat">
            <a:round/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>
                <a:solidFill>
                  <a:schemeClr val="bg1"/>
                </a:solidFill>
                <a:latin typeface="+mn-ea"/>
              </a:rPr>
              <a:t>　　　　 トランザクション</a:t>
            </a:r>
            <a:endParaRPr lang="en-US" altLang="ja-JP" sz="2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六角形 3"/>
          <p:cNvSpPr/>
          <p:nvPr/>
        </p:nvSpPr>
        <p:spPr>
          <a:xfrm rot="5400000">
            <a:off x="663280" y="163683"/>
            <a:ext cx="955165" cy="914009"/>
          </a:xfrm>
          <a:prstGeom prst="hexagon">
            <a:avLst/>
          </a:prstGeom>
          <a:gradFill>
            <a:gsLst>
              <a:gs pos="0">
                <a:schemeClr val="accent1">
                  <a:alpha val="74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3569" y="374466"/>
            <a:ext cx="885974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kumimoji="1" lang="en-US" altLang="ja-JP" sz="3200">
                <a:solidFill>
                  <a:schemeClr val="bg1"/>
                </a:solidFill>
              </a:rPr>
              <a:t>4-4</a:t>
            </a:r>
            <a:endParaRPr kumimoji="1" lang="ja-JP" altLang="en-US" sz="3200">
              <a:solidFill>
                <a:schemeClr val="bg1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547664" y="1628800"/>
            <a:ext cx="1512168" cy="338437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更新</a:t>
            </a:r>
            <a:endParaRPr kumimoji="1" lang="en-US" altLang="ja-JP" sz="2000" b="1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algn="ctr"/>
            <a:r>
              <a:rPr kumimoji="1" lang="ja-JP" altLang="en-US" sz="2000" b="1">
                <a:solidFill>
                  <a:schemeClr val="accent1">
                    <a:lumMod val="75000"/>
                  </a:schemeClr>
                </a:solidFill>
                <a:latin typeface="+mn-ea"/>
              </a:rPr>
              <a:t>プログラム</a:t>
            </a:r>
          </a:p>
        </p:txBody>
      </p:sp>
      <p:sp>
        <p:nvSpPr>
          <p:cNvPr id="3" name="円柱 2"/>
          <p:cNvSpPr/>
          <p:nvPr/>
        </p:nvSpPr>
        <p:spPr>
          <a:xfrm>
            <a:off x="6012159" y="1484784"/>
            <a:ext cx="1728192" cy="3528392"/>
          </a:xfrm>
          <a:prstGeom prst="can">
            <a:avLst>
              <a:gd name="adj" fmla="val 23488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>
                <a:solidFill>
                  <a:schemeClr val="accent1">
                    <a:lumMod val="75000"/>
                  </a:schemeClr>
                </a:solidFill>
              </a:rPr>
              <a:t>データベース</a:t>
            </a:r>
            <a:endParaRPr kumimoji="1" lang="ja-JP" altLang="en-US" sz="2000" b="1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3059831" y="1988840"/>
            <a:ext cx="2952328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3059831" y="2492896"/>
            <a:ext cx="2952328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>
          <a:xfrm>
            <a:off x="3059831" y="2996952"/>
            <a:ext cx="2952328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3059831" y="3501008"/>
            <a:ext cx="2952328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3059831" y="4024809"/>
            <a:ext cx="2952328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3059831" y="4528865"/>
            <a:ext cx="2952328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692126" y="1681063"/>
            <a:ext cx="108234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1400" i="1">
                <a:latin typeface="ＭＳ 明朝" panose="02020609040205080304" pitchFamily="17" charset="-128"/>
                <a:ea typeface="ＭＳ 明朝" panose="02020609040205080304" pitchFamily="17" charset="-128"/>
              </a:rPr>
              <a:t>更新処理</a:t>
            </a:r>
            <a:r>
              <a:rPr lang="ja-JP" altLang="en-US" sz="1400" i="1">
                <a:latin typeface="ＭＳ 明朝" panose="02020609040205080304" pitchFamily="17" charset="-128"/>
                <a:ea typeface="ＭＳ 明朝" panose="02020609040205080304" pitchFamily="17" charset="-128"/>
              </a:rPr>
              <a:t>①</a:t>
            </a:r>
            <a:endParaRPr kumimoji="1" lang="ja-JP" altLang="en-US" sz="1400" i="1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707903" y="2185119"/>
            <a:ext cx="108234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1400" i="1">
                <a:latin typeface="ＭＳ 明朝" panose="02020609040205080304" pitchFamily="17" charset="-128"/>
                <a:ea typeface="ＭＳ 明朝" panose="02020609040205080304" pitchFamily="17" charset="-128"/>
              </a:rPr>
              <a:t>更新処理</a:t>
            </a:r>
            <a:r>
              <a:rPr lang="ja-JP" altLang="en-US" sz="1400" i="1">
                <a:latin typeface="ＭＳ 明朝" panose="02020609040205080304" pitchFamily="17" charset="-128"/>
                <a:ea typeface="ＭＳ 明朝" panose="02020609040205080304" pitchFamily="17" charset="-128"/>
              </a:rPr>
              <a:t>②</a:t>
            </a:r>
            <a:endParaRPr kumimoji="1" lang="ja-JP" altLang="en-US" sz="1400" i="1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838356" y="2689175"/>
            <a:ext cx="72327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1400" b="1" u="sng">
                <a:latin typeface="ＭＳ 明朝" panose="02020609040205080304" pitchFamily="17" charset="-128"/>
                <a:ea typeface="ＭＳ 明朝" panose="02020609040205080304" pitchFamily="17" charset="-128"/>
              </a:rPr>
              <a:t>COMMIT</a:t>
            </a:r>
            <a:endParaRPr kumimoji="1" lang="ja-JP" altLang="en-US" sz="1400" b="1" u="sng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725662" y="3193231"/>
            <a:ext cx="108234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1400" i="1">
                <a:latin typeface="ＭＳ 明朝" panose="02020609040205080304" pitchFamily="17" charset="-128"/>
                <a:ea typeface="ＭＳ 明朝" panose="02020609040205080304" pitchFamily="17" charset="-128"/>
              </a:rPr>
              <a:t>更新処理</a:t>
            </a:r>
            <a:r>
              <a:rPr lang="ja-JP" altLang="en-US" sz="1400" i="1">
                <a:latin typeface="ＭＳ 明朝" panose="02020609040205080304" pitchFamily="17" charset="-128"/>
                <a:ea typeface="ＭＳ 明朝" panose="02020609040205080304" pitchFamily="17" charset="-128"/>
              </a:rPr>
              <a:t>③</a:t>
            </a:r>
            <a:endParaRPr kumimoji="1" lang="ja-JP" altLang="en-US" sz="1400" i="1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725662" y="3697287"/>
            <a:ext cx="108234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1400" i="1">
                <a:latin typeface="ＭＳ 明朝" panose="02020609040205080304" pitchFamily="17" charset="-128"/>
                <a:ea typeface="ＭＳ 明朝" panose="02020609040205080304" pitchFamily="17" charset="-128"/>
              </a:rPr>
              <a:t>更新処理</a:t>
            </a:r>
            <a:r>
              <a:rPr lang="ja-JP" altLang="en-US" sz="1400" i="1">
                <a:latin typeface="ＭＳ 明朝" panose="02020609040205080304" pitchFamily="17" charset="-128"/>
                <a:ea typeface="ＭＳ 明朝" panose="02020609040205080304" pitchFamily="17" charset="-128"/>
              </a:rPr>
              <a:t>④</a:t>
            </a:r>
            <a:endParaRPr kumimoji="1" lang="ja-JP" altLang="en-US" sz="1400" i="1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849693" y="4201343"/>
            <a:ext cx="90281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1400" b="1" u="sng">
                <a:latin typeface="ＭＳ 明朝" panose="02020609040205080304" pitchFamily="17" charset="-128"/>
                <a:ea typeface="ＭＳ 明朝" panose="02020609040205080304" pitchFamily="17" charset="-128"/>
              </a:rPr>
              <a:t>ROLLBACK</a:t>
            </a:r>
            <a:endParaRPr kumimoji="1" lang="ja-JP" altLang="en-US" sz="1400" b="1" u="sng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483768" y="5373216"/>
            <a:ext cx="4288353" cy="661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sz="1600">
                <a:latin typeface="ＭＳ 明朝" panose="02020609040205080304" pitchFamily="17" charset="-128"/>
                <a:ea typeface="ＭＳ 明朝" panose="02020609040205080304" pitchFamily="17" charset="-128"/>
              </a:rPr>
              <a:t>更新処理①と更新処理②は反映され、</a:t>
            </a:r>
            <a:endParaRPr kumimoji="1" lang="en-US" altLang="ja-JP" sz="160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600"/>
              </a:spcBef>
            </a:pPr>
            <a:r>
              <a:rPr lang="ja-JP" altLang="en-US" sz="1600">
                <a:latin typeface="ＭＳ 明朝" panose="02020609040205080304" pitchFamily="17" charset="-128"/>
                <a:ea typeface="ＭＳ 明朝" panose="02020609040205080304" pitchFamily="17" charset="-128"/>
              </a:rPr>
              <a:t>更新処理③と更新処理④は反映されません。</a:t>
            </a:r>
            <a:endParaRPr kumimoji="1" lang="ja-JP" altLang="en-US" sz="160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1581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683568" y="332656"/>
            <a:ext cx="7632848" cy="576064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cap="flat">
            <a:round/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>
                <a:solidFill>
                  <a:schemeClr val="bg1"/>
                </a:solidFill>
                <a:latin typeface="+mn-ea"/>
              </a:rPr>
              <a:t>　　　　 結合</a:t>
            </a:r>
            <a:r>
              <a:rPr lang="en-US" altLang="ja-JP" sz="2400">
                <a:solidFill>
                  <a:schemeClr val="bg1"/>
                </a:solidFill>
                <a:latin typeface="+mn-ea"/>
              </a:rPr>
              <a:t>(</a:t>
            </a:r>
            <a:r>
              <a:rPr lang="ja-JP" altLang="en-US" sz="2400">
                <a:solidFill>
                  <a:schemeClr val="bg1"/>
                </a:solidFill>
                <a:latin typeface="+mn-ea"/>
              </a:rPr>
              <a:t>テーブルを列方向に連結する</a:t>
            </a:r>
            <a:r>
              <a:rPr lang="en-US" altLang="ja-JP" sz="2400">
                <a:solidFill>
                  <a:schemeClr val="bg1"/>
                </a:solidFill>
                <a:latin typeface="+mn-ea"/>
              </a:rPr>
              <a:t>)</a:t>
            </a:r>
            <a:endParaRPr kumimoji="1" lang="ja-JP" altLang="en-US" sz="2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187624" y="1354130"/>
            <a:ext cx="7128792" cy="5180219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180000" rtlCol="0" anchor="t" anchorCtr="0">
            <a:spAutoFit/>
          </a:bodyPr>
          <a:lstStyle/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複数のテーブルを結合して、データを抽出することができます。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結合する条件に指定する項目は、結合するテーブルの両方に含まれている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必要があります。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en-US" altLang="ja-JP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[</a:t>
            </a:r>
            <a:r>
              <a:rPr lang="ja-JP" altLang="en-US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構文</a:t>
            </a:r>
            <a:r>
              <a:rPr lang="en-US" altLang="ja-JP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]</a:t>
            </a:r>
          </a:p>
          <a:p>
            <a:pPr>
              <a:spcBef>
                <a:spcPts val="1200"/>
              </a:spcBef>
            </a:pPr>
            <a:r>
              <a:rPr lang="ja-JP" altLang="en-US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ja-JP" altLang="en-US" sz="14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① 内部結合</a:t>
            </a:r>
            <a:endParaRPr lang="en-US" altLang="ja-JP" sz="14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3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　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SELECT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項目名</a:t>
            </a:r>
            <a:r>
              <a:rPr lang="en-US" altLang="ja-JP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1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,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項目名</a:t>
            </a:r>
            <a:r>
              <a:rPr lang="en-US" altLang="ja-JP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2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,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･･･</a:t>
            </a:r>
            <a:r>
              <a:rPr lang="ja-JP" altLang="en-US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FROM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スキーマ名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.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テーブル名</a:t>
            </a:r>
            <a:r>
              <a:rPr lang="en-US" altLang="ja-JP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1</a:t>
            </a:r>
            <a:endParaRPr lang="en-US" altLang="ja-JP" sz="1400" b="1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300"/>
              </a:spcBef>
            </a:pPr>
            <a:r>
              <a:rPr lang="ja-JP" altLang="en-US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　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INNER JOIN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スキーマ名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.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テーブル名</a:t>
            </a:r>
            <a:r>
              <a:rPr lang="en-US" altLang="ja-JP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2</a:t>
            </a:r>
            <a:endParaRPr lang="en-US" altLang="ja-JP" sz="1400" b="1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300"/>
              </a:spcBef>
            </a:pPr>
            <a:r>
              <a:rPr lang="ja-JP" altLang="en-US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　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ON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テーブル名</a:t>
            </a:r>
            <a:r>
              <a:rPr lang="en-US" altLang="ja-JP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1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.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項目名</a:t>
            </a:r>
            <a:r>
              <a:rPr lang="ja-JP" altLang="en-US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=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テーブル名</a:t>
            </a:r>
            <a:r>
              <a:rPr lang="en-US" altLang="ja-JP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2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.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項目名 </a:t>
            </a:r>
          </a:p>
          <a:p>
            <a:pPr>
              <a:spcBef>
                <a:spcPts val="300"/>
              </a:spcBef>
            </a:pP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　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WHERE</a:t>
            </a:r>
            <a:r>
              <a:rPr lang="en-US" altLang="ja-JP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～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ja-JP" altLang="en-US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ja-JP" altLang="en-US" sz="14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② 外部結合</a:t>
            </a:r>
            <a:endParaRPr lang="en-US" altLang="ja-JP" sz="14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3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　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SELECT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項目名</a:t>
            </a:r>
            <a:r>
              <a:rPr lang="en-US" altLang="ja-JP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1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,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項目名</a:t>
            </a:r>
            <a:r>
              <a:rPr lang="en-US" altLang="ja-JP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2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,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･･･</a:t>
            </a:r>
            <a:r>
              <a:rPr lang="ja-JP" altLang="en-US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FROM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スキーマ名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.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テーブル名</a:t>
            </a:r>
            <a:r>
              <a:rPr lang="en-US" altLang="ja-JP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1</a:t>
            </a:r>
            <a:endParaRPr lang="en-US" altLang="ja-JP" sz="1400" b="1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300"/>
              </a:spcBef>
            </a:pPr>
            <a:r>
              <a:rPr lang="ja-JP" altLang="en-US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　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RIGHT</a:t>
            </a:r>
            <a:r>
              <a:rPr lang="en-US" altLang="ja-JP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(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または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LEFT</a:t>
            </a:r>
            <a:r>
              <a:rPr lang="en-US" altLang="ja-JP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)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OUTER JOIN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スキーマ名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.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テーブル名</a:t>
            </a:r>
            <a:r>
              <a:rPr lang="en-US" altLang="ja-JP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2</a:t>
            </a:r>
            <a:endParaRPr lang="en-US" altLang="ja-JP" sz="1400" b="1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300"/>
              </a:spcBef>
            </a:pPr>
            <a:r>
              <a:rPr lang="ja-JP" altLang="en-US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　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ON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テーブル名</a:t>
            </a:r>
            <a:r>
              <a:rPr lang="en-US" altLang="ja-JP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1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.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項目名</a:t>
            </a:r>
            <a:r>
              <a:rPr lang="ja-JP" altLang="en-US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=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テーブル名</a:t>
            </a:r>
            <a:r>
              <a:rPr lang="en-US" altLang="ja-JP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2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.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項目名 </a:t>
            </a:r>
          </a:p>
          <a:p>
            <a:pPr>
              <a:spcBef>
                <a:spcPts val="300"/>
              </a:spcBef>
            </a:pP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　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WHERE</a:t>
            </a:r>
            <a:r>
              <a:rPr lang="en-US" altLang="ja-JP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～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;</a:t>
            </a:r>
          </a:p>
        </p:txBody>
      </p:sp>
      <p:sp>
        <p:nvSpPr>
          <p:cNvPr id="4" name="六角形 3"/>
          <p:cNvSpPr/>
          <p:nvPr/>
        </p:nvSpPr>
        <p:spPr>
          <a:xfrm rot="5400000">
            <a:off x="663280" y="163683"/>
            <a:ext cx="955165" cy="914009"/>
          </a:xfrm>
          <a:prstGeom prst="hexagon">
            <a:avLst/>
          </a:prstGeom>
          <a:gradFill>
            <a:gsLst>
              <a:gs pos="0">
                <a:schemeClr val="accent1">
                  <a:alpha val="74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3569" y="374466"/>
            <a:ext cx="885974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kumimoji="1" lang="en-US" altLang="ja-JP" sz="3200">
                <a:solidFill>
                  <a:schemeClr val="bg1"/>
                </a:solidFill>
              </a:rPr>
              <a:t>7-2</a:t>
            </a:r>
            <a:endParaRPr kumimoji="1" lang="ja-JP" alt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68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683568" y="332656"/>
            <a:ext cx="7632848" cy="576064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cap="flat">
            <a:round/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>
                <a:solidFill>
                  <a:schemeClr val="bg1"/>
                </a:solidFill>
                <a:latin typeface="+mn-ea"/>
              </a:rPr>
              <a:t>　　　　 データベースの構成</a:t>
            </a:r>
            <a:endParaRPr kumimoji="1" lang="ja-JP" altLang="en-US" sz="2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187624" y="1268760"/>
            <a:ext cx="6912768" cy="1810065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180000" rtlCol="0" anchor="t" anchorCtr="0">
            <a:spAutoFit/>
          </a:bodyPr>
          <a:lstStyle/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ひとつのデータベースには、最低ひとつのスキーマと複数のテーブル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が存在します。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ひとつのテーブルは、列として複数の項目</a:t>
            </a:r>
            <a:r>
              <a:rPr lang="en-US" altLang="ja-JP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(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カラム</a:t>
            </a:r>
            <a:r>
              <a:rPr lang="en-US" altLang="ja-JP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)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を持ち、この列に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対して複数のデータ行</a:t>
            </a:r>
            <a:r>
              <a:rPr lang="en-US" altLang="ja-JP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(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レコード</a:t>
            </a:r>
            <a:r>
              <a:rPr lang="en-US" altLang="ja-JP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)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があります。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" name="六角形 3"/>
          <p:cNvSpPr/>
          <p:nvPr/>
        </p:nvSpPr>
        <p:spPr>
          <a:xfrm rot="5400000">
            <a:off x="663280" y="163683"/>
            <a:ext cx="955165" cy="914009"/>
          </a:xfrm>
          <a:prstGeom prst="hexagon">
            <a:avLst/>
          </a:prstGeom>
          <a:gradFill>
            <a:gsLst>
              <a:gs pos="0">
                <a:schemeClr val="accent1">
                  <a:alpha val="74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3569" y="374466"/>
            <a:ext cx="885974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kumimoji="1" lang="en-US" altLang="ja-JP" sz="3200">
                <a:solidFill>
                  <a:schemeClr val="bg1"/>
                </a:solidFill>
              </a:rPr>
              <a:t>1-2</a:t>
            </a:r>
            <a:endParaRPr kumimoji="1" lang="ja-JP" altLang="en-US" sz="3200">
              <a:solidFill>
                <a:schemeClr val="bg1"/>
              </a:solidFill>
            </a:endParaRPr>
          </a:p>
        </p:txBody>
      </p:sp>
      <p:sp>
        <p:nvSpPr>
          <p:cNvPr id="2" name="フローチャート : 磁気ディスク 1"/>
          <p:cNvSpPr/>
          <p:nvPr/>
        </p:nvSpPr>
        <p:spPr>
          <a:xfrm>
            <a:off x="3131840" y="3299785"/>
            <a:ext cx="2160240" cy="1137327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sz="1600" u="sng">
              <a:solidFill>
                <a:schemeClr val="tx2"/>
              </a:solidFill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724107"/>
              </p:ext>
            </p:extLst>
          </p:nvPr>
        </p:nvGraphicFramePr>
        <p:xfrm>
          <a:off x="1126556" y="5199412"/>
          <a:ext cx="304450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id</a:t>
                      </a:r>
                      <a:endParaRPr kumimoji="1" lang="ja-JP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title</a:t>
                      </a:r>
                      <a:endParaRPr kumimoji="1" lang="ja-JP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task</a:t>
                      </a:r>
                      <a:endParaRPr kumimoji="1" lang="ja-JP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status</a:t>
                      </a:r>
                      <a:endParaRPr kumimoji="1" lang="ja-JP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花見参加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新歓会</a:t>
                      </a:r>
                      <a:r>
                        <a:rPr kumimoji="1" lang="en-US" altLang="ja-JP" sz="1000"/>
                        <a:t>20:00</a:t>
                      </a:r>
                      <a:r>
                        <a:rPr kumimoji="1" lang="ja-JP" altLang="en-US" sz="1000"/>
                        <a:t>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2</a:t>
                      </a:r>
                      <a:endParaRPr kumimoji="1" lang="ja-JP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教育資料作成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配布キットの作成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0</a:t>
                      </a:r>
                      <a:endParaRPr kumimoji="1" lang="ja-JP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</a:t>
                      </a:r>
                      <a:endParaRPr kumimoji="1" lang="ja-JP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定例打合せ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月初報告書の提出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1</a:t>
                      </a:r>
                      <a:endParaRPr kumimoji="1" lang="ja-JP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4</a:t>
                      </a:r>
                      <a:endParaRPr kumimoji="1" lang="ja-JP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00"/>
                        <a:t>懇親会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38</a:t>
                      </a:r>
                      <a:r>
                        <a:rPr kumimoji="1" lang="ja-JP" altLang="en-US" sz="1000"/>
                        <a:t>期会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/>
                        <a:t>0</a:t>
                      </a:r>
                      <a:endParaRPr kumimoji="1" lang="ja-JP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253505"/>
              </p:ext>
            </p:extLst>
          </p:nvPr>
        </p:nvGraphicFramePr>
        <p:xfrm>
          <a:off x="4788184" y="5199412"/>
          <a:ext cx="14400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586269"/>
              </p:ext>
            </p:extLst>
          </p:nvPr>
        </p:nvGraphicFramePr>
        <p:xfrm>
          <a:off x="6804456" y="5199412"/>
          <a:ext cx="14400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テキスト ボックス 16"/>
          <p:cNvSpPr txBox="1"/>
          <p:nvPr/>
        </p:nvSpPr>
        <p:spPr>
          <a:xfrm>
            <a:off x="1043608" y="4876247"/>
            <a:ext cx="697627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kumimoji="1" lang="ja-JP" altLang="en-US" sz="1000" b="1" u="sng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テーブル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16016" y="4906444"/>
            <a:ext cx="697627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kumimoji="1" lang="ja-JP" altLang="en-US" sz="1000" b="1" u="sng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テーブル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732240" y="4906444"/>
            <a:ext cx="697627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kumimoji="1" lang="ja-JP" altLang="en-US" sz="1000" b="1" u="sng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テーブル</a:t>
            </a:r>
          </a:p>
        </p:txBody>
      </p:sp>
      <p:cxnSp>
        <p:nvCxnSpPr>
          <p:cNvPr id="24" name="カギ線コネクタ 23"/>
          <p:cNvCxnSpPr>
            <a:cxnSpLocks/>
            <a:stCxn id="28" idx="2"/>
            <a:endCxn id="3" idx="0"/>
          </p:cNvCxnSpPr>
          <p:nvPr/>
        </p:nvCxnSpPr>
        <p:spPr>
          <a:xfrm rot="5400000">
            <a:off x="2898344" y="3926691"/>
            <a:ext cx="1023187" cy="152225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/>
          <p:cNvCxnSpPr>
            <a:cxnSpLocks/>
            <a:stCxn id="28" idx="2"/>
            <a:endCxn id="19" idx="0"/>
          </p:cNvCxnSpPr>
          <p:nvPr/>
        </p:nvCxnSpPr>
        <p:spPr>
          <a:xfrm rot="16200000" flipH="1">
            <a:off x="4328031" y="4019258"/>
            <a:ext cx="1023187" cy="13371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cxnSpLocks/>
            <a:stCxn id="28" idx="2"/>
            <a:endCxn id="20" idx="0"/>
          </p:cNvCxnSpPr>
          <p:nvPr/>
        </p:nvCxnSpPr>
        <p:spPr>
          <a:xfrm rot="16200000" flipH="1">
            <a:off x="5336167" y="3011122"/>
            <a:ext cx="1023187" cy="33533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角丸四角形 31"/>
          <p:cNvSpPr/>
          <p:nvPr/>
        </p:nvSpPr>
        <p:spPr>
          <a:xfrm>
            <a:off x="1392421" y="5148309"/>
            <a:ext cx="1019339" cy="1342311"/>
          </a:xfrm>
          <a:prstGeom prst="roundRect">
            <a:avLst>
              <a:gd name="adj" fmla="val 9767"/>
            </a:avLst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角丸四角形 32"/>
          <p:cNvSpPr/>
          <p:nvPr/>
        </p:nvSpPr>
        <p:spPr>
          <a:xfrm>
            <a:off x="1043608" y="5914556"/>
            <a:ext cx="3204355" cy="288032"/>
          </a:xfrm>
          <a:prstGeom prst="roundRect">
            <a:avLst>
              <a:gd name="adj" fmla="val 9767"/>
            </a:avLst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吹き出し 33"/>
          <p:cNvSpPr/>
          <p:nvPr/>
        </p:nvSpPr>
        <p:spPr>
          <a:xfrm>
            <a:off x="2047729" y="4671985"/>
            <a:ext cx="368022" cy="306467"/>
          </a:xfrm>
          <a:prstGeom prst="wedgeRoundRectCallout">
            <a:avLst>
              <a:gd name="adj1" fmla="val -22359"/>
              <a:gd name="adj2" fmla="val 87888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列</a:t>
            </a:r>
          </a:p>
        </p:txBody>
      </p:sp>
      <p:sp>
        <p:nvSpPr>
          <p:cNvPr id="35" name="角丸四角形吹き出し 34"/>
          <p:cNvSpPr/>
          <p:nvPr/>
        </p:nvSpPr>
        <p:spPr>
          <a:xfrm>
            <a:off x="498994" y="5896121"/>
            <a:ext cx="368022" cy="306467"/>
          </a:xfrm>
          <a:prstGeom prst="wedgeRoundRectCallout">
            <a:avLst>
              <a:gd name="adj1" fmla="val 89927"/>
              <a:gd name="adj2" fmla="val -3918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ja-JP" altLang="en-US" sz="1200">
                <a:solidFill>
                  <a:schemeClr val="tx1"/>
                </a:solidFill>
              </a:rPr>
              <a:t>行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6E49409-0BC7-0C2E-36AA-00089CAD374B}"/>
              </a:ext>
            </a:extLst>
          </p:cNvPr>
          <p:cNvSpPr txBox="1"/>
          <p:nvPr/>
        </p:nvSpPr>
        <p:spPr>
          <a:xfrm>
            <a:off x="3555370" y="3328633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>
                <a:solidFill>
                  <a:schemeClr val="tx2"/>
                </a:solidFill>
              </a:rPr>
              <a:t>データベース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33A6121-D61E-63D6-6E54-7087FE81699E}"/>
              </a:ext>
            </a:extLst>
          </p:cNvPr>
          <p:cNvSpPr txBox="1"/>
          <p:nvPr/>
        </p:nvSpPr>
        <p:spPr>
          <a:xfrm>
            <a:off x="3743703" y="3868448"/>
            <a:ext cx="854721" cy="307777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 b="1" u="sng">
                <a:solidFill>
                  <a:srgbClr val="FF0000"/>
                </a:solidFill>
              </a:rPr>
              <a:t>スキーマ</a:t>
            </a:r>
          </a:p>
        </p:txBody>
      </p:sp>
    </p:spTree>
    <p:extLst>
      <p:ext uri="{BB962C8B-B14F-4D97-AF65-F5344CB8AC3E}">
        <p14:creationId xmlns:p14="http://schemas.microsoft.com/office/powerpoint/2010/main" val="281296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683568" y="332656"/>
            <a:ext cx="7632848" cy="576064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cap="flat">
            <a:round/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>
                <a:solidFill>
                  <a:schemeClr val="bg1"/>
                </a:solidFill>
                <a:latin typeface="+mn-ea"/>
              </a:rPr>
              <a:t>　　　　 </a:t>
            </a:r>
            <a:r>
              <a:rPr lang="en-US" altLang="ja-JP" sz="2400">
                <a:solidFill>
                  <a:schemeClr val="bg1"/>
                </a:solidFill>
                <a:latin typeface="+mn-ea"/>
              </a:rPr>
              <a:t>SQL</a:t>
            </a:r>
            <a:r>
              <a:rPr lang="ja-JP" altLang="en-US" sz="2400">
                <a:solidFill>
                  <a:schemeClr val="bg1"/>
                </a:solidFill>
                <a:latin typeface="+mn-ea"/>
              </a:rPr>
              <a:t>の概要</a:t>
            </a:r>
            <a:endParaRPr kumimoji="1" lang="ja-JP" altLang="en-US" sz="2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187624" y="1412776"/>
            <a:ext cx="7128792" cy="1409956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180000" rtlCol="0" anchor="t" anchorCtr="0">
            <a:spAutoFit/>
          </a:bodyPr>
          <a:lstStyle/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リレーショナルデータベースを操作するには、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ＳＱＬ</a:t>
            </a:r>
            <a:r>
              <a:rPr lang="en-US" altLang="ja-JP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(Structured Query Language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：構造化問い合わせ言語</a:t>
            </a:r>
            <a:r>
              <a:rPr lang="en-US" altLang="ja-JP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)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という専用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の言語を使用します。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" name="六角形 3"/>
          <p:cNvSpPr/>
          <p:nvPr/>
        </p:nvSpPr>
        <p:spPr>
          <a:xfrm rot="5400000">
            <a:off x="663280" y="163683"/>
            <a:ext cx="955165" cy="914009"/>
          </a:xfrm>
          <a:prstGeom prst="hexagon">
            <a:avLst/>
          </a:prstGeom>
          <a:gradFill>
            <a:gsLst>
              <a:gs pos="0">
                <a:schemeClr val="accent1">
                  <a:alpha val="74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3569" y="374466"/>
            <a:ext cx="885974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kumimoji="1" lang="en-US" altLang="ja-JP" sz="3200">
                <a:solidFill>
                  <a:schemeClr val="bg1"/>
                </a:solidFill>
              </a:rPr>
              <a:t>1-3</a:t>
            </a:r>
            <a:endParaRPr kumimoji="1" lang="ja-JP" altLang="en-US" sz="3200">
              <a:solidFill>
                <a:schemeClr val="bg1"/>
              </a:solidFill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639729"/>
              </p:ext>
            </p:extLst>
          </p:nvPr>
        </p:nvGraphicFramePr>
        <p:xfrm>
          <a:off x="1403648" y="3439446"/>
          <a:ext cx="684076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種類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使用目的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主なＳＱＬ命令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データ定義言語：</a:t>
                      </a:r>
                      <a:endParaRPr kumimoji="1" lang="en-US" altLang="ja-JP" sz="120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DDL(Data Definition</a:t>
                      </a:r>
                      <a:r>
                        <a:rPr kumimoji="1" lang="en-US" altLang="ja-JP" sz="1200" baseline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Language)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データベースの作成、変更を行う。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CREATE</a:t>
                      </a:r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、</a:t>
                      </a:r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DROP</a:t>
                      </a:r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、</a:t>
                      </a:r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ALTER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データ操作言語：</a:t>
                      </a:r>
                      <a:endParaRPr kumimoji="1" lang="en-US" altLang="ja-JP" sz="120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DML(Data Manipulation Language)</a:t>
                      </a:r>
                      <a:r>
                        <a:rPr kumimoji="1" lang="en-US" altLang="ja-JP" sz="1200" baseline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endParaRPr kumimoji="1" lang="ja-JP" altLang="en-US" sz="120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データベースに対してデータの検索、更新を行う。</a:t>
                      </a:r>
                      <a:endParaRPr kumimoji="1" lang="en-US" altLang="ja-JP" sz="120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SELECT</a:t>
                      </a:r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、</a:t>
                      </a:r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INSERT</a:t>
                      </a:r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、</a:t>
                      </a:r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UPDATE</a:t>
                      </a:r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、</a:t>
                      </a:r>
                      <a:endParaRPr kumimoji="1" lang="en-US" altLang="ja-JP" sz="120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DELETE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データ制御言語：</a:t>
                      </a:r>
                      <a:endParaRPr kumimoji="1" lang="en-US" altLang="ja-JP" sz="120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DCL(Data Control Language)</a:t>
                      </a:r>
                      <a:endParaRPr kumimoji="1" lang="ja-JP" altLang="en-US" sz="120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データベースに対して行った変更の確定、取り消しを行う。</a:t>
                      </a:r>
                      <a:endParaRPr kumimoji="1" lang="en-US" altLang="ja-JP" sz="120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データベースに権限設定を行う。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COMMIT</a:t>
                      </a:r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、</a:t>
                      </a:r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ROLLBACK</a:t>
                      </a:r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、</a:t>
                      </a:r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GRANT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1173027" y="3079406"/>
            <a:ext cx="111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u="sng">
                <a:latin typeface="+mn-ea"/>
              </a:rPr>
              <a:t>ＳＱＬの種類</a:t>
            </a:r>
          </a:p>
        </p:txBody>
      </p:sp>
    </p:spTree>
    <p:extLst>
      <p:ext uri="{BB962C8B-B14F-4D97-AF65-F5344CB8AC3E}">
        <p14:creationId xmlns:p14="http://schemas.microsoft.com/office/powerpoint/2010/main" val="410958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683568" y="332656"/>
            <a:ext cx="7632848" cy="576064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cap="flat">
            <a:round/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>
                <a:solidFill>
                  <a:schemeClr val="bg1"/>
                </a:solidFill>
                <a:latin typeface="+mn-ea"/>
              </a:rPr>
              <a:t>　　　　 </a:t>
            </a:r>
            <a:r>
              <a:rPr lang="en-US" altLang="ja-JP" sz="2400">
                <a:solidFill>
                  <a:schemeClr val="bg1"/>
                </a:solidFill>
                <a:latin typeface="+mn-ea"/>
              </a:rPr>
              <a:t>SQL</a:t>
            </a:r>
            <a:r>
              <a:rPr lang="ja-JP" altLang="en-US" sz="2400">
                <a:solidFill>
                  <a:schemeClr val="bg1"/>
                </a:solidFill>
                <a:latin typeface="+mn-ea"/>
              </a:rPr>
              <a:t>の概要</a:t>
            </a:r>
            <a:endParaRPr kumimoji="1" lang="ja-JP" altLang="en-US" sz="2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187624" y="1412776"/>
            <a:ext cx="7128792" cy="2610285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180000" rtlCol="0" anchor="t" anchorCtr="0">
            <a:spAutoFit/>
          </a:bodyPr>
          <a:lstStyle/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ＳＱＬの基本的な記述ルールは、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・</a:t>
            </a:r>
            <a:r>
              <a:rPr lang="en-US" altLang="ja-JP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SQL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文の最後に「</a:t>
            </a:r>
            <a:r>
              <a:rPr lang="en-US" altLang="ja-JP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;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」をつける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・大文字・小文字は区別されない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・文字列の定数はシングルクォーテーション</a:t>
            </a:r>
            <a:r>
              <a:rPr lang="en-US" altLang="ja-JP" sz="160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(‘)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で</a:t>
            </a:r>
            <a:r>
              <a:rPr lang="ja-JP" altLang="en-US" sz="160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囲み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、数値の定数は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　囲まない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・</a:t>
            </a:r>
            <a:r>
              <a:rPr lang="en-US" altLang="ja-JP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word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の間は半角スペース、または改行で区切る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" name="六角形 3"/>
          <p:cNvSpPr/>
          <p:nvPr/>
        </p:nvSpPr>
        <p:spPr>
          <a:xfrm rot="5400000">
            <a:off x="663280" y="163683"/>
            <a:ext cx="955165" cy="914009"/>
          </a:xfrm>
          <a:prstGeom prst="hexagon">
            <a:avLst/>
          </a:prstGeom>
          <a:gradFill>
            <a:gsLst>
              <a:gs pos="0">
                <a:schemeClr val="accent1">
                  <a:alpha val="74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3569" y="374466"/>
            <a:ext cx="885974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kumimoji="1" lang="en-US" altLang="ja-JP" sz="3200">
                <a:solidFill>
                  <a:schemeClr val="bg1"/>
                </a:solidFill>
              </a:rPr>
              <a:t>1-3</a:t>
            </a:r>
            <a:endParaRPr kumimoji="1" lang="ja-JP" alt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163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683568" y="332656"/>
            <a:ext cx="7632848" cy="576064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cap="flat">
            <a:round/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>
                <a:solidFill>
                  <a:schemeClr val="bg1"/>
                </a:solidFill>
                <a:latin typeface="+mn-ea"/>
              </a:rPr>
              <a:t>　　　　 テーブルの作成</a:t>
            </a:r>
            <a:endParaRPr kumimoji="1" lang="ja-JP" altLang="en-US" sz="2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187624" y="1412776"/>
            <a:ext cx="7128792" cy="4149167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180000" rtlCol="0" anchor="t" anchorCtr="0">
            <a:spAutoFit/>
          </a:bodyPr>
          <a:lstStyle/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ja-JP" altLang="en-US" sz="160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データベース操作するには、まず最初に</a:t>
            </a:r>
            <a:r>
              <a:rPr lang="en-US" altLang="ja-JP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CREATE </a:t>
            </a:r>
            <a:r>
              <a:rPr lang="en-US" altLang="ja-JP" sz="1600" b="1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DATABASE</a:t>
            </a:r>
            <a:r>
              <a:rPr lang="ja-JP" altLang="en-US" sz="1600" b="1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文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を</a:t>
            </a:r>
            <a:r>
              <a:rPr lang="ja-JP" altLang="en-US" sz="160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使用して</a:t>
            </a:r>
            <a:endParaRPr lang="en-US" altLang="ja-JP" sz="160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データベース</a:t>
            </a:r>
            <a:r>
              <a:rPr lang="en-US" altLang="ja-JP" sz="160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(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器</a:t>
            </a:r>
            <a:r>
              <a:rPr lang="en-US" altLang="ja-JP" sz="160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)</a:t>
            </a:r>
            <a:r>
              <a:rPr lang="ja-JP" altLang="en-US" sz="160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を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作成して</a:t>
            </a:r>
            <a:r>
              <a:rPr lang="ja-JP" altLang="en-US" sz="160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おく必要があります。</a:t>
            </a:r>
            <a:endParaRPr lang="en-US" altLang="ja-JP" sz="160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一般的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にデータベースが作成されるとデフォルトのスキーマが作成され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ます。デフォルトのスキーマ名はＤＢＭＳによって異なります。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デフォルト以外に新た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にスキーマを作成する場合は、</a:t>
            </a:r>
            <a:r>
              <a:rPr lang="en-US" altLang="ja-JP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CREATE SCHEMA</a:t>
            </a:r>
            <a:r>
              <a:rPr lang="ja-JP" altLang="en-US" sz="1600" b="1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文</a:t>
            </a:r>
            <a:r>
              <a:rPr lang="ja-JP" altLang="en-US" sz="160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を</a:t>
            </a:r>
            <a:endParaRPr lang="en-US" altLang="ja-JP" sz="1600" smtClean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使用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します。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endParaRPr lang="en-US" altLang="ja-JP" sz="1600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en-US" altLang="ja-JP" sz="16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[</a:t>
            </a:r>
            <a:r>
              <a:rPr lang="ja-JP" altLang="en-US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構文</a:t>
            </a:r>
            <a:r>
              <a:rPr lang="en-US" altLang="ja-JP" sz="16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]</a:t>
            </a:r>
          </a:p>
          <a:p>
            <a:pPr>
              <a:spcBef>
                <a:spcPts val="1200"/>
              </a:spcBef>
            </a:pPr>
            <a:r>
              <a:rPr lang="ja-JP" altLang="en-US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CREATE </a:t>
            </a:r>
            <a:r>
              <a:rPr lang="en-US" altLang="ja-JP" sz="1400" b="1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DATABASE </a:t>
            </a:r>
            <a:r>
              <a:rPr lang="ja-JP" altLang="en-US" sz="140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データベース名</a:t>
            </a:r>
            <a:r>
              <a:rPr lang="en-US" altLang="ja-JP" sz="1400" b="1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;</a:t>
            </a:r>
            <a:endParaRPr lang="en-US" altLang="ja-JP" sz="1400" b="1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40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CREATE SCHEMA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スキーマ名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;</a:t>
            </a:r>
            <a:endParaRPr lang="en-US" altLang="ja-JP" sz="1400" b="1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" name="六角形 3"/>
          <p:cNvSpPr/>
          <p:nvPr/>
        </p:nvSpPr>
        <p:spPr>
          <a:xfrm rot="5400000">
            <a:off x="663280" y="163683"/>
            <a:ext cx="955165" cy="914009"/>
          </a:xfrm>
          <a:prstGeom prst="hexagon">
            <a:avLst/>
          </a:prstGeom>
          <a:gradFill>
            <a:gsLst>
              <a:gs pos="0">
                <a:schemeClr val="accent1">
                  <a:alpha val="74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3569" y="374466"/>
            <a:ext cx="885974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kumimoji="1" lang="en-US" altLang="ja-JP" sz="3200">
                <a:solidFill>
                  <a:schemeClr val="bg1"/>
                </a:solidFill>
              </a:rPr>
              <a:t>1-4</a:t>
            </a:r>
            <a:endParaRPr kumimoji="1" lang="ja-JP" alt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97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683568" y="332656"/>
            <a:ext cx="7632848" cy="576064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cap="flat">
            <a:round/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>
                <a:solidFill>
                  <a:schemeClr val="bg1"/>
                </a:solidFill>
                <a:latin typeface="+mn-ea"/>
              </a:rPr>
              <a:t>　　　　 テーブルの作成</a:t>
            </a:r>
            <a:endParaRPr kumimoji="1" lang="ja-JP" altLang="en-US" sz="2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187624" y="1412776"/>
            <a:ext cx="7128792" cy="5349496"/>
          </a:xfrm>
          <a:prstGeom prst="rect">
            <a:avLst/>
          </a:prstGeom>
          <a:solidFill>
            <a:schemeClr val="accent3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180000" rtlCol="0" anchor="t" anchorCtr="0">
            <a:spAutoFit/>
          </a:bodyPr>
          <a:lstStyle/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テーブル</a:t>
            </a:r>
            <a:r>
              <a:rPr lang="ja-JP" altLang="en-US" sz="160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を作成するには</a:t>
            </a:r>
            <a:r>
              <a:rPr lang="en-US" altLang="ja-JP" sz="16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CREATE TABLE</a:t>
            </a:r>
            <a:r>
              <a:rPr lang="ja-JP" altLang="en-US" sz="16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文</a:t>
            </a:r>
            <a:r>
              <a:rPr lang="ja-JP" altLang="en-US" sz="160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を使用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します。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テーブルの名前とそのテーブルに持つ項目とそのデータ型および属性を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定義します。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項目にルールを適用させるのが属性です。同じ値を入力されたら困る</a:t>
            </a: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場合や入力されなかった時に使用するデフォルト値</a:t>
            </a:r>
            <a:r>
              <a:rPr lang="ja-JP" altLang="en-US" sz="1600" smtClean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などが設定</a:t>
            </a: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できます。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属性は項目ごとに記述することも、最後にまとめて記述することもでき</a:t>
            </a:r>
            <a:endParaRPr lang="en-US" altLang="ja-JP" sz="160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ja-JP" altLang="en-US" sz="16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ます。</a:t>
            </a:r>
          </a:p>
          <a:p>
            <a:pPr>
              <a:spcBef>
                <a:spcPts val="600"/>
              </a:spcBef>
            </a:pPr>
            <a:endParaRPr lang="en-US" altLang="ja-JP" sz="1600" dirty="0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1200"/>
              </a:spcBef>
            </a:pPr>
            <a:r>
              <a:rPr lang="en-US" altLang="ja-JP" sz="16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[</a:t>
            </a:r>
            <a:r>
              <a:rPr lang="ja-JP" altLang="en-US" sz="16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構文</a:t>
            </a:r>
            <a:r>
              <a:rPr lang="en-US" altLang="ja-JP" sz="16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]</a:t>
            </a:r>
          </a:p>
          <a:p>
            <a:pPr>
              <a:spcBef>
                <a:spcPts val="1200"/>
              </a:spcBef>
            </a:pPr>
            <a:r>
              <a:rPr lang="ja-JP" altLang="en-US" sz="1400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en-US" altLang="ja-JP" sz="14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CREATE 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TABLE 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スキーマ名</a:t>
            </a:r>
            <a:r>
              <a:rPr lang="en-US" altLang="ja-JP" sz="14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.</a:t>
            </a:r>
            <a:r>
              <a:rPr lang="ja-JP" altLang="en-US" sz="1400" i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テーブル名</a:t>
            </a:r>
            <a:r>
              <a:rPr lang="en-US" altLang="ja-JP" sz="14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(</a:t>
            </a:r>
            <a:r>
              <a:rPr lang="ja-JP" altLang="en-US" sz="1400" i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項目名</a:t>
            </a:r>
            <a:r>
              <a:rPr lang="en-US" altLang="ja-JP" sz="14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ja-JP" altLang="en-US" sz="1400" i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データ型</a:t>
            </a:r>
            <a:r>
              <a:rPr lang="ja-JP" altLang="en-US" sz="14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ja-JP" altLang="en-US" sz="1400" i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属性</a:t>
            </a:r>
            <a:r>
              <a:rPr lang="en-US" altLang="ja-JP" sz="14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, </a:t>
            </a:r>
          </a:p>
          <a:p>
            <a:pPr>
              <a:spcBef>
                <a:spcPts val="600"/>
              </a:spcBef>
            </a:pPr>
            <a:r>
              <a:rPr lang="ja-JP" altLang="en-US" sz="14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　　　　　　　</a:t>
            </a:r>
            <a:r>
              <a:rPr lang="ja-JP" altLang="en-US" sz="1400" i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項目名</a:t>
            </a:r>
            <a:r>
              <a:rPr lang="en-US" altLang="ja-JP" sz="14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ja-JP" altLang="en-US" sz="1400" i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データ型</a:t>
            </a:r>
            <a:r>
              <a:rPr lang="ja-JP" altLang="en-US" sz="14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ja-JP" altLang="en-US" sz="1400" i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属性</a:t>
            </a:r>
            <a:r>
              <a:rPr lang="en-US" altLang="ja-JP" sz="1400" b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, </a:t>
            </a:r>
            <a:r>
              <a:rPr lang="ja-JP" altLang="en-US" sz="1400" i="1" dirty="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･･</a:t>
            </a:r>
            <a:r>
              <a:rPr lang="ja-JP" altLang="en-US" sz="1400" i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･</a:t>
            </a:r>
            <a:r>
              <a:rPr lang="ja-JP" altLang="en-US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en-US" altLang="ja-JP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);</a:t>
            </a:r>
          </a:p>
          <a:p>
            <a:pPr>
              <a:spcBef>
                <a:spcPts val="600"/>
              </a:spcBef>
            </a:pPr>
            <a:endParaRPr lang="en-US" altLang="ja-JP" sz="1400" b="1">
              <a:solidFill>
                <a:schemeClr val="tx1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600"/>
              </a:spcBef>
            </a:pPr>
            <a:r>
              <a:rPr lang="ja-JP" altLang="en-US" sz="1400" b="1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</a:t>
            </a:r>
            <a:r>
              <a:rPr lang="en-US" altLang="ja-JP" sz="1400" b="1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※</a:t>
            </a:r>
            <a:r>
              <a:rPr lang="ja-JP" altLang="en-US" sz="1400" b="1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データベースにスキーマが一つしかない、またはデフォルトのスキーマを使用</a:t>
            </a:r>
            <a:endParaRPr lang="en-US" altLang="ja-JP" sz="1400" b="1">
              <a:solidFill>
                <a:srgbClr val="FF0000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>
              <a:spcBef>
                <a:spcPts val="600"/>
              </a:spcBef>
            </a:pPr>
            <a:r>
              <a:rPr lang="ja-JP" altLang="en-US" sz="1400" b="1">
                <a:solidFill>
                  <a:srgbClr val="FF0000"/>
                </a:solidFill>
                <a:latin typeface="ＭＳ 明朝" panose="02020609040205080304" pitchFamily="17" charset="-128"/>
                <a:ea typeface="ＭＳ 明朝" panose="02020609040205080304" pitchFamily="17" charset="-128"/>
              </a:rPr>
              <a:t>　　する場合は、スキーマ名の指定が省略できます。</a:t>
            </a:r>
            <a:endParaRPr lang="en-US" altLang="ja-JP" sz="1400" b="1" dirty="0">
              <a:solidFill>
                <a:srgbClr val="FF0000"/>
              </a:solidFill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4" name="六角形 3"/>
          <p:cNvSpPr/>
          <p:nvPr/>
        </p:nvSpPr>
        <p:spPr>
          <a:xfrm rot="5400000">
            <a:off x="663280" y="163683"/>
            <a:ext cx="955165" cy="914009"/>
          </a:xfrm>
          <a:prstGeom prst="hexagon">
            <a:avLst/>
          </a:prstGeom>
          <a:gradFill>
            <a:gsLst>
              <a:gs pos="0">
                <a:schemeClr val="accent1">
                  <a:alpha val="74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3569" y="374466"/>
            <a:ext cx="885974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kumimoji="1" lang="en-US" altLang="ja-JP" sz="3200">
                <a:solidFill>
                  <a:schemeClr val="bg1"/>
                </a:solidFill>
              </a:rPr>
              <a:t>1-4</a:t>
            </a:r>
            <a:endParaRPr kumimoji="1" lang="ja-JP" alt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428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683568" y="332656"/>
            <a:ext cx="7632848" cy="576064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cap="flat">
            <a:round/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>
                <a:solidFill>
                  <a:schemeClr val="bg1"/>
                </a:solidFill>
                <a:latin typeface="+mn-ea"/>
              </a:rPr>
              <a:t>　　　　 テーブルの作成</a:t>
            </a:r>
            <a:endParaRPr kumimoji="1" lang="ja-JP" altLang="en-US" sz="2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六角形 3"/>
          <p:cNvSpPr/>
          <p:nvPr/>
        </p:nvSpPr>
        <p:spPr>
          <a:xfrm rot="5400000">
            <a:off x="663280" y="163683"/>
            <a:ext cx="955165" cy="914009"/>
          </a:xfrm>
          <a:prstGeom prst="hexagon">
            <a:avLst/>
          </a:prstGeom>
          <a:gradFill>
            <a:gsLst>
              <a:gs pos="0">
                <a:schemeClr val="accent1">
                  <a:alpha val="74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3569" y="374466"/>
            <a:ext cx="885974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kumimoji="1" lang="en-US" altLang="ja-JP" sz="3200">
                <a:solidFill>
                  <a:schemeClr val="bg1"/>
                </a:solidFill>
              </a:rPr>
              <a:t>1-4</a:t>
            </a:r>
            <a:endParaRPr kumimoji="1" lang="ja-JP" altLang="en-US" sz="3200">
              <a:solidFill>
                <a:schemeClr val="bg1"/>
              </a:solidFill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639240"/>
              </p:ext>
            </p:extLst>
          </p:nvPr>
        </p:nvGraphicFramePr>
        <p:xfrm>
          <a:off x="1461059" y="1916832"/>
          <a:ext cx="6351301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8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分類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データ型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概要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数値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INT</a:t>
                      </a:r>
                    </a:p>
                    <a:p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INTEGER</a:t>
                      </a:r>
                    </a:p>
                    <a:p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INT</a:t>
                      </a:r>
                      <a:r>
                        <a:rPr kumimoji="1" lang="en-US" altLang="ja-JP" sz="1200" baseline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UNSIGNED</a:t>
                      </a:r>
                      <a:endParaRPr kumimoji="1" lang="ja-JP" altLang="en-US" sz="120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整数</a:t>
                      </a:r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(</a:t>
                      </a:r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範囲は</a:t>
                      </a:r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-2,147,483,648</a:t>
                      </a:r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～</a:t>
                      </a:r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2,147,483,647)</a:t>
                      </a:r>
                    </a:p>
                    <a:p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〃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整数</a:t>
                      </a:r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(</a:t>
                      </a:r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範囲は</a:t>
                      </a:r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</a:t>
                      </a:r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～</a:t>
                      </a:r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4,294,967,295)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DOUBLE</a:t>
                      </a:r>
                    </a:p>
                    <a:p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DOUBLE UNSIGNED</a:t>
                      </a:r>
                      <a:endParaRPr kumimoji="1" lang="ja-JP" altLang="en-US" sz="120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小数点付きの数値</a:t>
                      </a:r>
                      <a:endParaRPr kumimoji="1" lang="en-US" altLang="ja-JP" sz="120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小数点付きの数値</a:t>
                      </a:r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(</a:t>
                      </a:r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マイナスは不可</a:t>
                      </a:r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)</a:t>
                      </a:r>
                      <a:endParaRPr kumimoji="1" lang="ja-JP" altLang="en-US" sz="120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文字列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CHAR(</a:t>
                      </a:r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桁数</a:t>
                      </a:r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桁数が決まった文字列</a:t>
                      </a:r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(</a:t>
                      </a:r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固定長文字列</a:t>
                      </a:r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)</a:t>
                      </a:r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。最大</a:t>
                      </a:r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255</a:t>
                      </a:r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文字</a:t>
                      </a:r>
                      <a:endParaRPr kumimoji="1" lang="en-US" altLang="ja-JP" sz="120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VARCHAR(</a:t>
                      </a:r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桁数</a:t>
                      </a:r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指定された桁数まで入力できる文字列</a:t>
                      </a:r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(</a:t>
                      </a:r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可変長文字列</a:t>
                      </a:r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)</a:t>
                      </a:r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。</a:t>
                      </a:r>
                      <a:endParaRPr kumimoji="1" lang="en-US" altLang="ja-JP" sz="120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  <a:p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最大</a:t>
                      </a:r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255</a:t>
                      </a:r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文字</a:t>
                      </a:r>
                      <a:endParaRPr kumimoji="1" lang="en-US" altLang="ja-JP" sz="120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大容量のテキストデータ</a:t>
                      </a:r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(2</a:t>
                      </a:r>
                      <a:r>
                        <a:rPr kumimoji="1" lang="en-US" altLang="ja-JP" sz="1200" baseline="300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16</a:t>
                      </a:r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-1</a:t>
                      </a:r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バイト</a:t>
                      </a:r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日付／時刻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DATETIME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日付／時刻。</a:t>
                      </a:r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YYYY-MM-DD</a:t>
                      </a:r>
                      <a:r>
                        <a:rPr kumimoji="1" lang="en-US" altLang="ja-JP" sz="1200" baseline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HH:MM:SS</a:t>
                      </a:r>
                      <a:r>
                        <a:rPr kumimoji="1" lang="ja-JP" altLang="en-US" sz="1200" baseline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で表示</a:t>
                      </a:r>
                      <a:endParaRPr kumimoji="1" lang="en-US" altLang="ja-JP" sz="120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日付。</a:t>
                      </a:r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YYYY-MM-DD</a:t>
                      </a:r>
                      <a:r>
                        <a:rPr kumimoji="1" lang="ja-JP" altLang="en-US" sz="1200" baseline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で表示</a:t>
                      </a:r>
                      <a:endParaRPr kumimoji="1" lang="en-US" altLang="ja-JP" sz="120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 sz="120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時刻。</a:t>
                      </a:r>
                      <a:r>
                        <a:rPr kumimoji="1" lang="en-US" altLang="ja-JP" sz="1200" baseline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HH:MM:SS</a:t>
                      </a:r>
                      <a:r>
                        <a:rPr kumimoji="1" lang="ja-JP" altLang="en-US" sz="1200" baseline="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で表示</a:t>
                      </a:r>
                      <a:endParaRPr kumimoji="1" lang="en-US" altLang="ja-JP" sz="120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その他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BLOB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バイナリデータ</a:t>
                      </a:r>
                      <a:endParaRPr kumimoji="1" lang="en-US" altLang="ja-JP" sz="120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1173027" y="1464865"/>
            <a:ext cx="1510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>
                <a:latin typeface="+mn-ea"/>
              </a:rPr>
              <a:t>主なデータ型の種類</a:t>
            </a:r>
          </a:p>
        </p:txBody>
      </p:sp>
    </p:spTree>
    <p:extLst>
      <p:ext uri="{BB962C8B-B14F-4D97-AF65-F5344CB8AC3E}">
        <p14:creationId xmlns:p14="http://schemas.microsoft.com/office/powerpoint/2010/main" val="3958982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683568" y="332656"/>
            <a:ext cx="7632848" cy="576064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cap="flat">
            <a:round/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>
                <a:solidFill>
                  <a:schemeClr val="bg1"/>
                </a:solidFill>
                <a:latin typeface="+mn-ea"/>
              </a:rPr>
              <a:t>　　　　 テーブルの作成</a:t>
            </a:r>
            <a:endParaRPr kumimoji="1" lang="ja-JP" altLang="en-US" sz="240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六角形 3"/>
          <p:cNvSpPr/>
          <p:nvPr/>
        </p:nvSpPr>
        <p:spPr>
          <a:xfrm rot="5400000">
            <a:off x="663280" y="163683"/>
            <a:ext cx="955165" cy="914009"/>
          </a:xfrm>
          <a:prstGeom prst="hexagon">
            <a:avLst/>
          </a:prstGeom>
          <a:gradFill>
            <a:gsLst>
              <a:gs pos="0">
                <a:schemeClr val="accent1">
                  <a:alpha val="74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3569" y="374466"/>
            <a:ext cx="885974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kumimoji="1" lang="en-US" altLang="ja-JP" sz="3200">
                <a:solidFill>
                  <a:schemeClr val="bg1"/>
                </a:solidFill>
              </a:rPr>
              <a:t>1-4</a:t>
            </a:r>
            <a:endParaRPr kumimoji="1" lang="ja-JP" altLang="en-US" sz="3200">
              <a:solidFill>
                <a:schemeClr val="bg1"/>
              </a:solidFill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798231"/>
              </p:ext>
            </p:extLst>
          </p:nvPr>
        </p:nvGraphicFramePr>
        <p:xfrm>
          <a:off x="1474027" y="1833791"/>
          <a:ext cx="6698373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1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属性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概要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PRIMARY KEY</a:t>
                      </a:r>
                      <a:endParaRPr kumimoji="1" lang="ja-JP" altLang="en-US" sz="120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主キー：ユニーク値であり</a:t>
                      </a:r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NULL</a:t>
                      </a:r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値を許さない（</a:t>
                      </a:r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UNIQUE &amp; NOT NULL</a:t>
                      </a:r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）</a:t>
                      </a:r>
                      <a:endParaRPr kumimoji="1" lang="en-US" altLang="ja-JP" sz="120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AUTO_INCREMENT</a:t>
                      </a:r>
                      <a:endParaRPr kumimoji="1" lang="ja-JP" altLang="en-US" sz="120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自動連番を振る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UNIQUE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別レコードに同じ値を持つことはできない</a:t>
                      </a:r>
                      <a:endParaRPr kumimoji="1" lang="en-US" altLang="ja-JP" sz="120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必須（省略不可）項目であり</a:t>
                      </a:r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NULL</a:t>
                      </a:r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値を許さない</a:t>
                      </a:r>
                      <a:endParaRPr kumimoji="1" lang="en-US" altLang="ja-JP" sz="120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1" lang="en-US" altLang="ja-JP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DEFAULT </a:t>
                      </a:r>
                      <a:r>
                        <a:rPr kumimoji="1" lang="ja-JP" altLang="en-US" sz="100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デフォルト値</a:t>
                      </a:r>
                      <a:endParaRPr kumimoji="1" lang="en-US" altLang="ja-JP" sz="100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値が入らなかった場合のデフォルト値を指定する</a:t>
                      </a:r>
                      <a:endParaRPr kumimoji="1" lang="en-US" altLang="ja-JP" sz="120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1185995" y="1484784"/>
            <a:ext cx="1093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 u="sng">
                <a:latin typeface="+mn-ea"/>
              </a:rPr>
              <a:t>代表的な</a:t>
            </a:r>
            <a:r>
              <a:rPr kumimoji="1" lang="ja-JP" altLang="en-US" sz="1200" b="1" u="sng">
                <a:latin typeface="+mn-ea"/>
              </a:rPr>
              <a:t>属性</a:t>
            </a:r>
          </a:p>
        </p:txBody>
      </p:sp>
    </p:spTree>
    <p:extLst>
      <p:ext uri="{BB962C8B-B14F-4D97-AF65-F5344CB8AC3E}">
        <p14:creationId xmlns:p14="http://schemas.microsoft.com/office/powerpoint/2010/main" val="858469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8575</TotalTime>
  <Words>2614</Words>
  <Application>Microsoft Office PowerPoint</Application>
  <PresentationFormat>画面に合わせる (4:3)</PresentationFormat>
  <Paragraphs>362</Paragraphs>
  <Slides>26</Slides>
  <Notes>26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2" baseType="lpstr">
      <vt:lpstr>ＭＳ Ｐゴシック</vt:lpstr>
      <vt:lpstr>ＭＳ ゴシック</vt:lpstr>
      <vt:lpstr>ＭＳ 明朝</vt:lpstr>
      <vt:lpstr>Arial</vt:lpstr>
      <vt:lpstr>Calibri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JP01</dc:creator>
  <cp:lastModifiedBy>村田</cp:lastModifiedBy>
  <cp:revision>367</cp:revision>
  <cp:lastPrinted>2016-04-18T01:12:33Z</cp:lastPrinted>
  <dcterms:created xsi:type="dcterms:W3CDTF">2015-07-23T05:30:46Z</dcterms:created>
  <dcterms:modified xsi:type="dcterms:W3CDTF">2025-01-22T04:03:08Z</dcterms:modified>
</cp:coreProperties>
</file>