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0FD8887-CBA1-48FF-AF7D-9609C2A9F7EA}">
  <a:tblStyle styleId="{00FD8887-CBA1-48FF-AF7D-9609C2A9F7E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Continuation-passing_style" TargetMode="External"/><Relationship Id="rId4" Type="http://schemas.openxmlformats.org/officeDocument/2006/relationships/hyperlink" Target="https://www.ps.uni-saarland.de/~duchier/python/continuations.html" TargetMode="External"/><Relationship Id="rId5" Type="http://schemas.openxmlformats.org/officeDocument/2006/relationships/hyperlink" Target="https://thelackthereof.org/docs/library/cs/continuations.pdf" TargetMode="External"/><Relationship Id="rId6" Type="http://schemas.openxmlformats.org/officeDocument/2006/relationships/hyperlink" Target="http://www.di.unipi.it/~nids/docs/longjump_try_trow_catch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845175" y="1856850"/>
            <a:ext cx="6922200" cy="156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4150">
                <a:latin typeface="Georgia"/>
                <a:ea typeface="Georgia"/>
                <a:cs typeface="Georgia"/>
                <a:sym typeface="Georgia"/>
              </a:rPr>
              <a:t>Continuation </a:t>
            </a:r>
          </a:p>
          <a:p>
            <a:pPr lv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 sz="4150">
                <a:latin typeface="Georgia"/>
                <a:ea typeface="Georgia"/>
                <a:cs typeface="Georgia"/>
                <a:sym typeface="Georgia"/>
              </a:rPr>
              <a:t>passing style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By  Ehsan Karimi, Rasmi Lamichhane &amp; Syrus Von Yeung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https://en.wikipedia.org/wiki/Continuation-passing_style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https://www.ps.uni-saarland.de/~duchier/python/continuations.html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Lab6-ppl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https://thelackthereof.org/docs/library/cs/continuations.pdf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http://www.di.unipi.it/~nids/docs/longjump_try_trow_catch.html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Continuation?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continuation saves the execution state of a program by passing a continuation, usually in the form of a callback to the parameter of the function. This callback will be used to pass in a function to let the program know what to do in a certain case such as a success case (i.e. success continuation)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 life continuation story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You’re walking and come to a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lang="en" sz="1200">
                <a:solidFill>
                  <a:srgbClr val="FFD966"/>
                </a:solidFill>
              </a:rPr>
              <a:t>fork </a:t>
            </a:r>
            <a:r>
              <a:rPr lang="en" sz="1200"/>
              <a:t>in the road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 You save a continuation “</a:t>
            </a:r>
            <a:r>
              <a:rPr lang="en" sz="1200">
                <a:solidFill>
                  <a:srgbClr val="FF0000"/>
                </a:solidFill>
              </a:rPr>
              <a:t>right</a:t>
            </a:r>
            <a:r>
              <a:rPr lang="en" sz="1200"/>
              <a:t>” for going right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 But you go </a:t>
            </a:r>
            <a:r>
              <a:rPr lang="en" sz="1200">
                <a:solidFill>
                  <a:srgbClr val="0000FF"/>
                </a:solidFill>
              </a:rPr>
              <a:t>left</a:t>
            </a:r>
            <a:r>
              <a:rPr lang="en" sz="1200"/>
              <a:t> (with the “right” continuation in hand)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 You encounter Bender. Bender coerces you into joining his computer dating service.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 You save a continuation “</a:t>
            </a:r>
            <a:r>
              <a:rPr lang="en" sz="1200">
                <a:solidFill>
                  <a:srgbClr val="FF0000"/>
                </a:solidFill>
              </a:rPr>
              <a:t>bad-date</a:t>
            </a:r>
            <a:r>
              <a:rPr lang="en" sz="1200"/>
              <a:t>” for going on the date.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 You decide to invoke the “</a:t>
            </a:r>
            <a:r>
              <a:rPr lang="en" sz="1200">
                <a:solidFill>
                  <a:srgbClr val="FF0000"/>
                </a:solidFill>
              </a:rPr>
              <a:t>right</a:t>
            </a:r>
            <a:r>
              <a:rPr lang="en" sz="1200"/>
              <a:t>” continuation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 So, you go </a:t>
            </a:r>
            <a:r>
              <a:rPr lang="en" sz="1200">
                <a:solidFill>
                  <a:srgbClr val="FF0000"/>
                </a:solidFill>
              </a:rPr>
              <a:t>right</a:t>
            </a:r>
            <a:r>
              <a:rPr lang="en" sz="1200"/>
              <a:t> (no evil date obligation, but with the “</a:t>
            </a:r>
            <a:r>
              <a:rPr lang="en" sz="1200">
                <a:solidFill>
                  <a:srgbClr val="FF0000"/>
                </a:solidFill>
              </a:rPr>
              <a:t>bad-date</a:t>
            </a:r>
            <a:r>
              <a:rPr lang="en" sz="1200"/>
              <a:t>” continuation in hand)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A train hits you!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On your last breath, you invoke the “</a:t>
            </a:r>
            <a:r>
              <a:rPr lang="en" sz="1200">
                <a:solidFill>
                  <a:srgbClr val="FF0000"/>
                </a:solidFill>
              </a:rPr>
              <a:t>bad-date</a:t>
            </a:r>
            <a:r>
              <a:rPr lang="en" sz="1200"/>
              <a:t>” continuation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050" y="193975"/>
            <a:ext cx="2393250" cy="200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Continuation example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Typically when we define functions they implicitly return some value: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Def foo( x 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Return x + 1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Whereas a continuations explicitly states what to do with the result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Def foo(x,c):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Return c(x+1)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Continuation example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the function: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def twoxplusy(x,y):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 return 2*z+y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Using the functions: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def add(x,y,c): c(x+y)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def mul(x,y,c): c(x*y)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 create the following CPS function: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def twoxplusy(x,y,c):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 mul(2,z,lambda v,y=y,c=c: add(v,y,c))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lambda v function catches the computation of 2*x and uses v to compute the addition portion in the continuation.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Scala/Python </a:t>
            </a:r>
          </a:p>
        </p:txBody>
      </p:sp>
      <p:graphicFrame>
        <p:nvGraphicFramePr>
          <p:cNvPr id="94" name="Shape 94"/>
          <p:cNvGraphicFramePr/>
          <p:nvPr/>
        </p:nvGraphicFramePr>
        <p:xfrm>
          <a:off x="353050" y="14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{00FD8887-CBA1-48FF-AF7D-9609C2A9F7EA}</a:tableStyleId>
              </a:tblPr>
              <a:tblGrid>
                <a:gridCol w="3896300"/>
                <a:gridCol w="3896300"/>
              </a:tblGrid>
              <a:tr h="26981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Scala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Python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5" name="Shape 95"/>
          <p:cNvGraphicFramePr/>
          <p:nvPr/>
        </p:nvGraphicFramePr>
        <p:xfrm>
          <a:off x="402200" y="190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{00FD8887-CBA1-48FF-AF7D-9609C2A9F7EA}</a:tableStyleId>
              </a:tblPr>
              <a:tblGrid>
                <a:gridCol w="1545775"/>
                <a:gridCol w="2237000"/>
              </a:tblGrid>
              <a:tr h="1386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R</a:t>
                      </a:r>
                      <a:r>
                        <a:rPr lang="en" sz="9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egular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0000FF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0080"/>
                          </a:solidFill>
                        </a:rPr>
                        <a:t>def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add(num:Int): Int ={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 num+</a:t>
                      </a:r>
                      <a:r>
                        <a:rPr lang="en" sz="9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add(num)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Continuation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9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000080"/>
                          </a:solidFill>
                        </a:rPr>
                        <a:t>def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cont(num:Int):Int={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" sz="900">
                          <a:solidFill>
                            <a:srgbClr val="000080"/>
                          </a:solidFill>
                        </a:rPr>
                        <a:t>return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num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000080"/>
                          </a:solidFill>
                        </a:rPr>
                        <a:t>def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cont_num(num:Int,cont:Int=&gt;Int)={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 cont(num+</a:t>
                      </a:r>
                      <a:r>
                        <a:rPr lang="en" sz="90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cont_num(num,cont)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" name="Shape 96"/>
          <p:cNvGraphicFramePr/>
          <p:nvPr/>
        </p:nvGraphicFramePr>
        <p:xfrm>
          <a:off x="4589075" y="190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{00FD8887-CBA1-48FF-AF7D-9609C2A9F7EA}</a:tableStyleId>
              </a:tblPr>
              <a:tblGrid>
                <a:gridCol w="1720975"/>
                <a:gridCol w="1720975"/>
              </a:tblGrid>
              <a:tr h="1823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R</a:t>
                      </a:r>
                      <a:r>
                        <a:rPr lang="en" sz="9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egular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0080"/>
                          </a:solidFill>
                        </a:rPr>
                        <a:t>def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add(x):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b="1" lang="en" sz="900">
                          <a:solidFill>
                            <a:srgbClr val="000080"/>
                          </a:solidFill>
                        </a:rPr>
                        <a:t>return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x+</a:t>
                      </a:r>
                      <a:r>
                        <a:rPr lang="en" sz="90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Continuation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0080"/>
                          </a:solidFill>
                        </a:rPr>
                        <a:t>def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c(a):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b="1" lang="en" sz="900">
                          <a:solidFill>
                            <a:srgbClr val="000080"/>
                          </a:solidFill>
                        </a:rPr>
                        <a:t>return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a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def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cont_add(x,c):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</a:t>
                      </a:r>
                      <a:r>
                        <a:rPr b="1" lang="en" sz="9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return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c(x+</a:t>
                      </a:r>
                      <a:r>
                        <a:rPr lang="en" sz="9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8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lambda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4486387" y="212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{00FD8887-CBA1-48FF-AF7D-9609C2A9F7EA}</a:tableStyleId>
              </a:tblPr>
              <a:tblGrid>
                <a:gridCol w="1870325"/>
              </a:tblGrid>
              <a:tr h="836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0080"/>
                          </a:solidFill>
                        </a:rPr>
                        <a:t>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cont_add = </a:t>
                      </a:r>
                      <a:r>
                        <a:rPr b="1" lang="en" sz="900">
                          <a:solidFill>
                            <a:srgbClr val="000080"/>
                          </a:solidFill>
                        </a:rPr>
                        <a:t>lambda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x: x + </a:t>
                      </a:r>
                      <a:r>
                        <a:rPr lang="en" sz="9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" name="Shape 103"/>
          <p:cNvGraphicFramePr/>
          <p:nvPr/>
        </p:nvGraphicFramePr>
        <p:xfrm>
          <a:off x="2787287" y="21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{00FD8887-CBA1-48FF-AF7D-9609C2A9F7EA}</a:tableStyleId>
              </a:tblPr>
              <a:tblGrid>
                <a:gridCol w="1507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0080"/>
                          </a:solidFill>
                        </a:rPr>
                        <a:t>def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cont_add(x,c):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b="1" lang="en" sz="900">
                          <a:solidFill>
                            <a:srgbClr val="000080"/>
                          </a:solidFill>
                        </a:rPr>
                        <a:t>return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c(x+</a:t>
                      </a:r>
                      <a:r>
                        <a:rPr lang="en" sz="90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0080"/>
                          </a:solidFill>
                        </a:rPr>
                        <a:t>def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c(a):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b="1" lang="en" sz="900">
                          <a:solidFill>
                            <a:srgbClr val="000080"/>
                          </a:solidFill>
                        </a:rPr>
                        <a:t>return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Scala/Python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128050" y="1575950"/>
            <a:ext cx="2989200" cy="20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Scala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</a:rPr>
              <a:t>def </a:t>
            </a:r>
            <a:r>
              <a:rPr lang="en" sz="900">
                <a:solidFill>
                  <a:schemeClr val="dk1"/>
                </a:solidFill>
              </a:rPr>
              <a:t>mulListDelayedShortCircuit(l: </a:t>
            </a:r>
            <a:r>
              <a:rPr lang="en" sz="900">
                <a:solidFill>
                  <a:srgbClr val="20999D"/>
                </a:solidFill>
              </a:rPr>
              <a:t>List</a:t>
            </a:r>
            <a:r>
              <a:rPr lang="en" sz="900">
                <a:solidFill>
                  <a:schemeClr val="dk1"/>
                </a:solidFill>
              </a:rPr>
              <a:t>[Int]): Int=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 </a:t>
            </a:r>
            <a:r>
              <a:rPr b="1" lang="en" sz="900">
                <a:solidFill>
                  <a:srgbClr val="000080"/>
                </a:solidFill>
              </a:rPr>
              <a:t>def </a:t>
            </a:r>
            <a:r>
              <a:rPr lang="en" sz="900">
                <a:solidFill>
                  <a:schemeClr val="dk1"/>
                </a:solidFill>
              </a:rPr>
              <a:t>mul(sc: Int =&gt; Int, l: </a:t>
            </a:r>
            <a:r>
              <a:rPr lang="en" sz="900">
                <a:solidFill>
                  <a:srgbClr val="20999D"/>
                </a:solidFill>
              </a:rPr>
              <a:t>List</a:t>
            </a:r>
            <a:r>
              <a:rPr lang="en" sz="900">
                <a:solidFill>
                  <a:schemeClr val="dk1"/>
                </a:solidFill>
              </a:rPr>
              <a:t>[Int]): Int = l </a:t>
            </a:r>
            <a:r>
              <a:rPr b="1" lang="en" sz="900">
                <a:solidFill>
                  <a:srgbClr val="000080"/>
                </a:solidFill>
              </a:rPr>
              <a:t>match </a:t>
            </a:r>
            <a:r>
              <a:rPr lang="en" sz="9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</a:rPr>
              <a:t>   </a:t>
            </a:r>
            <a:r>
              <a:rPr b="1" lang="en" sz="900">
                <a:solidFill>
                  <a:srgbClr val="000080"/>
                </a:solidFill>
              </a:rPr>
              <a:t>case </a:t>
            </a:r>
            <a:r>
              <a:rPr i="1" lang="en" sz="900">
                <a:solidFill>
                  <a:srgbClr val="660E7A"/>
                </a:solidFill>
              </a:rPr>
              <a:t>Nil </a:t>
            </a:r>
            <a:r>
              <a:rPr lang="en" sz="900">
                <a:solidFill>
                  <a:schemeClr val="dk1"/>
                </a:solidFill>
              </a:rPr>
              <a:t>=&gt; sc(</a:t>
            </a:r>
            <a:r>
              <a:rPr lang="en" sz="900">
                <a:solidFill>
                  <a:srgbClr val="0000FF"/>
                </a:solidFill>
              </a:rPr>
              <a:t>1</a:t>
            </a:r>
            <a:r>
              <a:rPr lang="en" sz="900">
                <a:solidFill>
                  <a:schemeClr val="dk1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</a:rPr>
              <a:t>   </a:t>
            </a:r>
            <a:r>
              <a:rPr b="1" lang="en" sz="900">
                <a:solidFill>
                  <a:srgbClr val="000080"/>
                </a:solidFill>
              </a:rPr>
              <a:t>case </a:t>
            </a:r>
            <a:r>
              <a:rPr lang="en" sz="900">
                <a:solidFill>
                  <a:srgbClr val="0000FF"/>
                </a:solidFill>
              </a:rPr>
              <a:t>0 </a:t>
            </a:r>
            <a:r>
              <a:rPr i="1" lang="en" sz="900">
                <a:solidFill>
                  <a:schemeClr val="dk1"/>
                </a:solidFill>
              </a:rPr>
              <a:t>:: </a:t>
            </a:r>
            <a:r>
              <a:rPr lang="en" sz="900">
                <a:solidFill>
                  <a:schemeClr val="dk1"/>
                </a:solidFill>
              </a:rPr>
              <a:t>_ =&gt; </a:t>
            </a:r>
            <a:r>
              <a:rPr lang="en" sz="900">
                <a:solidFill>
                  <a:srgbClr val="0000FF"/>
                </a:solidFill>
              </a:rPr>
              <a:t>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0000FF"/>
                </a:solidFill>
              </a:rPr>
              <a:t>   </a:t>
            </a:r>
            <a:r>
              <a:rPr b="1" lang="en" sz="900">
                <a:solidFill>
                  <a:srgbClr val="000080"/>
                </a:solidFill>
              </a:rPr>
              <a:t>case </a:t>
            </a:r>
            <a:r>
              <a:rPr lang="en" sz="900">
                <a:solidFill>
                  <a:schemeClr val="dk1"/>
                </a:solidFill>
              </a:rPr>
              <a:t>h </a:t>
            </a:r>
            <a:r>
              <a:rPr i="1" lang="en" sz="900">
                <a:solidFill>
                  <a:schemeClr val="dk1"/>
                </a:solidFill>
              </a:rPr>
              <a:t>:: </a:t>
            </a:r>
            <a:r>
              <a:rPr lang="en" sz="900">
                <a:solidFill>
                  <a:schemeClr val="dk1"/>
                </a:solidFill>
              </a:rPr>
              <a:t>t =&gt; mul(acc =&gt; sc(h * acc), 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mul(acc =&gt; acc, 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857550" y="1632350"/>
            <a:ext cx="33135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Python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900">
              <a:solidFill>
                <a:srgbClr val="00008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</a:rPr>
              <a:t>def </a:t>
            </a:r>
            <a:r>
              <a:rPr lang="en" sz="900">
                <a:solidFill>
                  <a:schemeClr val="dk1"/>
                </a:solidFill>
              </a:rPr>
              <a:t>MullistDelay(mylist)</a:t>
            </a:r>
            <a:r>
              <a:rPr lang="en" sz="900">
                <a:solidFill>
                  <a:srgbClr val="008000"/>
                </a:solidFill>
              </a:rPr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8000"/>
                </a:solidFill>
              </a:rPr>
              <a:t>   </a:t>
            </a:r>
            <a:r>
              <a:rPr b="1" lang="en" sz="900">
                <a:solidFill>
                  <a:srgbClr val="000080"/>
                </a:solidFill>
              </a:rPr>
              <a:t>def </a:t>
            </a:r>
            <a:r>
              <a:rPr lang="en" sz="900">
                <a:solidFill>
                  <a:schemeClr val="dk1"/>
                </a:solidFill>
              </a:rPr>
              <a:t>Mul(sc,mylist):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8000"/>
                </a:solidFill>
              </a:rPr>
              <a:t>       </a:t>
            </a:r>
            <a:r>
              <a:rPr b="1" lang="en" sz="900">
                <a:solidFill>
                  <a:srgbClr val="000080"/>
                </a:solidFill>
              </a:rPr>
              <a:t>if not </a:t>
            </a:r>
            <a:r>
              <a:rPr lang="en" sz="900">
                <a:solidFill>
                  <a:schemeClr val="dk1"/>
                </a:solidFill>
              </a:rPr>
              <a:t>len(mylist):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8000"/>
                </a:solidFill>
              </a:rPr>
              <a:t>           </a:t>
            </a:r>
            <a:r>
              <a:rPr b="1" lang="en" sz="900">
                <a:solidFill>
                  <a:srgbClr val="000080"/>
                </a:solidFill>
              </a:rPr>
              <a:t>return </a:t>
            </a:r>
            <a:r>
              <a:rPr lang="en" sz="900">
                <a:solidFill>
                  <a:schemeClr val="dk1"/>
                </a:solidFill>
              </a:rPr>
              <a:t>sc(1)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8000"/>
                </a:solidFill>
              </a:rPr>
              <a:t>       </a:t>
            </a:r>
            <a:r>
              <a:rPr b="1" lang="en" sz="900">
                <a:solidFill>
                  <a:srgbClr val="000080"/>
                </a:solidFill>
              </a:rPr>
              <a:t>elif </a:t>
            </a:r>
            <a:r>
              <a:rPr lang="en" sz="900">
                <a:solidFill>
                  <a:schemeClr val="dk1"/>
                </a:solidFill>
              </a:rPr>
              <a:t>mylist[0] == 0: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8000"/>
                </a:solidFill>
              </a:rPr>
              <a:t>           </a:t>
            </a:r>
            <a:r>
              <a:rPr b="1" lang="en" sz="900">
                <a:solidFill>
                  <a:srgbClr val="000080"/>
                </a:solidFill>
              </a:rPr>
              <a:t>return </a:t>
            </a:r>
            <a:r>
              <a:rPr b="1" lang="en" sz="900">
                <a:solidFill>
                  <a:srgbClr val="0000FF"/>
                </a:solidFill>
              </a:rPr>
              <a:t>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FF"/>
                </a:solidFill>
              </a:rPr>
              <a:t>       </a:t>
            </a:r>
            <a:r>
              <a:rPr b="1" lang="en" sz="900">
                <a:solidFill>
                  <a:srgbClr val="000080"/>
                </a:solidFill>
              </a:rPr>
              <a:t>else</a:t>
            </a:r>
            <a:r>
              <a:rPr b="1" lang="en" sz="900">
                <a:solidFill>
                  <a:srgbClr val="008000"/>
                </a:solidFill>
              </a:rPr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i="1" lang="en" sz="900">
                <a:solidFill>
                  <a:srgbClr val="808080"/>
                </a:solidFill>
              </a:rPr>
              <a:t>            </a:t>
            </a:r>
            <a:r>
              <a:rPr b="1" lang="en" sz="900">
                <a:solidFill>
                  <a:srgbClr val="000080"/>
                </a:solidFill>
              </a:rPr>
              <a:t>return </a:t>
            </a:r>
            <a:r>
              <a:rPr lang="en" sz="900">
                <a:solidFill>
                  <a:schemeClr val="dk1"/>
                </a:solidFill>
              </a:rPr>
              <a:t>Mul(lambda acc: sc(mylist[0] * acc), mylist[1:])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8000"/>
                </a:solidFill>
              </a:rPr>
              <a:t>   </a:t>
            </a:r>
            <a:r>
              <a:rPr lang="en" sz="900">
                <a:solidFill>
                  <a:schemeClr val="dk1"/>
                </a:solidFill>
              </a:rPr>
              <a:t>Mul(lambda acc: acc, mylist)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1" name="Shape 111"/>
          <p:cNvCxnSpPr/>
          <p:nvPr/>
        </p:nvCxnSpPr>
        <p:spPr>
          <a:xfrm flipH="1" rot="10800000">
            <a:off x="1226750" y="2465925"/>
            <a:ext cx="1001100" cy="14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/>
          <p:nvPr/>
        </p:nvCxnSpPr>
        <p:spPr>
          <a:xfrm>
            <a:off x="1251500" y="2606950"/>
            <a:ext cx="2076300" cy="14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/>
          <p:nvPr/>
        </p:nvCxnSpPr>
        <p:spPr>
          <a:xfrm>
            <a:off x="5337850" y="3076600"/>
            <a:ext cx="2734500" cy="16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 flipH="1" rot="10800000">
            <a:off x="5265350" y="2770725"/>
            <a:ext cx="1001100" cy="14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/>
          <p:nvPr/>
        </p:nvCxnSpPr>
        <p:spPr>
          <a:xfrm flipH="1" rot="10800000">
            <a:off x="5265350" y="2522400"/>
            <a:ext cx="1001100" cy="1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/>
          <p:nvPr/>
        </p:nvCxnSpPr>
        <p:spPr>
          <a:xfrm flipH="1" rot="10800000">
            <a:off x="1251500" y="2324900"/>
            <a:ext cx="1001100" cy="1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Continuation is commonly used in programming web servers that supports multiple pages, simplifying the code and world view of the web server.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C continuation used with </a:t>
            </a:r>
            <a:r>
              <a:rPr i="1" lang="en"/>
              <a:t>longjmp </a:t>
            </a:r>
            <a:r>
              <a:rPr lang="en"/>
              <a:t>to jump from the middle of function to another.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Continuation is also used in implementing Generators in languages such as python and Icon.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many other uses...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