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6" d="100"/>
          <a:sy n="96"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UKRI ABDELILAH" userId="0eb46584a777bbbf" providerId="LiveId" clId="{56E30625-7F64-4D5F-A4D8-490BEE19A9A4}"/>
    <pc:docChg chg="custSel modSld">
      <pc:chgData name="CHOUKRI ABDELILAH" userId="0eb46584a777bbbf" providerId="LiveId" clId="{56E30625-7F64-4D5F-A4D8-490BEE19A9A4}" dt="2024-05-30T11:11:51.325" v="9" actId="478"/>
      <pc:docMkLst>
        <pc:docMk/>
      </pc:docMkLst>
      <pc:sldChg chg="delSp mod">
        <pc:chgData name="CHOUKRI ABDELILAH" userId="0eb46584a777bbbf" providerId="LiveId" clId="{56E30625-7F64-4D5F-A4D8-490BEE19A9A4}" dt="2024-05-30T11:11:37.157" v="7" actId="478"/>
        <pc:sldMkLst>
          <pc:docMk/>
          <pc:sldMk cId="0" sldId="256"/>
        </pc:sldMkLst>
        <pc:spChg chg="del">
          <ac:chgData name="CHOUKRI ABDELILAH" userId="0eb46584a777bbbf" providerId="LiveId" clId="{56E30625-7F64-4D5F-A4D8-490BEE19A9A4}" dt="2024-05-30T11:11:19.805" v="1" actId="478"/>
          <ac:spMkLst>
            <pc:docMk/>
            <pc:sldMk cId="0" sldId="256"/>
            <ac:spMk id="9" creationId="{00000000-0000-0000-0000-000000000000}"/>
          </ac:spMkLst>
        </pc:spChg>
        <pc:picChg chg="del">
          <ac:chgData name="CHOUKRI ABDELILAH" userId="0eb46584a777bbbf" providerId="LiveId" clId="{56E30625-7F64-4D5F-A4D8-490BEE19A9A4}" dt="2024-05-30T11:11:37.157" v="7" actId="478"/>
          <ac:picMkLst>
            <pc:docMk/>
            <pc:sldMk cId="0" sldId="256"/>
            <ac:picMk id="4" creationId="{00000000-0000-0000-0000-000000000000}"/>
          </ac:picMkLst>
        </pc:picChg>
        <pc:picChg chg="del">
          <ac:chgData name="CHOUKRI ABDELILAH" userId="0eb46584a777bbbf" providerId="LiveId" clId="{56E30625-7F64-4D5F-A4D8-490BEE19A9A4}" dt="2024-05-30T11:11:20.869" v="2" actId="478"/>
          <ac:picMkLst>
            <pc:docMk/>
            <pc:sldMk cId="0" sldId="256"/>
            <ac:picMk id="8" creationId="{00000000-0000-0000-0000-000000000000}"/>
          </ac:picMkLst>
        </pc:picChg>
        <pc:picChg chg="del">
          <ac:chgData name="CHOUKRI ABDELILAH" userId="0eb46584a777bbbf" providerId="LiveId" clId="{56E30625-7F64-4D5F-A4D8-490BEE19A9A4}" dt="2024-05-30T11:11:16.473" v="0" actId="478"/>
          <ac:picMkLst>
            <pc:docMk/>
            <pc:sldMk cId="0" sldId="256"/>
            <ac:picMk id="10" creationId="{00000000-0000-0000-0000-000000000000}"/>
          </ac:picMkLst>
        </pc:picChg>
      </pc:sldChg>
      <pc:sldChg chg="delSp mod">
        <pc:chgData name="CHOUKRI ABDELILAH" userId="0eb46584a777bbbf" providerId="LiveId" clId="{56E30625-7F64-4D5F-A4D8-490BEE19A9A4}" dt="2024-05-30T11:11:51.325" v="9" actId="478"/>
        <pc:sldMkLst>
          <pc:docMk/>
          <pc:sldMk cId="0" sldId="257"/>
        </pc:sldMkLst>
        <pc:picChg chg="del">
          <ac:chgData name="CHOUKRI ABDELILAH" userId="0eb46584a777bbbf" providerId="LiveId" clId="{56E30625-7F64-4D5F-A4D8-490BEE19A9A4}" dt="2024-05-30T11:11:51.325" v="9" actId="478"/>
          <ac:picMkLst>
            <pc:docMk/>
            <pc:sldMk cId="0" sldId="257"/>
            <ac:picMk id="11" creationId="{00000000-0000-0000-0000-000000000000}"/>
          </ac:picMkLst>
        </pc:picChg>
      </pc:sldChg>
      <pc:sldChg chg="delSp mod">
        <pc:chgData name="CHOUKRI ABDELILAH" userId="0eb46584a777bbbf" providerId="LiveId" clId="{56E30625-7F64-4D5F-A4D8-490BEE19A9A4}" dt="2024-05-30T11:11:31.749" v="6" actId="478"/>
        <pc:sldMkLst>
          <pc:docMk/>
          <pc:sldMk cId="0" sldId="258"/>
        </pc:sldMkLst>
        <pc:picChg chg="del">
          <ac:chgData name="CHOUKRI ABDELILAH" userId="0eb46584a777bbbf" providerId="LiveId" clId="{56E30625-7F64-4D5F-A4D8-490BEE19A9A4}" dt="2024-05-30T11:11:30.653" v="5" actId="478"/>
          <ac:picMkLst>
            <pc:docMk/>
            <pc:sldMk cId="0" sldId="258"/>
            <ac:picMk id="4" creationId="{00000000-0000-0000-0000-000000000000}"/>
          </ac:picMkLst>
        </pc:picChg>
        <pc:picChg chg="del">
          <ac:chgData name="CHOUKRI ABDELILAH" userId="0eb46584a777bbbf" providerId="LiveId" clId="{56E30625-7F64-4D5F-A4D8-490BEE19A9A4}" dt="2024-05-30T11:11:31.749" v="6" actId="478"/>
          <ac:picMkLst>
            <pc:docMk/>
            <pc:sldMk cId="0" sldId="258"/>
            <ac:picMk id="22" creationId="{00000000-0000-0000-0000-000000000000}"/>
          </ac:picMkLst>
        </pc:picChg>
      </pc:sldChg>
      <pc:sldChg chg="delSp mod">
        <pc:chgData name="CHOUKRI ABDELILAH" userId="0eb46584a777bbbf" providerId="LiveId" clId="{56E30625-7F64-4D5F-A4D8-490BEE19A9A4}" dt="2024-05-30T11:11:27.493" v="4" actId="478"/>
        <pc:sldMkLst>
          <pc:docMk/>
          <pc:sldMk cId="0" sldId="262"/>
        </pc:sldMkLst>
        <pc:picChg chg="del">
          <ac:chgData name="CHOUKRI ABDELILAH" userId="0eb46584a777bbbf" providerId="LiveId" clId="{56E30625-7F64-4D5F-A4D8-490BEE19A9A4}" dt="2024-05-30T11:11:27.493" v="4" actId="478"/>
          <ac:picMkLst>
            <pc:docMk/>
            <pc:sldMk cId="0" sldId="262"/>
            <ac:picMk id="4" creationId="{00000000-0000-0000-0000-000000000000}"/>
          </ac:picMkLst>
        </pc:picChg>
        <pc:picChg chg="del">
          <ac:chgData name="CHOUKRI ABDELILAH" userId="0eb46584a777bbbf" providerId="LiveId" clId="{56E30625-7F64-4D5F-A4D8-490BEE19A9A4}" dt="2024-05-30T11:11:26.125" v="3" actId="478"/>
          <ac:picMkLst>
            <pc:docMk/>
            <pc:sldMk cId="0" sldId="262"/>
            <ac:picMk id="15" creationId="{00000000-0000-0000-0000-000000000000}"/>
          </ac:picMkLst>
        </pc:picChg>
      </pc:sldChg>
      <pc:sldChg chg="delSp mod">
        <pc:chgData name="CHOUKRI ABDELILAH" userId="0eb46584a777bbbf" providerId="LiveId" clId="{56E30625-7F64-4D5F-A4D8-490BEE19A9A4}" dt="2024-05-30T11:11:46.341" v="8" actId="478"/>
        <pc:sldMkLst>
          <pc:docMk/>
          <pc:sldMk cId="0" sldId="263"/>
        </pc:sldMkLst>
        <pc:picChg chg="del">
          <ac:chgData name="CHOUKRI ABDELILAH" userId="0eb46584a777bbbf" providerId="LiveId" clId="{56E30625-7F64-4D5F-A4D8-490BEE19A9A4}" dt="2024-05-30T11:11:46.341" v="8" actId="478"/>
          <ac:picMkLst>
            <pc:docMk/>
            <pc:sldMk cId="0" sldId="263"/>
            <ac:picMk id="1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491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5" name="Text 1"/>
          <p:cNvSpPr/>
          <p:nvPr/>
        </p:nvSpPr>
        <p:spPr>
          <a:xfrm>
            <a:off x="6319599" y="1690449"/>
            <a:ext cx="7477601" cy="1388745"/>
          </a:xfrm>
          <a:prstGeom prst="rect">
            <a:avLst/>
          </a:prstGeom>
          <a:noFill/>
          <a:ln/>
        </p:spPr>
        <p:txBody>
          <a:bodyPr wrap="squar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Pricing Illiquid Bonds: Navigating the Challenges</a:t>
            </a:r>
            <a:endParaRPr lang="en-US" sz="4374" dirty="0"/>
          </a:p>
        </p:txBody>
      </p:sp>
      <p:sp>
        <p:nvSpPr>
          <p:cNvPr id="6" name="Text 2"/>
          <p:cNvSpPr/>
          <p:nvPr/>
        </p:nvSpPr>
        <p:spPr>
          <a:xfrm>
            <a:off x="6319599" y="3412450"/>
            <a:ext cx="7477601" cy="2487811"/>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Pricing illiquid bonds can be a complex and nuanced task due to the lack of frequent trading and market transparency. However, financial professionals can employ various methods to determine the fair value of these instruments, taking into account factors such as credit risk, liquidity, and market comparables. This comprehensive guide explores the key approaches used to price illiquid bonds, providing insights and strategies to navigate the unique challenges presented by these financial instruments.</a:t>
            </a:r>
            <a:endParaRPr lang="en-US" sz="1750" dirty="0"/>
          </a:p>
        </p:txBody>
      </p:sp>
      <p:sp>
        <p:nvSpPr>
          <p:cNvPr id="7" name="Shape 3"/>
          <p:cNvSpPr/>
          <p:nvPr/>
        </p:nvSpPr>
        <p:spPr>
          <a:xfrm>
            <a:off x="6319599" y="6166842"/>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386"/>
          </a:xfrm>
          <a:prstGeom prst="rect">
            <a:avLst/>
          </a:prstGeom>
          <a:solidFill>
            <a:srgbClr val="F3F3FF">
              <a:alpha val="75000"/>
            </a:srgbClr>
          </a:solidFill>
          <a:ln/>
        </p:spPr>
      </p:sp>
      <p:sp>
        <p:nvSpPr>
          <p:cNvPr id="4" name="Text 1"/>
          <p:cNvSpPr/>
          <p:nvPr/>
        </p:nvSpPr>
        <p:spPr>
          <a:xfrm>
            <a:off x="3214211" y="504468"/>
            <a:ext cx="8201977" cy="1146572"/>
          </a:xfrm>
          <a:prstGeom prst="rect">
            <a:avLst/>
          </a:prstGeom>
          <a:noFill/>
          <a:ln/>
        </p:spPr>
        <p:txBody>
          <a:bodyPr wrap="square" rtlCol="0" anchor="t"/>
          <a:lstStyle/>
          <a:p>
            <a:pPr marL="0" indent="0">
              <a:lnSpc>
                <a:spcPts val="4514"/>
              </a:lnSpc>
              <a:buNone/>
            </a:pPr>
            <a:r>
              <a:rPr lang="en-US" sz="3612" b="1" dirty="0">
                <a:solidFill>
                  <a:srgbClr val="00002E"/>
                </a:solidFill>
                <a:latin typeface="Nunito" pitchFamily="34" charset="0"/>
                <a:ea typeface="Nunito" pitchFamily="34" charset="-122"/>
                <a:cs typeface="Nunito" pitchFamily="34" charset="-120"/>
              </a:rPr>
              <a:t>Comparable Analysis: Finding Suitable Benchmarks</a:t>
            </a:r>
            <a:endParaRPr lang="en-US" sz="3612" dirty="0"/>
          </a:p>
        </p:txBody>
      </p:sp>
      <p:sp>
        <p:nvSpPr>
          <p:cNvPr id="5" name="Text 2"/>
          <p:cNvSpPr/>
          <p:nvPr/>
        </p:nvSpPr>
        <p:spPr>
          <a:xfrm>
            <a:off x="3214211" y="2109549"/>
            <a:ext cx="2435304" cy="573167"/>
          </a:xfrm>
          <a:prstGeom prst="rect">
            <a:avLst/>
          </a:prstGeom>
          <a:noFill/>
          <a:ln/>
        </p:spPr>
        <p:txBody>
          <a:bodyPr wrap="square" rtlCol="0" anchor="t"/>
          <a:lstStyle/>
          <a:p>
            <a:pPr marL="0" indent="0">
              <a:lnSpc>
                <a:spcPts val="2257"/>
              </a:lnSpc>
              <a:buNone/>
            </a:pPr>
            <a:r>
              <a:rPr lang="en-US" sz="1806" b="1" dirty="0">
                <a:solidFill>
                  <a:srgbClr val="00002E"/>
                </a:solidFill>
                <a:latin typeface="Nunito" pitchFamily="34" charset="0"/>
                <a:ea typeface="Nunito" pitchFamily="34" charset="-122"/>
                <a:cs typeface="Nunito" pitchFamily="34" charset="-120"/>
              </a:rPr>
              <a:t>Identifying Comparable Bonds</a:t>
            </a:r>
            <a:endParaRPr lang="en-US" sz="1806" dirty="0"/>
          </a:p>
        </p:txBody>
      </p:sp>
      <p:sp>
        <p:nvSpPr>
          <p:cNvPr id="6" name="Text 3"/>
          <p:cNvSpPr/>
          <p:nvPr/>
        </p:nvSpPr>
        <p:spPr>
          <a:xfrm>
            <a:off x="3214211" y="2866073"/>
            <a:ext cx="2435304" cy="3228380"/>
          </a:xfrm>
          <a:prstGeom prst="rect">
            <a:avLst/>
          </a:prstGeom>
          <a:noFill/>
          <a:ln/>
        </p:spPr>
        <p:txBody>
          <a:bodyPr wrap="square" rtlCol="0" anchor="t"/>
          <a:lstStyle/>
          <a:p>
            <a:pPr marL="0" indent="0">
              <a:lnSpc>
                <a:spcPts val="2311"/>
              </a:lnSpc>
              <a:buNone/>
            </a:pPr>
            <a:r>
              <a:rPr lang="en-US" sz="1445" dirty="0">
                <a:solidFill>
                  <a:srgbClr val="00002E"/>
                </a:solidFill>
                <a:latin typeface="PT Sans" pitchFamily="34" charset="0"/>
                <a:ea typeface="PT Sans" pitchFamily="34" charset="-122"/>
                <a:cs typeface="PT Sans" pitchFamily="34" charset="-120"/>
              </a:rPr>
              <a:t>The first step in comparable analysis is to find bonds with similar characteristics to the illiquid bond being priced. This includes factors such as the issuer, maturity, credit rating, and coupon rate. By identifying these comparable bonds, analysts can gain insights into the market's valuation of similar instruments.</a:t>
            </a:r>
            <a:endParaRPr lang="en-US" sz="1445" dirty="0"/>
          </a:p>
        </p:txBody>
      </p:sp>
      <p:sp>
        <p:nvSpPr>
          <p:cNvPr id="7" name="Text 4"/>
          <p:cNvSpPr/>
          <p:nvPr/>
        </p:nvSpPr>
        <p:spPr>
          <a:xfrm>
            <a:off x="6104573" y="2109549"/>
            <a:ext cx="2435304" cy="573167"/>
          </a:xfrm>
          <a:prstGeom prst="rect">
            <a:avLst/>
          </a:prstGeom>
          <a:noFill/>
          <a:ln/>
        </p:spPr>
        <p:txBody>
          <a:bodyPr wrap="square" rtlCol="0" anchor="t"/>
          <a:lstStyle/>
          <a:p>
            <a:pPr marL="0" indent="0">
              <a:lnSpc>
                <a:spcPts val="2257"/>
              </a:lnSpc>
              <a:buNone/>
            </a:pPr>
            <a:r>
              <a:rPr lang="en-US" sz="1806" b="1" dirty="0">
                <a:solidFill>
                  <a:srgbClr val="00002E"/>
                </a:solidFill>
                <a:latin typeface="Nunito" pitchFamily="34" charset="0"/>
                <a:ea typeface="Nunito" pitchFamily="34" charset="-122"/>
                <a:cs typeface="Nunito" pitchFamily="34" charset="-120"/>
              </a:rPr>
              <a:t>Adjusting for Differences</a:t>
            </a:r>
            <a:endParaRPr lang="en-US" sz="1806" dirty="0"/>
          </a:p>
        </p:txBody>
      </p:sp>
      <p:sp>
        <p:nvSpPr>
          <p:cNvPr id="8" name="Text 5"/>
          <p:cNvSpPr/>
          <p:nvPr/>
        </p:nvSpPr>
        <p:spPr>
          <a:xfrm>
            <a:off x="6104573" y="2866073"/>
            <a:ext cx="2435304" cy="3815358"/>
          </a:xfrm>
          <a:prstGeom prst="rect">
            <a:avLst/>
          </a:prstGeom>
          <a:noFill/>
          <a:ln/>
        </p:spPr>
        <p:txBody>
          <a:bodyPr wrap="square" rtlCol="0" anchor="t"/>
          <a:lstStyle/>
          <a:p>
            <a:pPr marL="0" indent="0">
              <a:lnSpc>
                <a:spcPts val="2311"/>
              </a:lnSpc>
              <a:buNone/>
            </a:pPr>
            <a:r>
              <a:rPr lang="en-US" sz="1445" dirty="0">
                <a:solidFill>
                  <a:srgbClr val="00002E"/>
                </a:solidFill>
                <a:latin typeface="PT Sans" pitchFamily="34" charset="0"/>
                <a:ea typeface="PT Sans" pitchFamily="34" charset="-122"/>
                <a:cs typeface="PT Sans" pitchFamily="34" charset="-120"/>
              </a:rPr>
              <a:t>Once suitable comparable bonds have been identified, it's essential to make adjustments to account for any differences between the illiquid bond and its comparables. This may involve considering factors like varying credit quality, maturity dates, or coupon structures. By making these adjustments, analysts can arrive at a more accurate estimate of the illiquid bond's fair value.</a:t>
            </a:r>
            <a:endParaRPr lang="en-US" sz="1445" dirty="0"/>
          </a:p>
        </p:txBody>
      </p:sp>
      <p:sp>
        <p:nvSpPr>
          <p:cNvPr id="9" name="Text 6"/>
          <p:cNvSpPr/>
          <p:nvPr/>
        </p:nvSpPr>
        <p:spPr>
          <a:xfrm>
            <a:off x="8994934" y="2109549"/>
            <a:ext cx="2435304" cy="573167"/>
          </a:xfrm>
          <a:prstGeom prst="rect">
            <a:avLst/>
          </a:prstGeom>
          <a:noFill/>
          <a:ln/>
        </p:spPr>
        <p:txBody>
          <a:bodyPr wrap="square" rtlCol="0" anchor="t"/>
          <a:lstStyle/>
          <a:p>
            <a:pPr marL="0" indent="0">
              <a:lnSpc>
                <a:spcPts val="2257"/>
              </a:lnSpc>
              <a:buNone/>
            </a:pPr>
            <a:r>
              <a:rPr lang="en-US" sz="1806" b="1" dirty="0">
                <a:solidFill>
                  <a:srgbClr val="00002E"/>
                </a:solidFill>
                <a:latin typeface="Nunito" pitchFamily="34" charset="0"/>
                <a:ea typeface="Nunito" pitchFamily="34" charset="-122"/>
                <a:cs typeface="Nunito" pitchFamily="34" charset="-120"/>
              </a:rPr>
              <a:t>Challenges and Limitations</a:t>
            </a:r>
            <a:endParaRPr lang="en-US" sz="1806" dirty="0"/>
          </a:p>
        </p:txBody>
      </p:sp>
      <p:sp>
        <p:nvSpPr>
          <p:cNvPr id="10" name="Text 7"/>
          <p:cNvSpPr/>
          <p:nvPr/>
        </p:nvSpPr>
        <p:spPr>
          <a:xfrm>
            <a:off x="8994934" y="2866073"/>
            <a:ext cx="2435304" cy="4695825"/>
          </a:xfrm>
          <a:prstGeom prst="rect">
            <a:avLst/>
          </a:prstGeom>
          <a:noFill/>
          <a:ln/>
        </p:spPr>
        <p:txBody>
          <a:bodyPr wrap="square" rtlCol="0" anchor="t"/>
          <a:lstStyle/>
          <a:p>
            <a:pPr marL="0" indent="0">
              <a:lnSpc>
                <a:spcPts val="2311"/>
              </a:lnSpc>
              <a:buNone/>
            </a:pPr>
            <a:r>
              <a:rPr lang="en-US" sz="1445" dirty="0">
                <a:solidFill>
                  <a:srgbClr val="00002E"/>
                </a:solidFill>
                <a:latin typeface="PT Sans" pitchFamily="34" charset="0"/>
                <a:ea typeface="PT Sans" pitchFamily="34" charset="-122"/>
                <a:cs typeface="PT Sans" pitchFamily="34" charset="-120"/>
              </a:rPr>
              <a:t>While comparable analysis can be a valuable tool, it's important to recognize its limitations. Finding truly comparable bonds can be a challenge, especially in illiquid markets where the availability of data may be limited. Additionally, the adjustments made to account for differences may not fully capture the unique characteristics of the illiquid bond, leading to potential inaccuracies in the pricing estimate.</a:t>
            </a:r>
            <a:endParaRPr lang="en-US" sz="144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5" name="Text 1"/>
          <p:cNvSpPr/>
          <p:nvPr/>
        </p:nvSpPr>
        <p:spPr>
          <a:xfrm>
            <a:off x="1695450" y="602099"/>
            <a:ext cx="7581781" cy="1059894"/>
          </a:xfrm>
          <a:prstGeom prst="rect">
            <a:avLst/>
          </a:prstGeom>
          <a:noFill/>
          <a:ln/>
        </p:spPr>
        <p:txBody>
          <a:bodyPr wrap="square" rtlCol="0" anchor="t"/>
          <a:lstStyle/>
          <a:p>
            <a:pPr marL="0" indent="0">
              <a:lnSpc>
                <a:spcPts val="4173"/>
              </a:lnSpc>
              <a:buNone/>
            </a:pPr>
            <a:r>
              <a:rPr lang="en-US" sz="3338" b="1" dirty="0">
                <a:solidFill>
                  <a:srgbClr val="00002E"/>
                </a:solidFill>
                <a:latin typeface="Nunito" pitchFamily="34" charset="0"/>
                <a:ea typeface="Nunito" pitchFamily="34" charset="-122"/>
                <a:cs typeface="Nunito" pitchFamily="34" charset="-120"/>
              </a:rPr>
              <a:t>Discounted Cash Flow Analysis: Estimating Future Cash Flows</a:t>
            </a:r>
            <a:endParaRPr lang="en-US" sz="3338" dirty="0"/>
          </a:p>
        </p:txBody>
      </p:sp>
      <p:sp>
        <p:nvSpPr>
          <p:cNvPr id="6" name="Shape 2"/>
          <p:cNvSpPr/>
          <p:nvPr/>
        </p:nvSpPr>
        <p:spPr>
          <a:xfrm>
            <a:off x="1939171" y="1916311"/>
            <a:ext cx="21193" cy="5711190"/>
          </a:xfrm>
          <a:prstGeom prst="rect">
            <a:avLst/>
          </a:prstGeom>
          <a:solidFill>
            <a:srgbClr val="DFDFEB"/>
          </a:solidFill>
          <a:ln/>
        </p:spPr>
      </p:sp>
      <p:sp>
        <p:nvSpPr>
          <p:cNvPr id="7" name="Shape 3"/>
          <p:cNvSpPr/>
          <p:nvPr/>
        </p:nvSpPr>
        <p:spPr>
          <a:xfrm>
            <a:off x="2140506" y="2228850"/>
            <a:ext cx="593527" cy="21193"/>
          </a:xfrm>
          <a:prstGeom prst="rect">
            <a:avLst/>
          </a:prstGeom>
          <a:solidFill>
            <a:srgbClr val="2D4DF2"/>
          </a:solidFill>
          <a:ln/>
        </p:spPr>
      </p:sp>
      <p:sp>
        <p:nvSpPr>
          <p:cNvPr id="8" name="Shape 4"/>
          <p:cNvSpPr/>
          <p:nvPr/>
        </p:nvSpPr>
        <p:spPr>
          <a:xfrm>
            <a:off x="1759029" y="2048827"/>
            <a:ext cx="381476" cy="381476"/>
          </a:xfrm>
          <a:prstGeom prst="roundRect">
            <a:avLst>
              <a:gd name="adj" fmla="val 80023"/>
            </a:avLst>
          </a:prstGeom>
          <a:solidFill>
            <a:srgbClr val="F3F3FF"/>
          </a:solidFill>
          <a:ln w="15240">
            <a:solidFill>
              <a:srgbClr val="00002E"/>
            </a:solidFill>
            <a:prstDash val="solid"/>
          </a:ln>
        </p:spPr>
      </p:sp>
      <p:sp>
        <p:nvSpPr>
          <p:cNvPr id="9" name="Text 5"/>
          <p:cNvSpPr/>
          <p:nvPr/>
        </p:nvSpPr>
        <p:spPr>
          <a:xfrm>
            <a:off x="1873448" y="2080498"/>
            <a:ext cx="152638" cy="318016"/>
          </a:xfrm>
          <a:prstGeom prst="rect">
            <a:avLst/>
          </a:prstGeom>
          <a:noFill/>
          <a:ln/>
        </p:spPr>
        <p:txBody>
          <a:bodyPr wrap="none" rtlCol="0" anchor="t"/>
          <a:lstStyle/>
          <a:p>
            <a:pPr marL="0" indent="0" algn="ctr">
              <a:lnSpc>
                <a:spcPts val="2504"/>
              </a:lnSpc>
              <a:buNone/>
            </a:pPr>
            <a:r>
              <a:rPr lang="en-US" sz="2003" b="1" dirty="0">
                <a:solidFill>
                  <a:srgbClr val="2D4DF2"/>
                </a:solidFill>
                <a:latin typeface="Nunito" pitchFamily="34" charset="0"/>
                <a:ea typeface="Nunito" pitchFamily="34" charset="-122"/>
                <a:cs typeface="Nunito" pitchFamily="34" charset="-120"/>
              </a:rPr>
              <a:t>1</a:t>
            </a:r>
            <a:endParaRPr lang="en-US" sz="2003" dirty="0"/>
          </a:p>
        </p:txBody>
      </p:sp>
      <p:sp>
        <p:nvSpPr>
          <p:cNvPr id="10" name="Text 6"/>
          <p:cNvSpPr/>
          <p:nvPr/>
        </p:nvSpPr>
        <p:spPr>
          <a:xfrm>
            <a:off x="2882503" y="2085856"/>
            <a:ext cx="2887385" cy="265033"/>
          </a:xfrm>
          <a:prstGeom prst="rect">
            <a:avLst/>
          </a:prstGeom>
          <a:noFill/>
          <a:ln/>
        </p:spPr>
        <p:txBody>
          <a:bodyPr wrap="none" rtlCol="0" anchor="t"/>
          <a:lstStyle/>
          <a:p>
            <a:pPr marL="0" indent="0" algn="l">
              <a:lnSpc>
                <a:spcPts val="2087"/>
              </a:lnSpc>
              <a:buNone/>
            </a:pPr>
            <a:r>
              <a:rPr lang="en-US" sz="1669" b="1" dirty="0">
                <a:solidFill>
                  <a:srgbClr val="2D4DF2"/>
                </a:solidFill>
                <a:latin typeface="Nunito" pitchFamily="34" charset="0"/>
                <a:ea typeface="Nunito" pitchFamily="34" charset="-122"/>
                <a:cs typeface="Nunito" pitchFamily="34" charset="-120"/>
              </a:rPr>
              <a:t>Estimating Future Cash Flows</a:t>
            </a:r>
            <a:endParaRPr lang="en-US" sz="1669" dirty="0"/>
          </a:p>
        </p:txBody>
      </p:sp>
      <p:sp>
        <p:nvSpPr>
          <p:cNvPr id="11" name="Text 7"/>
          <p:cNvSpPr/>
          <p:nvPr/>
        </p:nvSpPr>
        <p:spPr>
          <a:xfrm>
            <a:off x="2882503" y="2452568"/>
            <a:ext cx="6394728" cy="1084898"/>
          </a:xfrm>
          <a:prstGeom prst="rect">
            <a:avLst/>
          </a:prstGeom>
          <a:noFill/>
          <a:ln/>
        </p:spPr>
        <p:txBody>
          <a:bodyPr wrap="square" rtlCol="0" anchor="t"/>
          <a:lstStyle/>
          <a:p>
            <a:pPr marL="0" indent="0" algn="l">
              <a:lnSpc>
                <a:spcPts val="2137"/>
              </a:lnSpc>
              <a:buNone/>
            </a:pPr>
            <a:r>
              <a:rPr lang="en-US" sz="1335" dirty="0">
                <a:solidFill>
                  <a:srgbClr val="00002E"/>
                </a:solidFill>
                <a:latin typeface="PT Sans" pitchFamily="34" charset="0"/>
                <a:ea typeface="PT Sans" pitchFamily="34" charset="-122"/>
                <a:cs typeface="PT Sans" pitchFamily="34" charset="-120"/>
              </a:rPr>
              <a:t>The first step in the discounted cash flow (DCF) approach is to determine the bond's expected future cash flows, including coupon payments and principal repayment. This requires analyzing the bond's terms and conditions, as well as the issuer's financial health and ability to meet their obligations.</a:t>
            </a:r>
            <a:endParaRPr lang="en-US" sz="1335" dirty="0"/>
          </a:p>
        </p:txBody>
      </p:sp>
      <p:sp>
        <p:nvSpPr>
          <p:cNvPr id="12" name="Shape 8"/>
          <p:cNvSpPr/>
          <p:nvPr/>
        </p:nvSpPr>
        <p:spPr>
          <a:xfrm>
            <a:off x="2140506" y="4189095"/>
            <a:ext cx="593527" cy="21193"/>
          </a:xfrm>
          <a:prstGeom prst="rect">
            <a:avLst/>
          </a:prstGeom>
          <a:solidFill>
            <a:srgbClr val="015F98"/>
          </a:solidFill>
          <a:ln/>
        </p:spPr>
      </p:sp>
      <p:sp>
        <p:nvSpPr>
          <p:cNvPr id="13" name="Shape 9"/>
          <p:cNvSpPr/>
          <p:nvPr/>
        </p:nvSpPr>
        <p:spPr>
          <a:xfrm>
            <a:off x="1759029" y="4009073"/>
            <a:ext cx="381476" cy="381476"/>
          </a:xfrm>
          <a:prstGeom prst="roundRect">
            <a:avLst>
              <a:gd name="adj" fmla="val 80023"/>
            </a:avLst>
          </a:prstGeom>
          <a:solidFill>
            <a:srgbClr val="F3F3FF"/>
          </a:solidFill>
          <a:ln w="15240">
            <a:solidFill>
              <a:srgbClr val="00002E"/>
            </a:solidFill>
            <a:prstDash val="solid"/>
          </a:ln>
        </p:spPr>
      </p:sp>
      <p:sp>
        <p:nvSpPr>
          <p:cNvPr id="14" name="Text 10"/>
          <p:cNvSpPr/>
          <p:nvPr/>
        </p:nvSpPr>
        <p:spPr>
          <a:xfrm>
            <a:off x="1873448" y="4040743"/>
            <a:ext cx="152638" cy="318016"/>
          </a:xfrm>
          <a:prstGeom prst="rect">
            <a:avLst/>
          </a:prstGeom>
          <a:noFill/>
          <a:ln/>
        </p:spPr>
        <p:txBody>
          <a:bodyPr wrap="none" rtlCol="0" anchor="t"/>
          <a:lstStyle/>
          <a:p>
            <a:pPr marL="0" indent="0" algn="ctr">
              <a:lnSpc>
                <a:spcPts val="2504"/>
              </a:lnSpc>
              <a:buNone/>
            </a:pPr>
            <a:r>
              <a:rPr lang="en-US" sz="2003" b="1" dirty="0">
                <a:solidFill>
                  <a:srgbClr val="015F98"/>
                </a:solidFill>
                <a:latin typeface="Nunito" pitchFamily="34" charset="0"/>
                <a:ea typeface="Nunito" pitchFamily="34" charset="-122"/>
                <a:cs typeface="Nunito" pitchFamily="34" charset="-120"/>
              </a:rPr>
              <a:t>2</a:t>
            </a:r>
            <a:endParaRPr lang="en-US" sz="2003" dirty="0"/>
          </a:p>
        </p:txBody>
      </p:sp>
      <p:sp>
        <p:nvSpPr>
          <p:cNvPr id="15" name="Text 11"/>
          <p:cNvSpPr/>
          <p:nvPr/>
        </p:nvSpPr>
        <p:spPr>
          <a:xfrm>
            <a:off x="2882503" y="4046101"/>
            <a:ext cx="2680811" cy="265033"/>
          </a:xfrm>
          <a:prstGeom prst="rect">
            <a:avLst/>
          </a:prstGeom>
          <a:noFill/>
          <a:ln/>
        </p:spPr>
        <p:txBody>
          <a:bodyPr wrap="none" rtlCol="0" anchor="t"/>
          <a:lstStyle/>
          <a:p>
            <a:pPr marL="0" indent="0" algn="l">
              <a:lnSpc>
                <a:spcPts val="2087"/>
              </a:lnSpc>
              <a:buNone/>
            </a:pPr>
            <a:r>
              <a:rPr lang="en-US" sz="1669" b="1" dirty="0">
                <a:solidFill>
                  <a:srgbClr val="015F98"/>
                </a:solidFill>
                <a:latin typeface="Nunito" pitchFamily="34" charset="0"/>
                <a:ea typeface="Nunito" pitchFamily="34" charset="-122"/>
                <a:cs typeface="Nunito" pitchFamily="34" charset="-120"/>
              </a:rPr>
              <a:t>Selecting the Discount Rate</a:t>
            </a:r>
            <a:endParaRPr lang="en-US" sz="1669" dirty="0"/>
          </a:p>
        </p:txBody>
      </p:sp>
      <p:sp>
        <p:nvSpPr>
          <p:cNvPr id="16" name="Text 12"/>
          <p:cNvSpPr/>
          <p:nvPr/>
        </p:nvSpPr>
        <p:spPr>
          <a:xfrm>
            <a:off x="2882503" y="4412813"/>
            <a:ext cx="6394728" cy="1084898"/>
          </a:xfrm>
          <a:prstGeom prst="rect">
            <a:avLst/>
          </a:prstGeom>
          <a:noFill/>
          <a:ln/>
        </p:spPr>
        <p:txBody>
          <a:bodyPr wrap="square" rtlCol="0" anchor="t"/>
          <a:lstStyle/>
          <a:p>
            <a:pPr marL="0" indent="0" algn="l">
              <a:lnSpc>
                <a:spcPts val="2137"/>
              </a:lnSpc>
              <a:buNone/>
            </a:pPr>
            <a:r>
              <a:rPr lang="en-US" sz="1335" dirty="0">
                <a:solidFill>
                  <a:srgbClr val="00002E"/>
                </a:solidFill>
                <a:latin typeface="PT Sans" pitchFamily="34" charset="0"/>
                <a:ea typeface="PT Sans" pitchFamily="34" charset="-122"/>
                <a:cs typeface="PT Sans" pitchFamily="34" charset="-120"/>
              </a:rPr>
              <a:t>Choosing the appropriate discount rate is crucial in the DCF analysis. This rate should reflect the bond's credit risk, as well as the additional liquidity premium required for an illiquid instrument. Factors such as the issuer's credit rating, market yields, and industry benchmarks can be used to determine a suitable discount rate.</a:t>
            </a:r>
            <a:endParaRPr lang="en-US" sz="1335" dirty="0"/>
          </a:p>
        </p:txBody>
      </p:sp>
      <p:sp>
        <p:nvSpPr>
          <p:cNvPr id="17" name="Shape 13"/>
          <p:cNvSpPr/>
          <p:nvPr/>
        </p:nvSpPr>
        <p:spPr>
          <a:xfrm>
            <a:off x="2140506" y="6149340"/>
            <a:ext cx="593527" cy="21193"/>
          </a:xfrm>
          <a:prstGeom prst="rect">
            <a:avLst/>
          </a:prstGeom>
          <a:solidFill>
            <a:srgbClr val="AD1F96"/>
          </a:solidFill>
          <a:ln/>
        </p:spPr>
      </p:sp>
      <p:sp>
        <p:nvSpPr>
          <p:cNvPr id="18" name="Shape 14"/>
          <p:cNvSpPr/>
          <p:nvPr/>
        </p:nvSpPr>
        <p:spPr>
          <a:xfrm>
            <a:off x="1759029" y="5969318"/>
            <a:ext cx="381476" cy="381476"/>
          </a:xfrm>
          <a:prstGeom prst="roundRect">
            <a:avLst>
              <a:gd name="adj" fmla="val 80023"/>
            </a:avLst>
          </a:prstGeom>
          <a:solidFill>
            <a:srgbClr val="F3F3FF"/>
          </a:solidFill>
          <a:ln w="15240">
            <a:solidFill>
              <a:srgbClr val="00002E"/>
            </a:solidFill>
            <a:prstDash val="solid"/>
          </a:ln>
        </p:spPr>
      </p:sp>
      <p:sp>
        <p:nvSpPr>
          <p:cNvPr id="19" name="Text 15"/>
          <p:cNvSpPr/>
          <p:nvPr/>
        </p:nvSpPr>
        <p:spPr>
          <a:xfrm>
            <a:off x="1873448" y="6000988"/>
            <a:ext cx="152638" cy="318016"/>
          </a:xfrm>
          <a:prstGeom prst="rect">
            <a:avLst/>
          </a:prstGeom>
          <a:noFill/>
          <a:ln/>
        </p:spPr>
        <p:txBody>
          <a:bodyPr wrap="none" rtlCol="0" anchor="t"/>
          <a:lstStyle/>
          <a:p>
            <a:pPr marL="0" indent="0" algn="ctr">
              <a:lnSpc>
                <a:spcPts val="2504"/>
              </a:lnSpc>
              <a:buNone/>
            </a:pPr>
            <a:r>
              <a:rPr lang="en-US" sz="2003" b="1" dirty="0">
                <a:solidFill>
                  <a:srgbClr val="AD1F96"/>
                </a:solidFill>
                <a:latin typeface="Nunito" pitchFamily="34" charset="0"/>
                <a:ea typeface="Nunito" pitchFamily="34" charset="-122"/>
                <a:cs typeface="Nunito" pitchFamily="34" charset="-120"/>
              </a:rPr>
              <a:t>3</a:t>
            </a:r>
            <a:endParaRPr lang="en-US" sz="2003" dirty="0"/>
          </a:p>
        </p:txBody>
      </p:sp>
      <p:sp>
        <p:nvSpPr>
          <p:cNvPr id="20" name="Text 16"/>
          <p:cNvSpPr/>
          <p:nvPr/>
        </p:nvSpPr>
        <p:spPr>
          <a:xfrm>
            <a:off x="2882503" y="6006346"/>
            <a:ext cx="2490073" cy="265033"/>
          </a:xfrm>
          <a:prstGeom prst="rect">
            <a:avLst/>
          </a:prstGeom>
          <a:noFill/>
          <a:ln/>
        </p:spPr>
        <p:txBody>
          <a:bodyPr wrap="none" rtlCol="0" anchor="t"/>
          <a:lstStyle/>
          <a:p>
            <a:pPr marL="0" indent="0" algn="l">
              <a:lnSpc>
                <a:spcPts val="2087"/>
              </a:lnSpc>
              <a:buNone/>
            </a:pPr>
            <a:r>
              <a:rPr lang="en-US" sz="1669" b="1" dirty="0">
                <a:solidFill>
                  <a:srgbClr val="AD1F96"/>
                </a:solidFill>
                <a:latin typeface="Nunito" pitchFamily="34" charset="0"/>
                <a:ea typeface="Nunito" pitchFamily="34" charset="-122"/>
                <a:cs typeface="Nunito" pitchFamily="34" charset="-120"/>
              </a:rPr>
              <a:t>Present Value Calculation</a:t>
            </a:r>
            <a:endParaRPr lang="en-US" sz="1669" dirty="0"/>
          </a:p>
        </p:txBody>
      </p:sp>
      <p:sp>
        <p:nvSpPr>
          <p:cNvPr id="21" name="Text 17"/>
          <p:cNvSpPr/>
          <p:nvPr/>
        </p:nvSpPr>
        <p:spPr>
          <a:xfrm>
            <a:off x="2882503" y="6373058"/>
            <a:ext cx="6394728" cy="1084898"/>
          </a:xfrm>
          <a:prstGeom prst="rect">
            <a:avLst/>
          </a:prstGeom>
          <a:noFill/>
          <a:ln/>
        </p:spPr>
        <p:txBody>
          <a:bodyPr wrap="square" rtlCol="0" anchor="t"/>
          <a:lstStyle/>
          <a:p>
            <a:pPr marL="0" indent="0" algn="l">
              <a:lnSpc>
                <a:spcPts val="2137"/>
              </a:lnSpc>
              <a:buNone/>
            </a:pPr>
            <a:r>
              <a:rPr lang="en-US" sz="1335" dirty="0">
                <a:solidFill>
                  <a:srgbClr val="00002E"/>
                </a:solidFill>
                <a:latin typeface="PT Sans" pitchFamily="34" charset="0"/>
                <a:ea typeface="PT Sans" pitchFamily="34" charset="-122"/>
                <a:cs typeface="PT Sans" pitchFamily="34" charset="-120"/>
              </a:rPr>
              <a:t>Once the future cash flows and discount rate have been determined, the final step is to calculate the present value of the bond's expected cash flows. This is done by discounting the future cash flows using the selected discount rate, which provides an estimate of the bond's fair value.</a:t>
            </a:r>
            <a:endParaRPr lang="en-US" sz="133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433"/>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14630400" cy="8230433"/>
          </a:xfrm>
          <a:prstGeom prst="rect">
            <a:avLst/>
          </a:prstGeom>
        </p:spPr>
      </p:pic>
      <p:sp>
        <p:nvSpPr>
          <p:cNvPr id="5" name="Shape 1"/>
          <p:cNvSpPr/>
          <p:nvPr/>
        </p:nvSpPr>
        <p:spPr>
          <a:xfrm>
            <a:off x="0" y="0"/>
            <a:ext cx="14630400" cy="8230433"/>
          </a:xfrm>
          <a:prstGeom prst="rect">
            <a:avLst/>
          </a:prstGeom>
          <a:solidFill>
            <a:srgbClr val="F3F3FF">
              <a:alpha val="85000"/>
            </a:srgbClr>
          </a:solidFill>
          <a:ln/>
        </p:spPr>
      </p:sp>
      <p:sp>
        <p:nvSpPr>
          <p:cNvPr id="6" name="Text 2"/>
          <p:cNvSpPr/>
          <p:nvPr/>
        </p:nvSpPr>
        <p:spPr>
          <a:xfrm>
            <a:off x="3104674" y="517922"/>
            <a:ext cx="8420933" cy="1177052"/>
          </a:xfrm>
          <a:prstGeom prst="rect">
            <a:avLst/>
          </a:prstGeom>
          <a:noFill/>
          <a:ln/>
        </p:spPr>
        <p:txBody>
          <a:bodyPr wrap="square" rtlCol="0" anchor="t"/>
          <a:lstStyle/>
          <a:p>
            <a:pPr marL="0" indent="0">
              <a:lnSpc>
                <a:spcPts val="4635"/>
              </a:lnSpc>
              <a:buNone/>
            </a:pPr>
            <a:r>
              <a:rPr lang="en-US" sz="3708" b="1" dirty="0">
                <a:solidFill>
                  <a:srgbClr val="00002E"/>
                </a:solidFill>
                <a:latin typeface="Nunito" pitchFamily="34" charset="0"/>
                <a:ea typeface="Nunito" pitchFamily="34" charset="-122"/>
                <a:cs typeface="Nunito" pitchFamily="34" charset="-120"/>
              </a:rPr>
              <a:t>Yield Spread Analysis: Benchmarking Against Liquid Instruments</a:t>
            </a:r>
            <a:endParaRPr lang="en-US" sz="3708" dirty="0"/>
          </a:p>
        </p:txBody>
      </p:sp>
      <p:sp>
        <p:nvSpPr>
          <p:cNvPr id="7" name="Shape 3"/>
          <p:cNvSpPr/>
          <p:nvPr/>
        </p:nvSpPr>
        <p:spPr>
          <a:xfrm>
            <a:off x="3104674" y="2124551"/>
            <a:ext cx="423743" cy="423743"/>
          </a:xfrm>
          <a:prstGeom prst="roundRect">
            <a:avLst>
              <a:gd name="adj" fmla="val 80014"/>
            </a:avLst>
          </a:prstGeom>
          <a:solidFill>
            <a:srgbClr val="F3F3FF"/>
          </a:solidFill>
          <a:ln w="22860">
            <a:solidFill>
              <a:srgbClr val="00002E"/>
            </a:solidFill>
            <a:prstDash val="solid"/>
          </a:ln>
        </p:spPr>
      </p:sp>
      <p:sp>
        <p:nvSpPr>
          <p:cNvPr id="8" name="Text 4"/>
          <p:cNvSpPr/>
          <p:nvPr/>
        </p:nvSpPr>
        <p:spPr>
          <a:xfrm>
            <a:off x="3231713" y="2159794"/>
            <a:ext cx="169545" cy="353139"/>
          </a:xfrm>
          <a:prstGeom prst="rect">
            <a:avLst/>
          </a:prstGeom>
          <a:noFill/>
          <a:ln/>
        </p:spPr>
        <p:txBody>
          <a:bodyPr wrap="none" rtlCol="0" anchor="t"/>
          <a:lstStyle/>
          <a:p>
            <a:pPr marL="0" indent="0" algn="ctr">
              <a:lnSpc>
                <a:spcPts val="2781"/>
              </a:lnSpc>
              <a:buNone/>
            </a:pPr>
            <a:r>
              <a:rPr lang="en-US" sz="2225" b="1" dirty="0">
                <a:solidFill>
                  <a:srgbClr val="2D4DF2"/>
                </a:solidFill>
                <a:latin typeface="Nunito" pitchFamily="34" charset="0"/>
                <a:ea typeface="Nunito" pitchFamily="34" charset="-122"/>
                <a:cs typeface="Nunito" pitchFamily="34" charset="-120"/>
              </a:rPr>
              <a:t>1</a:t>
            </a:r>
            <a:endParaRPr lang="en-US" sz="2225" dirty="0"/>
          </a:p>
        </p:txBody>
      </p:sp>
      <p:sp>
        <p:nvSpPr>
          <p:cNvPr id="9" name="Text 5"/>
          <p:cNvSpPr/>
          <p:nvPr/>
        </p:nvSpPr>
        <p:spPr>
          <a:xfrm>
            <a:off x="3716774" y="2189321"/>
            <a:ext cx="2069306" cy="588645"/>
          </a:xfrm>
          <a:prstGeom prst="rect">
            <a:avLst/>
          </a:prstGeom>
          <a:noFill/>
          <a:ln/>
        </p:spPr>
        <p:txBody>
          <a:bodyPr wrap="square" rtlCol="0" anchor="t"/>
          <a:lstStyle/>
          <a:p>
            <a:pPr marL="0" indent="0">
              <a:lnSpc>
                <a:spcPts val="2317"/>
              </a:lnSpc>
              <a:buNone/>
            </a:pPr>
            <a:r>
              <a:rPr lang="en-US" sz="1854" b="1" dirty="0">
                <a:solidFill>
                  <a:srgbClr val="2D4DF2"/>
                </a:solidFill>
                <a:latin typeface="Nunito" pitchFamily="34" charset="0"/>
                <a:ea typeface="Nunito" pitchFamily="34" charset="-122"/>
                <a:cs typeface="Nunito" pitchFamily="34" charset="-120"/>
              </a:rPr>
              <a:t>Determining Yield Spreads</a:t>
            </a:r>
            <a:endParaRPr lang="en-US" sz="1854" dirty="0"/>
          </a:p>
        </p:txBody>
      </p:sp>
      <p:sp>
        <p:nvSpPr>
          <p:cNvPr id="10" name="Text 6"/>
          <p:cNvSpPr/>
          <p:nvPr/>
        </p:nvSpPr>
        <p:spPr>
          <a:xfrm>
            <a:off x="3716774" y="2890957"/>
            <a:ext cx="2069306" cy="3616166"/>
          </a:xfrm>
          <a:prstGeom prst="rect">
            <a:avLst/>
          </a:prstGeom>
          <a:noFill/>
          <a:ln/>
        </p:spPr>
        <p:txBody>
          <a:bodyPr wrap="square" rtlCol="0" anchor="t"/>
          <a:lstStyle/>
          <a:p>
            <a:pPr marL="0" indent="0">
              <a:lnSpc>
                <a:spcPts val="2373"/>
              </a:lnSpc>
              <a:buNone/>
            </a:pPr>
            <a:r>
              <a:rPr lang="en-US" sz="1483" dirty="0">
                <a:solidFill>
                  <a:srgbClr val="00002E"/>
                </a:solidFill>
                <a:latin typeface="PT Sans" pitchFamily="34" charset="0"/>
                <a:ea typeface="PT Sans" pitchFamily="34" charset="-122"/>
                <a:cs typeface="PT Sans" pitchFamily="34" charset="-120"/>
              </a:rPr>
              <a:t>In the yield spread analysis approach, analysts examine the yield spreads of similar but more liquid bonds over a benchmark, such as Treasury yields. This provides insights into the market's pricing of credit risk and liquidity premiums for comparable instruments.</a:t>
            </a:r>
            <a:endParaRPr lang="en-US" sz="1483" dirty="0"/>
          </a:p>
        </p:txBody>
      </p:sp>
      <p:sp>
        <p:nvSpPr>
          <p:cNvPr id="11" name="Shape 7"/>
          <p:cNvSpPr/>
          <p:nvPr/>
        </p:nvSpPr>
        <p:spPr>
          <a:xfrm>
            <a:off x="5974437" y="2124551"/>
            <a:ext cx="423743" cy="423743"/>
          </a:xfrm>
          <a:prstGeom prst="roundRect">
            <a:avLst>
              <a:gd name="adj" fmla="val 80014"/>
            </a:avLst>
          </a:prstGeom>
          <a:solidFill>
            <a:srgbClr val="F3F3FF"/>
          </a:solidFill>
          <a:ln w="22860">
            <a:solidFill>
              <a:srgbClr val="00002E"/>
            </a:solidFill>
            <a:prstDash val="solid"/>
          </a:ln>
        </p:spPr>
      </p:sp>
      <p:sp>
        <p:nvSpPr>
          <p:cNvPr id="12" name="Text 8"/>
          <p:cNvSpPr/>
          <p:nvPr/>
        </p:nvSpPr>
        <p:spPr>
          <a:xfrm>
            <a:off x="6101477" y="2159794"/>
            <a:ext cx="169545" cy="353139"/>
          </a:xfrm>
          <a:prstGeom prst="rect">
            <a:avLst/>
          </a:prstGeom>
          <a:noFill/>
          <a:ln/>
        </p:spPr>
        <p:txBody>
          <a:bodyPr wrap="none" rtlCol="0" anchor="t"/>
          <a:lstStyle/>
          <a:p>
            <a:pPr marL="0" indent="0" algn="ctr">
              <a:lnSpc>
                <a:spcPts val="2781"/>
              </a:lnSpc>
              <a:buNone/>
            </a:pPr>
            <a:r>
              <a:rPr lang="en-US" sz="2225" b="1" dirty="0">
                <a:solidFill>
                  <a:srgbClr val="015F98"/>
                </a:solidFill>
                <a:latin typeface="Nunito" pitchFamily="34" charset="0"/>
                <a:ea typeface="Nunito" pitchFamily="34" charset="-122"/>
                <a:cs typeface="Nunito" pitchFamily="34" charset="-120"/>
              </a:rPr>
              <a:t>2</a:t>
            </a:r>
            <a:endParaRPr lang="en-US" sz="2225" dirty="0"/>
          </a:p>
        </p:txBody>
      </p:sp>
      <p:sp>
        <p:nvSpPr>
          <p:cNvPr id="13" name="Text 9"/>
          <p:cNvSpPr/>
          <p:nvPr/>
        </p:nvSpPr>
        <p:spPr>
          <a:xfrm>
            <a:off x="6586538" y="2189321"/>
            <a:ext cx="2069306" cy="588645"/>
          </a:xfrm>
          <a:prstGeom prst="rect">
            <a:avLst/>
          </a:prstGeom>
          <a:noFill/>
          <a:ln/>
        </p:spPr>
        <p:txBody>
          <a:bodyPr wrap="square" rtlCol="0" anchor="t"/>
          <a:lstStyle/>
          <a:p>
            <a:pPr marL="0" indent="0">
              <a:lnSpc>
                <a:spcPts val="2317"/>
              </a:lnSpc>
              <a:buNone/>
            </a:pPr>
            <a:r>
              <a:rPr lang="en-US" sz="1854" b="1" dirty="0">
                <a:solidFill>
                  <a:srgbClr val="015F98"/>
                </a:solidFill>
                <a:latin typeface="Nunito" pitchFamily="34" charset="0"/>
                <a:ea typeface="Nunito" pitchFamily="34" charset="-122"/>
                <a:cs typeface="Nunito" pitchFamily="34" charset="-120"/>
              </a:rPr>
              <a:t>Adjusting for Illiquidity</a:t>
            </a:r>
            <a:endParaRPr lang="en-US" sz="1854" dirty="0"/>
          </a:p>
        </p:txBody>
      </p:sp>
      <p:sp>
        <p:nvSpPr>
          <p:cNvPr id="14" name="Text 10"/>
          <p:cNvSpPr/>
          <p:nvPr/>
        </p:nvSpPr>
        <p:spPr>
          <a:xfrm>
            <a:off x="6586538" y="2890957"/>
            <a:ext cx="2069306" cy="3917513"/>
          </a:xfrm>
          <a:prstGeom prst="rect">
            <a:avLst/>
          </a:prstGeom>
          <a:noFill/>
          <a:ln/>
        </p:spPr>
        <p:txBody>
          <a:bodyPr wrap="square" rtlCol="0" anchor="t"/>
          <a:lstStyle/>
          <a:p>
            <a:pPr marL="0" indent="0">
              <a:lnSpc>
                <a:spcPts val="2373"/>
              </a:lnSpc>
              <a:buNone/>
            </a:pPr>
            <a:r>
              <a:rPr lang="en-US" sz="1483" dirty="0">
                <a:solidFill>
                  <a:srgbClr val="00002E"/>
                </a:solidFill>
                <a:latin typeface="PT Sans" pitchFamily="34" charset="0"/>
                <a:ea typeface="PT Sans" pitchFamily="34" charset="-122"/>
                <a:cs typeface="PT Sans" pitchFamily="34" charset="-120"/>
              </a:rPr>
              <a:t>To price the illiquid bond, an additional spread is added to account for the bond's lack of liquidity. This illiquidity premium is typically determined through market observations, industry benchmarks, or models that capture the impact of reduced trading activity on the bond's value.</a:t>
            </a:r>
            <a:endParaRPr lang="en-US" sz="1483" dirty="0"/>
          </a:p>
        </p:txBody>
      </p:sp>
      <p:sp>
        <p:nvSpPr>
          <p:cNvPr id="15" name="Shape 11"/>
          <p:cNvSpPr/>
          <p:nvPr/>
        </p:nvSpPr>
        <p:spPr>
          <a:xfrm>
            <a:off x="8844201" y="2124551"/>
            <a:ext cx="423743" cy="423743"/>
          </a:xfrm>
          <a:prstGeom prst="roundRect">
            <a:avLst>
              <a:gd name="adj" fmla="val 80014"/>
            </a:avLst>
          </a:prstGeom>
          <a:solidFill>
            <a:srgbClr val="F3F3FF"/>
          </a:solidFill>
          <a:ln w="22860">
            <a:solidFill>
              <a:srgbClr val="00002E"/>
            </a:solidFill>
            <a:prstDash val="solid"/>
          </a:ln>
        </p:spPr>
      </p:sp>
      <p:sp>
        <p:nvSpPr>
          <p:cNvPr id="16" name="Text 12"/>
          <p:cNvSpPr/>
          <p:nvPr/>
        </p:nvSpPr>
        <p:spPr>
          <a:xfrm>
            <a:off x="8971240" y="2159794"/>
            <a:ext cx="169545" cy="353139"/>
          </a:xfrm>
          <a:prstGeom prst="rect">
            <a:avLst/>
          </a:prstGeom>
          <a:noFill/>
          <a:ln/>
        </p:spPr>
        <p:txBody>
          <a:bodyPr wrap="none" rtlCol="0" anchor="t"/>
          <a:lstStyle/>
          <a:p>
            <a:pPr marL="0" indent="0" algn="ctr">
              <a:lnSpc>
                <a:spcPts val="2781"/>
              </a:lnSpc>
              <a:buNone/>
            </a:pPr>
            <a:r>
              <a:rPr lang="en-US" sz="2225" b="1" dirty="0">
                <a:solidFill>
                  <a:srgbClr val="AD1F96"/>
                </a:solidFill>
                <a:latin typeface="Nunito" pitchFamily="34" charset="0"/>
                <a:ea typeface="Nunito" pitchFamily="34" charset="-122"/>
                <a:cs typeface="Nunito" pitchFamily="34" charset="-120"/>
              </a:rPr>
              <a:t>3</a:t>
            </a:r>
            <a:endParaRPr lang="en-US" sz="2225" dirty="0"/>
          </a:p>
        </p:txBody>
      </p:sp>
      <p:sp>
        <p:nvSpPr>
          <p:cNvPr id="17" name="Text 13"/>
          <p:cNvSpPr/>
          <p:nvPr/>
        </p:nvSpPr>
        <p:spPr>
          <a:xfrm>
            <a:off x="9456301" y="2189321"/>
            <a:ext cx="2069306" cy="588645"/>
          </a:xfrm>
          <a:prstGeom prst="rect">
            <a:avLst/>
          </a:prstGeom>
          <a:noFill/>
          <a:ln/>
        </p:spPr>
        <p:txBody>
          <a:bodyPr wrap="square" rtlCol="0" anchor="t"/>
          <a:lstStyle/>
          <a:p>
            <a:pPr marL="0" indent="0">
              <a:lnSpc>
                <a:spcPts val="2317"/>
              </a:lnSpc>
              <a:buNone/>
            </a:pPr>
            <a:r>
              <a:rPr lang="en-US" sz="1854" b="1" dirty="0">
                <a:solidFill>
                  <a:srgbClr val="AD1F96"/>
                </a:solidFill>
                <a:latin typeface="Nunito" pitchFamily="34" charset="0"/>
                <a:ea typeface="Nunito" pitchFamily="34" charset="-122"/>
                <a:cs typeface="Nunito" pitchFamily="34" charset="-120"/>
              </a:rPr>
              <a:t>Limitations and Considerations</a:t>
            </a:r>
            <a:endParaRPr lang="en-US" sz="1854" dirty="0"/>
          </a:p>
        </p:txBody>
      </p:sp>
      <p:sp>
        <p:nvSpPr>
          <p:cNvPr id="18" name="Text 14"/>
          <p:cNvSpPr/>
          <p:nvPr/>
        </p:nvSpPr>
        <p:spPr>
          <a:xfrm>
            <a:off x="9456301" y="2890957"/>
            <a:ext cx="2069306" cy="4821555"/>
          </a:xfrm>
          <a:prstGeom prst="rect">
            <a:avLst/>
          </a:prstGeom>
          <a:noFill/>
          <a:ln/>
        </p:spPr>
        <p:txBody>
          <a:bodyPr wrap="square" rtlCol="0" anchor="t"/>
          <a:lstStyle/>
          <a:p>
            <a:pPr marL="0" indent="0">
              <a:lnSpc>
                <a:spcPts val="2373"/>
              </a:lnSpc>
              <a:buNone/>
            </a:pPr>
            <a:r>
              <a:rPr lang="en-US" sz="1483" dirty="0">
                <a:solidFill>
                  <a:srgbClr val="00002E"/>
                </a:solidFill>
                <a:latin typeface="PT Sans" pitchFamily="34" charset="0"/>
                <a:ea typeface="PT Sans" pitchFamily="34" charset="-122"/>
                <a:cs typeface="PT Sans" pitchFamily="34" charset="-120"/>
              </a:rPr>
              <a:t>While yield spread analysis can be a useful tool, it's essential to carefully consider the comparability of the bonds used as benchmarks. Factors such as credit quality, maturity, and market conditions can all influence the yield spreads and may require additional adjustments to arrive at an accurate pricing estimate for the illiquid bond.</a:t>
            </a:r>
            <a:endParaRPr lang="en-US" sz="1483" dirty="0"/>
          </a:p>
        </p:txBody>
      </p:sp>
      <p:pic>
        <p:nvPicPr>
          <p:cNvPr id="19"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3566636" y="465892"/>
            <a:ext cx="7497008" cy="1047988"/>
          </a:xfrm>
          <a:prstGeom prst="rect">
            <a:avLst/>
          </a:prstGeom>
          <a:noFill/>
          <a:ln/>
        </p:spPr>
        <p:txBody>
          <a:bodyPr wrap="square" rtlCol="0" anchor="t"/>
          <a:lstStyle/>
          <a:p>
            <a:pPr marL="0" indent="0">
              <a:lnSpc>
                <a:spcPts val="4126"/>
              </a:lnSpc>
              <a:buNone/>
            </a:pPr>
            <a:r>
              <a:rPr lang="en-US" sz="3301" b="1" dirty="0">
                <a:solidFill>
                  <a:srgbClr val="00002E"/>
                </a:solidFill>
                <a:latin typeface="Nunito" pitchFamily="34" charset="0"/>
                <a:ea typeface="Nunito" pitchFamily="34" charset="-122"/>
                <a:cs typeface="Nunito" pitchFamily="34" charset="-120"/>
              </a:rPr>
              <a:t>Market Quotation Method: Leveraging Broker Expertise</a:t>
            </a:r>
            <a:endParaRPr lang="en-US" sz="3301" dirty="0"/>
          </a:p>
        </p:txBody>
      </p:sp>
      <p:sp>
        <p:nvSpPr>
          <p:cNvPr id="5" name="Shape 2"/>
          <p:cNvSpPr/>
          <p:nvPr/>
        </p:nvSpPr>
        <p:spPr>
          <a:xfrm>
            <a:off x="3566636" y="1849160"/>
            <a:ext cx="3664744" cy="2873454"/>
          </a:xfrm>
          <a:prstGeom prst="roundRect">
            <a:avLst>
              <a:gd name="adj" fmla="val 10505"/>
            </a:avLst>
          </a:prstGeom>
          <a:solidFill>
            <a:srgbClr val="F3F3FF"/>
          </a:solidFill>
          <a:ln w="15240">
            <a:solidFill>
              <a:srgbClr val="00002E"/>
            </a:solidFill>
            <a:prstDash val="solid"/>
          </a:ln>
        </p:spPr>
      </p:sp>
      <p:sp>
        <p:nvSpPr>
          <p:cNvPr id="6" name="Text 3"/>
          <p:cNvSpPr/>
          <p:nvPr/>
        </p:nvSpPr>
        <p:spPr>
          <a:xfrm>
            <a:off x="3749516" y="2032040"/>
            <a:ext cx="2096214" cy="262057"/>
          </a:xfrm>
          <a:prstGeom prst="rect">
            <a:avLst/>
          </a:prstGeom>
          <a:noFill/>
          <a:ln/>
        </p:spPr>
        <p:txBody>
          <a:bodyPr wrap="none" rtlCol="0" anchor="t"/>
          <a:lstStyle/>
          <a:p>
            <a:pPr marL="0" indent="0">
              <a:lnSpc>
                <a:spcPts val="2063"/>
              </a:lnSpc>
              <a:buNone/>
            </a:pPr>
            <a:r>
              <a:rPr lang="en-US" sz="1651" b="1" dirty="0">
                <a:solidFill>
                  <a:srgbClr val="2D4DF2"/>
                </a:solidFill>
                <a:latin typeface="Nunito" pitchFamily="34" charset="0"/>
                <a:ea typeface="Nunito" pitchFamily="34" charset="-122"/>
                <a:cs typeface="Nunito" pitchFamily="34" charset="-120"/>
              </a:rPr>
              <a:t>Broker Quotes</a:t>
            </a:r>
            <a:endParaRPr lang="en-US" sz="1651" dirty="0"/>
          </a:p>
        </p:txBody>
      </p:sp>
      <p:sp>
        <p:nvSpPr>
          <p:cNvPr id="7" name="Text 4"/>
          <p:cNvSpPr/>
          <p:nvPr/>
        </p:nvSpPr>
        <p:spPr>
          <a:xfrm>
            <a:off x="3749516" y="2394704"/>
            <a:ext cx="3298984" cy="2145030"/>
          </a:xfrm>
          <a:prstGeom prst="rect">
            <a:avLst/>
          </a:prstGeom>
          <a:noFill/>
          <a:ln/>
        </p:spPr>
        <p:txBody>
          <a:bodyPr wrap="square" rtlCol="0" anchor="t"/>
          <a:lstStyle/>
          <a:p>
            <a:pPr marL="0" indent="0">
              <a:lnSpc>
                <a:spcPts val="2113"/>
              </a:lnSpc>
              <a:buNone/>
            </a:pPr>
            <a:r>
              <a:rPr lang="en-US" sz="1320" dirty="0">
                <a:solidFill>
                  <a:srgbClr val="00002E"/>
                </a:solidFill>
                <a:latin typeface="PT Sans" pitchFamily="34" charset="0"/>
                <a:ea typeface="PT Sans" pitchFamily="34" charset="-122"/>
                <a:cs typeface="PT Sans" pitchFamily="34" charset="-120"/>
              </a:rPr>
              <a:t>In the market quotation method, analysts obtain quotes directly from brokers or dealers who specialize in trading illiquid bonds. These professionals have deep market knowledge and can provide valuable insights into the current pricing of the bond based on their transactions and interactions with other market participants.</a:t>
            </a:r>
            <a:endParaRPr lang="en-US" sz="1320" dirty="0"/>
          </a:p>
        </p:txBody>
      </p:sp>
      <p:sp>
        <p:nvSpPr>
          <p:cNvPr id="8" name="Shape 5"/>
          <p:cNvSpPr/>
          <p:nvPr/>
        </p:nvSpPr>
        <p:spPr>
          <a:xfrm>
            <a:off x="7399020" y="1849160"/>
            <a:ext cx="3664744" cy="2873454"/>
          </a:xfrm>
          <a:prstGeom prst="roundRect">
            <a:avLst>
              <a:gd name="adj" fmla="val 10505"/>
            </a:avLst>
          </a:prstGeom>
          <a:solidFill>
            <a:srgbClr val="F3F3FF"/>
          </a:solidFill>
          <a:ln w="15240">
            <a:solidFill>
              <a:srgbClr val="00002E"/>
            </a:solidFill>
            <a:prstDash val="solid"/>
          </a:ln>
        </p:spPr>
      </p:sp>
      <p:sp>
        <p:nvSpPr>
          <p:cNvPr id="9" name="Text 6"/>
          <p:cNvSpPr/>
          <p:nvPr/>
        </p:nvSpPr>
        <p:spPr>
          <a:xfrm>
            <a:off x="7581900" y="2032040"/>
            <a:ext cx="2773204" cy="262057"/>
          </a:xfrm>
          <a:prstGeom prst="rect">
            <a:avLst/>
          </a:prstGeom>
          <a:noFill/>
          <a:ln/>
        </p:spPr>
        <p:txBody>
          <a:bodyPr wrap="none" rtlCol="0" anchor="t"/>
          <a:lstStyle/>
          <a:p>
            <a:pPr marL="0" indent="0">
              <a:lnSpc>
                <a:spcPts val="2063"/>
              </a:lnSpc>
              <a:buNone/>
            </a:pPr>
            <a:r>
              <a:rPr lang="en-US" sz="1651" b="1" dirty="0">
                <a:solidFill>
                  <a:srgbClr val="015F98"/>
                </a:solidFill>
                <a:latin typeface="Nunito" pitchFamily="34" charset="0"/>
                <a:ea typeface="Nunito" pitchFamily="34" charset="-122"/>
                <a:cs typeface="Nunito" pitchFamily="34" charset="-120"/>
              </a:rPr>
              <a:t>Weighted Average Approach</a:t>
            </a:r>
            <a:endParaRPr lang="en-US" sz="1651" dirty="0"/>
          </a:p>
        </p:txBody>
      </p:sp>
      <p:sp>
        <p:nvSpPr>
          <p:cNvPr id="10" name="Text 7"/>
          <p:cNvSpPr/>
          <p:nvPr/>
        </p:nvSpPr>
        <p:spPr>
          <a:xfrm>
            <a:off x="7581900" y="2394704"/>
            <a:ext cx="3298984" cy="1876901"/>
          </a:xfrm>
          <a:prstGeom prst="rect">
            <a:avLst/>
          </a:prstGeom>
          <a:noFill/>
          <a:ln/>
        </p:spPr>
        <p:txBody>
          <a:bodyPr wrap="square" rtlCol="0" anchor="t"/>
          <a:lstStyle/>
          <a:p>
            <a:pPr marL="0" indent="0">
              <a:lnSpc>
                <a:spcPts val="2113"/>
              </a:lnSpc>
              <a:buNone/>
            </a:pPr>
            <a:r>
              <a:rPr lang="en-US" sz="1320" dirty="0">
                <a:solidFill>
                  <a:srgbClr val="00002E"/>
                </a:solidFill>
                <a:latin typeface="PT Sans" pitchFamily="34" charset="0"/>
                <a:ea typeface="PT Sans" pitchFamily="34" charset="-122"/>
                <a:cs typeface="PT Sans" pitchFamily="34" charset="-120"/>
              </a:rPr>
              <a:t>If multiple broker quotes are available, analysts can calculate a weighted average to determine the bond's fair value. This approach takes into account the credibility and market presence of each broker, with more weight given to quotes from larger or more active players in the illiquid bond market.</a:t>
            </a:r>
            <a:endParaRPr lang="en-US" sz="1320" dirty="0"/>
          </a:p>
        </p:txBody>
      </p:sp>
      <p:sp>
        <p:nvSpPr>
          <p:cNvPr id="11" name="Shape 8"/>
          <p:cNvSpPr/>
          <p:nvPr/>
        </p:nvSpPr>
        <p:spPr>
          <a:xfrm>
            <a:off x="3566636" y="4890254"/>
            <a:ext cx="3664744" cy="2873454"/>
          </a:xfrm>
          <a:prstGeom prst="roundRect">
            <a:avLst>
              <a:gd name="adj" fmla="val 10505"/>
            </a:avLst>
          </a:prstGeom>
          <a:solidFill>
            <a:srgbClr val="F3F3FF"/>
          </a:solidFill>
          <a:ln w="15240">
            <a:solidFill>
              <a:srgbClr val="00002E"/>
            </a:solidFill>
            <a:prstDash val="solid"/>
          </a:ln>
        </p:spPr>
      </p:sp>
      <p:sp>
        <p:nvSpPr>
          <p:cNvPr id="12" name="Text 9"/>
          <p:cNvSpPr/>
          <p:nvPr/>
        </p:nvSpPr>
        <p:spPr>
          <a:xfrm>
            <a:off x="3749516" y="5073134"/>
            <a:ext cx="2096214" cy="262057"/>
          </a:xfrm>
          <a:prstGeom prst="rect">
            <a:avLst/>
          </a:prstGeom>
          <a:noFill/>
          <a:ln/>
        </p:spPr>
        <p:txBody>
          <a:bodyPr wrap="none" rtlCol="0" anchor="t"/>
          <a:lstStyle/>
          <a:p>
            <a:pPr marL="0" indent="0">
              <a:lnSpc>
                <a:spcPts val="2063"/>
              </a:lnSpc>
              <a:buNone/>
            </a:pPr>
            <a:r>
              <a:rPr lang="en-US" sz="1651" b="1" dirty="0">
                <a:solidFill>
                  <a:srgbClr val="AD1F96"/>
                </a:solidFill>
                <a:latin typeface="Nunito" pitchFamily="34" charset="0"/>
                <a:ea typeface="Nunito" pitchFamily="34" charset="-122"/>
                <a:cs typeface="Nunito" pitchFamily="34" charset="-120"/>
              </a:rPr>
              <a:t>Leveraging Expertise</a:t>
            </a:r>
            <a:endParaRPr lang="en-US" sz="1651" dirty="0"/>
          </a:p>
        </p:txBody>
      </p:sp>
      <p:sp>
        <p:nvSpPr>
          <p:cNvPr id="13" name="Text 10"/>
          <p:cNvSpPr/>
          <p:nvPr/>
        </p:nvSpPr>
        <p:spPr>
          <a:xfrm>
            <a:off x="3749516" y="5435798"/>
            <a:ext cx="3298984" cy="1876901"/>
          </a:xfrm>
          <a:prstGeom prst="rect">
            <a:avLst/>
          </a:prstGeom>
          <a:noFill/>
          <a:ln/>
        </p:spPr>
        <p:txBody>
          <a:bodyPr wrap="square" rtlCol="0" anchor="t"/>
          <a:lstStyle/>
          <a:p>
            <a:pPr marL="0" indent="0">
              <a:lnSpc>
                <a:spcPts val="2113"/>
              </a:lnSpc>
              <a:buNone/>
            </a:pPr>
            <a:r>
              <a:rPr lang="en-US" sz="1320" dirty="0">
                <a:solidFill>
                  <a:srgbClr val="00002E"/>
                </a:solidFill>
                <a:latin typeface="PT Sans" pitchFamily="34" charset="0"/>
                <a:ea typeface="PT Sans" pitchFamily="34" charset="-122"/>
                <a:cs typeface="PT Sans" pitchFamily="34" charset="-120"/>
              </a:rPr>
              <a:t>The market quotation method relies heavily on the expertise and market knowledge of specialized brokers and dealers. By tapping into their insights and understanding of the illiquid bond market, analysts can gain a more accurate and up-to-date understanding of the bond's fair value.</a:t>
            </a:r>
            <a:endParaRPr lang="en-US" sz="1320" dirty="0"/>
          </a:p>
        </p:txBody>
      </p:sp>
      <p:sp>
        <p:nvSpPr>
          <p:cNvPr id="14" name="Shape 11"/>
          <p:cNvSpPr/>
          <p:nvPr/>
        </p:nvSpPr>
        <p:spPr>
          <a:xfrm>
            <a:off x="7399020" y="4890254"/>
            <a:ext cx="3664744" cy="2873454"/>
          </a:xfrm>
          <a:prstGeom prst="roundRect">
            <a:avLst>
              <a:gd name="adj" fmla="val 10505"/>
            </a:avLst>
          </a:prstGeom>
          <a:solidFill>
            <a:srgbClr val="F3F3FF"/>
          </a:solidFill>
          <a:ln w="15240">
            <a:solidFill>
              <a:srgbClr val="00002E"/>
            </a:solidFill>
            <a:prstDash val="solid"/>
          </a:ln>
        </p:spPr>
      </p:sp>
      <p:sp>
        <p:nvSpPr>
          <p:cNvPr id="15" name="Text 12"/>
          <p:cNvSpPr/>
          <p:nvPr/>
        </p:nvSpPr>
        <p:spPr>
          <a:xfrm>
            <a:off x="7581900" y="5073134"/>
            <a:ext cx="2947154" cy="262057"/>
          </a:xfrm>
          <a:prstGeom prst="rect">
            <a:avLst/>
          </a:prstGeom>
          <a:noFill/>
          <a:ln/>
        </p:spPr>
        <p:txBody>
          <a:bodyPr wrap="none" rtlCol="0" anchor="t"/>
          <a:lstStyle/>
          <a:p>
            <a:pPr marL="0" indent="0">
              <a:lnSpc>
                <a:spcPts val="2063"/>
              </a:lnSpc>
              <a:buNone/>
            </a:pPr>
            <a:r>
              <a:rPr lang="en-US" sz="1651" b="1" dirty="0">
                <a:solidFill>
                  <a:srgbClr val="2D4DF2"/>
                </a:solidFill>
                <a:latin typeface="Nunito" pitchFamily="34" charset="0"/>
                <a:ea typeface="Nunito" pitchFamily="34" charset="-122"/>
                <a:cs typeface="Nunito" pitchFamily="34" charset="-120"/>
              </a:rPr>
              <a:t>Limitations and Considerations</a:t>
            </a:r>
            <a:endParaRPr lang="en-US" sz="1651" dirty="0"/>
          </a:p>
        </p:txBody>
      </p:sp>
      <p:sp>
        <p:nvSpPr>
          <p:cNvPr id="16" name="Text 13"/>
          <p:cNvSpPr/>
          <p:nvPr/>
        </p:nvSpPr>
        <p:spPr>
          <a:xfrm>
            <a:off x="7581900" y="5435798"/>
            <a:ext cx="3298984" cy="2145030"/>
          </a:xfrm>
          <a:prstGeom prst="rect">
            <a:avLst/>
          </a:prstGeom>
          <a:noFill/>
          <a:ln/>
        </p:spPr>
        <p:txBody>
          <a:bodyPr wrap="square" rtlCol="0" anchor="t"/>
          <a:lstStyle/>
          <a:p>
            <a:pPr marL="0" indent="0">
              <a:lnSpc>
                <a:spcPts val="2113"/>
              </a:lnSpc>
              <a:buNone/>
            </a:pPr>
            <a:r>
              <a:rPr lang="en-US" sz="1320" dirty="0">
                <a:solidFill>
                  <a:srgbClr val="00002E"/>
                </a:solidFill>
                <a:latin typeface="PT Sans" pitchFamily="34" charset="0"/>
                <a:ea typeface="PT Sans" pitchFamily="34" charset="-122"/>
                <a:cs typeface="PT Sans" pitchFamily="34" charset="-120"/>
              </a:rPr>
              <a:t>While the market quotation method can be a valuable tool, it's important to consider the potential biases or conflicts of interest that may exist among the brokers providing the quotes. Additionally, the availability and reliability of broker quotes can vary, which may limit the applicability of this approach in certain market conditions.</a:t>
            </a:r>
            <a:endParaRPr lang="en-US" sz="1320" dirty="0"/>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505"/>
          </a:xfrm>
          <a:prstGeom prst="rect">
            <a:avLst/>
          </a:prstGeom>
          <a:solidFill>
            <a:srgbClr val="F3F3FF">
              <a:alpha val="75000"/>
            </a:srgbClr>
          </a:solidFill>
          <a:ln/>
        </p:spPr>
      </p:sp>
      <p:sp>
        <p:nvSpPr>
          <p:cNvPr id="4" name="Text 1"/>
          <p:cNvSpPr/>
          <p:nvPr/>
        </p:nvSpPr>
        <p:spPr>
          <a:xfrm>
            <a:off x="2734389" y="563523"/>
            <a:ext cx="9161621" cy="1280636"/>
          </a:xfrm>
          <a:prstGeom prst="rect">
            <a:avLst/>
          </a:prstGeom>
          <a:noFill/>
          <a:ln/>
        </p:spPr>
        <p:txBody>
          <a:bodyPr wrap="square" rtlCol="0" anchor="t"/>
          <a:lstStyle/>
          <a:p>
            <a:pPr marL="0" indent="0">
              <a:lnSpc>
                <a:spcPts val="5043"/>
              </a:lnSpc>
              <a:buNone/>
            </a:pPr>
            <a:r>
              <a:rPr lang="en-US" sz="4034" b="1" dirty="0">
                <a:solidFill>
                  <a:srgbClr val="00002E"/>
                </a:solidFill>
                <a:latin typeface="Nunito" pitchFamily="34" charset="0"/>
                <a:ea typeface="Nunito" pitchFamily="34" charset="-122"/>
                <a:cs typeface="Nunito" pitchFamily="34" charset="-120"/>
              </a:rPr>
              <a:t>Model-Based Approaches: Accounting for Credit and Liquidity Risks</a:t>
            </a:r>
            <a:endParaRPr lang="en-US" sz="4034" dirty="0"/>
          </a:p>
        </p:txBody>
      </p:sp>
      <p:pic>
        <p:nvPicPr>
          <p:cNvPr id="5" name="Image 1" descr="preencoded.png"/>
          <p:cNvPicPr>
            <a:picLocks noChangeAspect="1"/>
          </p:cNvPicPr>
          <p:nvPr/>
        </p:nvPicPr>
        <p:blipFill>
          <a:blip r:embed="rId4"/>
          <a:stretch>
            <a:fillRect/>
          </a:stretch>
        </p:blipFill>
        <p:spPr>
          <a:xfrm>
            <a:off x="2734389" y="2253972"/>
            <a:ext cx="512326" cy="512326"/>
          </a:xfrm>
          <a:prstGeom prst="rect">
            <a:avLst/>
          </a:prstGeom>
        </p:spPr>
      </p:pic>
      <p:sp>
        <p:nvSpPr>
          <p:cNvPr id="6" name="Text 2"/>
          <p:cNvSpPr/>
          <p:nvPr/>
        </p:nvSpPr>
        <p:spPr>
          <a:xfrm>
            <a:off x="2734389" y="2971205"/>
            <a:ext cx="2561630" cy="320278"/>
          </a:xfrm>
          <a:prstGeom prst="rect">
            <a:avLst/>
          </a:prstGeom>
          <a:noFill/>
          <a:ln/>
        </p:spPr>
        <p:txBody>
          <a:bodyPr wrap="none" rtlCol="0" anchor="t"/>
          <a:lstStyle/>
          <a:p>
            <a:pPr marL="0" indent="0" algn="l">
              <a:lnSpc>
                <a:spcPts val="2521"/>
              </a:lnSpc>
              <a:buNone/>
            </a:pPr>
            <a:r>
              <a:rPr lang="en-US" sz="2017" b="1" dirty="0">
                <a:solidFill>
                  <a:srgbClr val="2D4DF2"/>
                </a:solidFill>
                <a:latin typeface="Nunito" pitchFamily="34" charset="0"/>
                <a:ea typeface="Nunito" pitchFamily="34" charset="-122"/>
                <a:cs typeface="Nunito" pitchFamily="34" charset="-120"/>
              </a:rPr>
              <a:t>Credit Risk Models</a:t>
            </a:r>
            <a:endParaRPr lang="en-US" sz="2017" dirty="0"/>
          </a:p>
        </p:txBody>
      </p:sp>
      <p:sp>
        <p:nvSpPr>
          <p:cNvPr id="7" name="Text 3"/>
          <p:cNvSpPr/>
          <p:nvPr/>
        </p:nvSpPr>
        <p:spPr>
          <a:xfrm>
            <a:off x="2734389" y="3414355"/>
            <a:ext cx="2848928" cy="3933349"/>
          </a:xfrm>
          <a:prstGeom prst="rect">
            <a:avLst/>
          </a:prstGeom>
          <a:noFill/>
          <a:ln/>
        </p:spPr>
        <p:txBody>
          <a:bodyPr wrap="square" rtlCol="0" anchor="t"/>
          <a:lstStyle/>
          <a:p>
            <a:pPr marL="0" indent="0" algn="l">
              <a:lnSpc>
                <a:spcPts val="2582"/>
              </a:lnSpc>
              <a:buNone/>
            </a:pPr>
            <a:r>
              <a:rPr lang="en-US" sz="1614" dirty="0">
                <a:solidFill>
                  <a:srgbClr val="00002E"/>
                </a:solidFill>
                <a:latin typeface="PT Sans" pitchFamily="34" charset="0"/>
                <a:ea typeface="PT Sans" pitchFamily="34" charset="-122"/>
                <a:cs typeface="PT Sans" pitchFamily="34" charset="-120"/>
              </a:rPr>
              <a:t>Model-based approaches to pricing illiquid bonds often incorporate credit risk models that account for the issuer's default probability and credit quality. These models use various inputs, such as financial ratios, market data, and historical default rates, to estimate the bond's credit risk and its impact on the bond's fair value.</a:t>
            </a:r>
            <a:endParaRPr lang="en-US" sz="1614" dirty="0"/>
          </a:p>
        </p:txBody>
      </p:sp>
      <p:pic>
        <p:nvPicPr>
          <p:cNvPr id="8" name="Image 2" descr="preencoded.png"/>
          <p:cNvPicPr>
            <a:picLocks noChangeAspect="1"/>
          </p:cNvPicPr>
          <p:nvPr/>
        </p:nvPicPr>
        <p:blipFill>
          <a:blip r:embed="rId5"/>
          <a:stretch>
            <a:fillRect/>
          </a:stretch>
        </p:blipFill>
        <p:spPr>
          <a:xfrm>
            <a:off x="5890617" y="2253972"/>
            <a:ext cx="512326" cy="512326"/>
          </a:xfrm>
          <a:prstGeom prst="rect">
            <a:avLst/>
          </a:prstGeom>
        </p:spPr>
      </p:pic>
      <p:sp>
        <p:nvSpPr>
          <p:cNvPr id="9" name="Text 4"/>
          <p:cNvSpPr/>
          <p:nvPr/>
        </p:nvSpPr>
        <p:spPr>
          <a:xfrm>
            <a:off x="5890617" y="2971205"/>
            <a:ext cx="2849047" cy="640556"/>
          </a:xfrm>
          <a:prstGeom prst="rect">
            <a:avLst/>
          </a:prstGeom>
          <a:noFill/>
          <a:ln/>
        </p:spPr>
        <p:txBody>
          <a:bodyPr wrap="square" rtlCol="0" anchor="t"/>
          <a:lstStyle/>
          <a:p>
            <a:pPr marL="0" indent="0" algn="l">
              <a:lnSpc>
                <a:spcPts val="2521"/>
              </a:lnSpc>
              <a:buNone/>
            </a:pPr>
            <a:r>
              <a:rPr lang="en-US" sz="2017" b="1" dirty="0">
                <a:solidFill>
                  <a:srgbClr val="015F98"/>
                </a:solidFill>
                <a:latin typeface="Nunito" pitchFamily="34" charset="0"/>
                <a:ea typeface="Nunito" pitchFamily="34" charset="-122"/>
                <a:cs typeface="Nunito" pitchFamily="34" charset="-120"/>
              </a:rPr>
              <a:t>Liquidity Adjustment Models</a:t>
            </a:r>
            <a:endParaRPr lang="en-US" sz="2017" dirty="0"/>
          </a:p>
        </p:txBody>
      </p:sp>
      <p:sp>
        <p:nvSpPr>
          <p:cNvPr id="10" name="Text 5"/>
          <p:cNvSpPr/>
          <p:nvPr/>
        </p:nvSpPr>
        <p:spPr>
          <a:xfrm>
            <a:off x="5890617" y="3734633"/>
            <a:ext cx="2849047" cy="3277791"/>
          </a:xfrm>
          <a:prstGeom prst="rect">
            <a:avLst/>
          </a:prstGeom>
          <a:noFill/>
          <a:ln/>
        </p:spPr>
        <p:txBody>
          <a:bodyPr wrap="square" rtlCol="0" anchor="t"/>
          <a:lstStyle/>
          <a:p>
            <a:pPr marL="0" indent="0" algn="l">
              <a:lnSpc>
                <a:spcPts val="2582"/>
              </a:lnSpc>
              <a:buNone/>
            </a:pPr>
            <a:r>
              <a:rPr lang="en-US" sz="1614" dirty="0">
                <a:solidFill>
                  <a:srgbClr val="00002E"/>
                </a:solidFill>
                <a:latin typeface="PT Sans" pitchFamily="34" charset="0"/>
                <a:ea typeface="PT Sans" pitchFamily="34" charset="-122"/>
                <a:cs typeface="PT Sans" pitchFamily="34" charset="-120"/>
              </a:rPr>
              <a:t>In addition to credit risk, model-based approaches also consider the impact of liquidity risk on the bond's value. These models may use factors such as bid-ask spreads, trading volume, and market depth to estimate the liquidity premium required by investors, and then adjust the bond's price accordingly.</a:t>
            </a:r>
            <a:endParaRPr lang="en-US" sz="1614" dirty="0"/>
          </a:p>
        </p:txBody>
      </p:sp>
      <p:pic>
        <p:nvPicPr>
          <p:cNvPr id="11" name="Image 3" descr="preencoded.png"/>
          <p:cNvPicPr>
            <a:picLocks noChangeAspect="1"/>
          </p:cNvPicPr>
          <p:nvPr/>
        </p:nvPicPr>
        <p:blipFill>
          <a:blip r:embed="rId6"/>
          <a:stretch>
            <a:fillRect/>
          </a:stretch>
        </p:blipFill>
        <p:spPr>
          <a:xfrm>
            <a:off x="9046964" y="2253972"/>
            <a:ext cx="512326" cy="512326"/>
          </a:xfrm>
          <a:prstGeom prst="rect">
            <a:avLst/>
          </a:prstGeom>
        </p:spPr>
      </p:pic>
      <p:sp>
        <p:nvSpPr>
          <p:cNvPr id="12" name="Text 6"/>
          <p:cNvSpPr/>
          <p:nvPr/>
        </p:nvSpPr>
        <p:spPr>
          <a:xfrm>
            <a:off x="9046964" y="2971205"/>
            <a:ext cx="2849047" cy="640556"/>
          </a:xfrm>
          <a:prstGeom prst="rect">
            <a:avLst/>
          </a:prstGeom>
          <a:noFill/>
          <a:ln/>
        </p:spPr>
        <p:txBody>
          <a:bodyPr wrap="square" rtlCol="0" anchor="t"/>
          <a:lstStyle/>
          <a:p>
            <a:pPr marL="0" indent="0" algn="l">
              <a:lnSpc>
                <a:spcPts val="2521"/>
              </a:lnSpc>
              <a:buNone/>
            </a:pPr>
            <a:r>
              <a:rPr lang="en-US" sz="2017" b="1" dirty="0">
                <a:solidFill>
                  <a:srgbClr val="AD1F96"/>
                </a:solidFill>
                <a:latin typeface="Nunito" pitchFamily="34" charset="0"/>
                <a:ea typeface="Nunito" pitchFamily="34" charset="-122"/>
                <a:cs typeface="Nunito" pitchFamily="34" charset="-120"/>
              </a:rPr>
              <a:t>Complexity and Limitations</a:t>
            </a:r>
            <a:endParaRPr lang="en-US" sz="2017" dirty="0"/>
          </a:p>
        </p:txBody>
      </p:sp>
      <p:sp>
        <p:nvSpPr>
          <p:cNvPr id="13" name="Text 7"/>
          <p:cNvSpPr/>
          <p:nvPr/>
        </p:nvSpPr>
        <p:spPr>
          <a:xfrm>
            <a:off x="9046964" y="3734633"/>
            <a:ext cx="2849047" cy="3933349"/>
          </a:xfrm>
          <a:prstGeom prst="rect">
            <a:avLst/>
          </a:prstGeom>
          <a:noFill/>
          <a:ln/>
        </p:spPr>
        <p:txBody>
          <a:bodyPr wrap="square" rtlCol="0" anchor="t"/>
          <a:lstStyle/>
          <a:p>
            <a:pPr marL="0" indent="0" algn="l">
              <a:lnSpc>
                <a:spcPts val="2582"/>
              </a:lnSpc>
              <a:buNone/>
            </a:pPr>
            <a:r>
              <a:rPr lang="en-US" sz="1614" dirty="0">
                <a:solidFill>
                  <a:srgbClr val="00002E"/>
                </a:solidFill>
                <a:latin typeface="PT Sans" pitchFamily="34" charset="0"/>
                <a:ea typeface="PT Sans" pitchFamily="34" charset="-122"/>
                <a:cs typeface="PT Sans" pitchFamily="34" charset="-120"/>
              </a:rPr>
              <a:t>While model-based approaches can provide more sophisticated and nuanced pricing of illiquid bonds, they also involve greater complexity and the need for specialized expertise. The accuracy of these models is heavily dependent on the quality of the input data and the assumptions used, which can be challenging to obtain and validate in illiquid markets.</a:t>
            </a:r>
            <a:endParaRPr lang="en-US" sz="1614"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5" name="Text 1"/>
          <p:cNvSpPr/>
          <p:nvPr/>
        </p:nvSpPr>
        <p:spPr>
          <a:xfrm>
            <a:off x="1239203" y="824865"/>
            <a:ext cx="8494276" cy="1187529"/>
          </a:xfrm>
          <a:prstGeom prst="rect">
            <a:avLst/>
          </a:prstGeom>
          <a:noFill/>
          <a:ln/>
        </p:spPr>
        <p:txBody>
          <a:bodyPr wrap="square" rtlCol="0" anchor="t"/>
          <a:lstStyle/>
          <a:p>
            <a:pPr marL="0" indent="0">
              <a:lnSpc>
                <a:spcPts val="4675"/>
              </a:lnSpc>
              <a:buNone/>
            </a:pPr>
            <a:r>
              <a:rPr lang="en-US" sz="3740" b="1" dirty="0">
                <a:solidFill>
                  <a:srgbClr val="00002E"/>
                </a:solidFill>
                <a:latin typeface="Nunito" pitchFamily="34" charset="0"/>
                <a:ea typeface="Nunito" pitchFamily="34" charset="-122"/>
                <a:cs typeface="Nunito" pitchFamily="34" charset="-120"/>
              </a:rPr>
              <a:t>Challenges and Considerations in Pricing Illiquid Bonds</a:t>
            </a:r>
            <a:endParaRPr lang="en-US" sz="3740" dirty="0"/>
          </a:p>
        </p:txBody>
      </p:sp>
      <p:pic>
        <p:nvPicPr>
          <p:cNvPr id="6" name="Image 2" descr="preencoded.png"/>
          <p:cNvPicPr>
            <a:picLocks noChangeAspect="1"/>
          </p:cNvPicPr>
          <p:nvPr/>
        </p:nvPicPr>
        <p:blipFill>
          <a:blip r:embed="rId4"/>
          <a:stretch>
            <a:fillRect/>
          </a:stretch>
        </p:blipFill>
        <p:spPr>
          <a:xfrm>
            <a:off x="1239203" y="2297311"/>
            <a:ext cx="950000" cy="1702475"/>
          </a:xfrm>
          <a:prstGeom prst="rect">
            <a:avLst/>
          </a:prstGeom>
        </p:spPr>
      </p:pic>
      <p:sp>
        <p:nvSpPr>
          <p:cNvPr id="7" name="Text 2"/>
          <p:cNvSpPr/>
          <p:nvPr/>
        </p:nvSpPr>
        <p:spPr>
          <a:xfrm>
            <a:off x="2474119" y="2487216"/>
            <a:ext cx="2374940" cy="296823"/>
          </a:xfrm>
          <a:prstGeom prst="rect">
            <a:avLst/>
          </a:prstGeom>
          <a:noFill/>
          <a:ln/>
        </p:spPr>
        <p:txBody>
          <a:bodyPr wrap="none" rtlCol="0" anchor="t"/>
          <a:lstStyle/>
          <a:p>
            <a:pPr marL="0" indent="0" algn="l">
              <a:lnSpc>
                <a:spcPts val="2338"/>
              </a:lnSpc>
              <a:buNone/>
            </a:pPr>
            <a:r>
              <a:rPr lang="en-US" sz="1870" b="1" dirty="0">
                <a:solidFill>
                  <a:srgbClr val="2D4DF2"/>
                </a:solidFill>
                <a:latin typeface="Nunito" pitchFamily="34" charset="0"/>
                <a:ea typeface="Nunito" pitchFamily="34" charset="-122"/>
                <a:cs typeface="Nunito" pitchFamily="34" charset="-120"/>
              </a:rPr>
              <a:t>Data Availability</a:t>
            </a:r>
            <a:endParaRPr lang="en-US" sz="1870" dirty="0"/>
          </a:p>
        </p:txBody>
      </p:sp>
      <p:sp>
        <p:nvSpPr>
          <p:cNvPr id="8" name="Text 3"/>
          <p:cNvSpPr/>
          <p:nvPr/>
        </p:nvSpPr>
        <p:spPr>
          <a:xfrm>
            <a:off x="2474119" y="2897981"/>
            <a:ext cx="7259360" cy="911900"/>
          </a:xfrm>
          <a:prstGeom prst="rect">
            <a:avLst/>
          </a:prstGeom>
          <a:noFill/>
          <a:ln/>
        </p:spPr>
        <p:txBody>
          <a:bodyPr wrap="square" rtlCol="0" anchor="t"/>
          <a:lstStyle/>
          <a:p>
            <a:pPr marL="0" indent="0" algn="l">
              <a:lnSpc>
                <a:spcPts val="2394"/>
              </a:lnSpc>
              <a:buNone/>
            </a:pPr>
            <a:r>
              <a:rPr lang="en-US" sz="1496" dirty="0">
                <a:solidFill>
                  <a:srgbClr val="00002E"/>
                </a:solidFill>
                <a:latin typeface="PT Sans" pitchFamily="34" charset="0"/>
                <a:ea typeface="PT Sans" pitchFamily="34" charset="-122"/>
                <a:cs typeface="PT Sans" pitchFamily="34" charset="-120"/>
              </a:rPr>
              <a:t>One of the primary challenges in pricing illiquid bonds is the limited availability of market data and transaction information. This can make it difficult to accurately assess the bond's credit risk, liquidity, and appropriate pricing benchmarks.</a:t>
            </a:r>
            <a:endParaRPr lang="en-US" sz="1496" dirty="0"/>
          </a:p>
        </p:txBody>
      </p:sp>
      <p:pic>
        <p:nvPicPr>
          <p:cNvPr id="9" name="Image 3" descr="preencoded.png"/>
          <p:cNvPicPr>
            <a:picLocks noChangeAspect="1"/>
          </p:cNvPicPr>
          <p:nvPr/>
        </p:nvPicPr>
        <p:blipFill>
          <a:blip r:embed="rId5"/>
          <a:stretch>
            <a:fillRect/>
          </a:stretch>
        </p:blipFill>
        <p:spPr>
          <a:xfrm>
            <a:off x="1239203" y="3999786"/>
            <a:ext cx="950000" cy="1702475"/>
          </a:xfrm>
          <a:prstGeom prst="rect">
            <a:avLst/>
          </a:prstGeom>
        </p:spPr>
      </p:pic>
      <p:sp>
        <p:nvSpPr>
          <p:cNvPr id="10" name="Text 4"/>
          <p:cNvSpPr/>
          <p:nvPr/>
        </p:nvSpPr>
        <p:spPr>
          <a:xfrm>
            <a:off x="2474119" y="4189690"/>
            <a:ext cx="2374940" cy="296823"/>
          </a:xfrm>
          <a:prstGeom prst="rect">
            <a:avLst/>
          </a:prstGeom>
          <a:noFill/>
          <a:ln/>
        </p:spPr>
        <p:txBody>
          <a:bodyPr wrap="none" rtlCol="0" anchor="t"/>
          <a:lstStyle/>
          <a:p>
            <a:pPr marL="0" indent="0" algn="l">
              <a:lnSpc>
                <a:spcPts val="2338"/>
              </a:lnSpc>
              <a:buNone/>
            </a:pPr>
            <a:r>
              <a:rPr lang="en-US" sz="1870" b="1" dirty="0">
                <a:solidFill>
                  <a:srgbClr val="015F98"/>
                </a:solidFill>
                <a:latin typeface="Nunito" pitchFamily="34" charset="0"/>
                <a:ea typeface="Nunito" pitchFamily="34" charset="-122"/>
                <a:cs typeface="Nunito" pitchFamily="34" charset="-120"/>
              </a:rPr>
              <a:t>Market Volatility</a:t>
            </a:r>
            <a:endParaRPr lang="en-US" sz="1870" dirty="0"/>
          </a:p>
        </p:txBody>
      </p:sp>
      <p:sp>
        <p:nvSpPr>
          <p:cNvPr id="11" name="Text 5"/>
          <p:cNvSpPr/>
          <p:nvPr/>
        </p:nvSpPr>
        <p:spPr>
          <a:xfrm>
            <a:off x="2474119" y="4600456"/>
            <a:ext cx="7259360" cy="911900"/>
          </a:xfrm>
          <a:prstGeom prst="rect">
            <a:avLst/>
          </a:prstGeom>
          <a:noFill/>
          <a:ln/>
        </p:spPr>
        <p:txBody>
          <a:bodyPr wrap="square" rtlCol="0" anchor="t"/>
          <a:lstStyle/>
          <a:p>
            <a:pPr marL="0" indent="0" algn="l">
              <a:lnSpc>
                <a:spcPts val="2394"/>
              </a:lnSpc>
              <a:buNone/>
            </a:pPr>
            <a:r>
              <a:rPr lang="en-US" sz="1496" dirty="0">
                <a:solidFill>
                  <a:srgbClr val="00002E"/>
                </a:solidFill>
                <a:latin typeface="PT Sans" pitchFamily="34" charset="0"/>
                <a:ea typeface="PT Sans" pitchFamily="34" charset="-122"/>
                <a:cs typeface="PT Sans" pitchFamily="34" charset="-120"/>
              </a:rPr>
              <a:t>Illiquid bond markets can be subject to significant volatility, which can make it challenging to establish reliable pricing models. Sudden changes in market conditions or investor sentiment can have a disproportionate impact on the value of these bonds.</a:t>
            </a:r>
            <a:endParaRPr lang="en-US" sz="1496" dirty="0"/>
          </a:p>
        </p:txBody>
      </p:sp>
      <p:pic>
        <p:nvPicPr>
          <p:cNvPr id="12" name="Image 4" descr="preencoded.png"/>
          <p:cNvPicPr>
            <a:picLocks noChangeAspect="1"/>
          </p:cNvPicPr>
          <p:nvPr/>
        </p:nvPicPr>
        <p:blipFill>
          <a:blip r:embed="rId6"/>
          <a:stretch>
            <a:fillRect/>
          </a:stretch>
        </p:blipFill>
        <p:spPr>
          <a:xfrm>
            <a:off x="1239203" y="5702260"/>
            <a:ext cx="950000" cy="1702475"/>
          </a:xfrm>
          <a:prstGeom prst="rect">
            <a:avLst/>
          </a:prstGeom>
        </p:spPr>
      </p:pic>
      <p:sp>
        <p:nvSpPr>
          <p:cNvPr id="13" name="Text 6"/>
          <p:cNvSpPr/>
          <p:nvPr/>
        </p:nvSpPr>
        <p:spPr>
          <a:xfrm>
            <a:off x="2474119" y="5892165"/>
            <a:ext cx="2557224" cy="296823"/>
          </a:xfrm>
          <a:prstGeom prst="rect">
            <a:avLst/>
          </a:prstGeom>
          <a:noFill/>
          <a:ln/>
        </p:spPr>
        <p:txBody>
          <a:bodyPr wrap="none" rtlCol="0" anchor="t"/>
          <a:lstStyle/>
          <a:p>
            <a:pPr marL="0" indent="0" algn="l">
              <a:lnSpc>
                <a:spcPts val="2338"/>
              </a:lnSpc>
              <a:buNone/>
            </a:pPr>
            <a:r>
              <a:rPr lang="en-US" sz="1870" b="1" dirty="0">
                <a:solidFill>
                  <a:srgbClr val="AD1F96"/>
                </a:solidFill>
                <a:latin typeface="Nunito" pitchFamily="34" charset="0"/>
                <a:ea typeface="Nunito" pitchFamily="34" charset="-122"/>
                <a:cs typeface="Nunito" pitchFamily="34" charset="-120"/>
              </a:rPr>
              <a:t>Subjective Adjustments</a:t>
            </a:r>
            <a:endParaRPr lang="en-US" sz="1870" dirty="0"/>
          </a:p>
        </p:txBody>
      </p:sp>
      <p:sp>
        <p:nvSpPr>
          <p:cNvPr id="14" name="Text 7"/>
          <p:cNvSpPr/>
          <p:nvPr/>
        </p:nvSpPr>
        <p:spPr>
          <a:xfrm>
            <a:off x="2474119" y="6302931"/>
            <a:ext cx="7259360" cy="911900"/>
          </a:xfrm>
          <a:prstGeom prst="rect">
            <a:avLst/>
          </a:prstGeom>
          <a:noFill/>
          <a:ln/>
        </p:spPr>
        <p:txBody>
          <a:bodyPr wrap="square" rtlCol="0" anchor="t"/>
          <a:lstStyle/>
          <a:p>
            <a:pPr marL="0" indent="0" algn="l">
              <a:lnSpc>
                <a:spcPts val="2394"/>
              </a:lnSpc>
              <a:buNone/>
            </a:pPr>
            <a:r>
              <a:rPr lang="en-US" sz="1496" dirty="0">
                <a:solidFill>
                  <a:srgbClr val="00002E"/>
                </a:solidFill>
                <a:latin typeface="PT Sans" pitchFamily="34" charset="0"/>
                <a:ea typeface="PT Sans" pitchFamily="34" charset="-122"/>
                <a:cs typeface="PT Sans" pitchFamily="34" charset="-120"/>
              </a:rPr>
              <a:t>Many of the pricing methodologies for illiquid bonds rely on subjective adjustments, such as the determination of liquidity premiums or the selection of comparable bonds. The accuracy of these adjustments can have a significant impact on the final pricing estimate.</a:t>
            </a:r>
            <a:endParaRPr lang="en-US" sz="149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7458"/>
          </a:xfrm>
          <a:prstGeom prst="rect">
            <a:avLst/>
          </a:prstGeom>
          <a:solidFill>
            <a:srgbClr val="F3F3FF">
              <a:alpha val="75000"/>
            </a:srgbClr>
          </a:solidFill>
          <a:ln/>
        </p:spPr>
      </p:sp>
      <p:sp>
        <p:nvSpPr>
          <p:cNvPr id="4" name="Text 1"/>
          <p:cNvSpPr/>
          <p:nvPr/>
        </p:nvSpPr>
        <p:spPr>
          <a:xfrm>
            <a:off x="2932748" y="539115"/>
            <a:ext cx="8764905" cy="1225391"/>
          </a:xfrm>
          <a:prstGeom prst="rect">
            <a:avLst/>
          </a:prstGeom>
          <a:noFill/>
          <a:ln/>
        </p:spPr>
        <p:txBody>
          <a:bodyPr wrap="square" rtlCol="0" anchor="t"/>
          <a:lstStyle/>
          <a:p>
            <a:pPr marL="0" indent="0">
              <a:lnSpc>
                <a:spcPts val="4824"/>
              </a:lnSpc>
              <a:buNone/>
            </a:pPr>
            <a:r>
              <a:rPr lang="en-US" sz="3859" b="1" dirty="0">
                <a:solidFill>
                  <a:srgbClr val="00002E"/>
                </a:solidFill>
                <a:latin typeface="Nunito" pitchFamily="34" charset="0"/>
                <a:ea typeface="Nunito" pitchFamily="34" charset="-122"/>
                <a:cs typeface="Nunito" pitchFamily="34" charset="-120"/>
              </a:rPr>
              <a:t>Conclusion: Navigating the Complexities of Illiquid Bond Pricing</a:t>
            </a:r>
            <a:endParaRPr lang="en-US" sz="3859" dirty="0"/>
          </a:p>
        </p:txBody>
      </p:sp>
      <p:sp>
        <p:nvSpPr>
          <p:cNvPr id="5" name="Shape 2"/>
          <p:cNvSpPr/>
          <p:nvPr/>
        </p:nvSpPr>
        <p:spPr>
          <a:xfrm>
            <a:off x="2932748" y="2156579"/>
            <a:ext cx="8764905" cy="3125153"/>
          </a:xfrm>
          <a:prstGeom prst="roundRect">
            <a:avLst>
              <a:gd name="adj" fmla="val 11292"/>
            </a:avLst>
          </a:prstGeom>
          <a:solidFill>
            <a:srgbClr val="F3F3FF"/>
          </a:solidFill>
          <a:ln w="45720">
            <a:solidFill>
              <a:srgbClr val="DFDFEB"/>
            </a:solidFill>
            <a:prstDash val="solid"/>
          </a:ln>
        </p:spPr>
      </p:sp>
      <p:sp>
        <p:nvSpPr>
          <p:cNvPr id="6" name="Text 3"/>
          <p:cNvSpPr/>
          <p:nvPr/>
        </p:nvSpPr>
        <p:spPr>
          <a:xfrm>
            <a:off x="3174802" y="2327553"/>
            <a:ext cx="1338858" cy="627459"/>
          </a:xfrm>
          <a:prstGeom prst="rect">
            <a:avLst/>
          </a:prstGeom>
          <a:noFill/>
          <a:ln/>
        </p:spPr>
        <p:txBody>
          <a:bodyPr wrap="square" rtlCol="0" anchor="t"/>
          <a:lstStyle/>
          <a:p>
            <a:pPr marL="0" indent="0">
              <a:lnSpc>
                <a:spcPts val="2470"/>
              </a:lnSpc>
              <a:buNone/>
            </a:pPr>
            <a:r>
              <a:rPr lang="en-US" sz="1544" dirty="0">
                <a:solidFill>
                  <a:srgbClr val="00002E"/>
                </a:solidFill>
                <a:latin typeface="PT Sans" pitchFamily="34" charset="0"/>
                <a:ea typeface="PT Sans" pitchFamily="34" charset="-122"/>
                <a:cs typeface="PT Sans" pitchFamily="34" charset="-120"/>
              </a:rPr>
              <a:t>Comparative Analysis</a:t>
            </a:r>
            <a:endParaRPr lang="en-US" sz="1544" dirty="0"/>
          </a:p>
        </p:txBody>
      </p:sp>
      <p:sp>
        <p:nvSpPr>
          <p:cNvPr id="7" name="Text 4"/>
          <p:cNvSpPr/>
          <p:nvPr/>
        </p:nvSpPr>
        <p:spPr>
          <a:xfrm>
            <a:off x="4913233" y="2327553"/>
            <a:ext cx="1335048" cy="627459"/>
          </a:xfrm>
          <a:prstGeom prst="rect">
            <a:avLst/>
          </a:prstGeom>
          <a:noFill/>
          <a:ln/>
        </p:spPr>
        <p:txBody>
          <a:bodyPr wrap="square" rtlCol="0" anchor="t"/>
          <a:lstStyle/>
          <a:p>
            <a:pPr marL="0" indent="0">
              <a:lnSpc>
                <a:spcPts val="2470"/>
              </a:lnSpc>
              <a:buNone/>
            </a:pPr>
            <a:r>
              <a:rPr lang="en-US" sz="1544" dirty="0">
                <a:solidFill>
                  <a:srgbClr val="00002E"/>
                </a:solidFill>
                <a:latin typeface="PT Sans" pitchFamily="34" charset="0"/>
                <a:ea typeface="PT Sans" pitchFamily="34" charset="-122"/>
                <a:cs typeface="PT Sans" pitchFamily="34" charset="-120"/>
              </a:rPr>
              <a:t>Discounted Cash Flow</a:t>
            </a:r>
            <a:endParaRPr lang="en-US" sz="1544" dirty="0"/>
          </a:p>
        </p:txBody>
      </p:sp>
      <p:sp>
        <p:nvSpPr>
          <p:cNvPr id="8" name="Text 5"/>
          <p:cNvSpPr/>
          <p:nvPr/>
        </p:nvSpPr>
        <p:spPr>
          <a:xfrm>
            <a:off x="6647855" y="2327553"/>
            <a:ext cx="1335048" cy="627459"/>
          </a:xfrm>
          <a:prstGeom prst="rect">
            <a:avLst/>
          </a:prstGeom>
          <a:noFill/>
          <a:ln/>
        </p:spPr>
        <p:txBody>
          <a:bodyPr wrap="square" rtlCol="0" anchor="t"/>
          <a:lstStyle/>
          <a:p>
            <a:pPr marL="0" indent="0">
              <a:lnSpc>
                <a:spcPts val="2470"/>
              </a:lnSpc>
              <a:buNone/>
            </a:pPr>
            <a:r>
              <a:rPr lang="en-US" sz="1544" dirty="0">
                <a:solidFill>
                  <a:srgbClr val="00002E"/>
                </a:solidFill>
                <a:latin typeface="PT Sans" pitchFamily="34" charset="0"/>
                <a:ea typeface="PT Sans" pitchFamily="34" charset="-122"/>
                <a:cs typeface="PT Sans" pitchFamily="34" charset="-120"/>
              </a:rPr>
              <a:t>Yield Spread Analysis</a:t>
            </a:r>
            <a:endParaRPr lang="en-US" sz="1544" dirty="0"/>
          </a:p>
        </p:txBody>
      </p:sp>
      <p:sp>
        <p:nvSpPr>
          <p:cNvPr id="9" name="Text 6"/>
          <p:cNvSpPr/>
          <p:nvPr/>
        </p:nvSpPr>
        <p:spPr>
          <a:xfrm>
            <a:off x="8382476" y="2327553"/>
            <a:ext cx="1335048" cy="627459"/>
          </a:xfrm>
          <a:prstGeom prst="rect">
            <a:avLst/>
          </a:prstGeom>
          <a:noFill/>
          <a:ln/>
        </p:spPr>
        <p:txBody>
          <a:bodyPr wrap="square" rtlCol="0" anchor="t"/>
          <a:lstStyle/>
          <a:p>
            <a:pPr marL="0" indent="0">
              <a:lnSpc>
                <a:spcPts val="2470"/>
              </a:lnSpc>
              <a:buNone/>
            </a:pPr>
            <a:r>
              <a:rPr lang="en-US" sz="1544" dirty="0">
                <a:solidFill>
                  <a:srgbClr val="00002E"/>
                </a:solidFill>
                <a:latin typeface="PT Sans" pitchFamily="34" charset="0"/>
                <a:ea typeface="PT Sans" pitchFamily="34" charset="-122"/>
                <a:cs typeface="PT Sans" pitchFamily="34" charset="-120"/>
              </a:rPr>
              <a:t>Market Quotation</a:t>
            </a:r>
            <a:endParaRPr lang="en-US" sz="1544" dirty="0"/>
          </a:p>
        </p:txBody>
      </p:sp>
      <p:sp>
        <p:nvSpPr>
          <p:cNvPr id="10" name="Text 7"/>
          <p:cNvSpPr/>
          <p:nvPr/>
        </p:nvSpPr>
        <p:spPr>
          <a:xfrm>
            <a:off x="10117098" y="2327553"/>
            <a:ext cx="1338858" cy="627459"/>
          </a:xfrm>
          <a:prstGeom prst="rect">
            <a:avLst/>
          </a:prstGeom>
          <a:noFill/>
          <a:ln/>
        </p:spPr>
        <p:txBody>
          <a:bodyPr wrap="square" rtlCol="0" anchor="t"/>
          <a:lstStyle/>
          <a:p>
            <a:pPr marL="0" indent="0">
              <a:lnSpc>
                <a:spcPts val="2470"/>
              </a:lnSpc>
              <a:buNone/>
            </a:pPr>
            <a:r>
              <a:rPr lang="en-US" sz="1544" dirty="0">
                <a:solidFill>
                  <a:srgbClr val="00002E"/>
                </a:solidFill>
                <a:latin typeface="PT Sans" pitchFamily="34" charset="0"/>
                <a:ea typeface="PT Sans" pitchFamily="34" charset="-122"/>
                <a:cs typeface="PT Sans" pitchFamily="34" charset="-120"/>
              </a:rPr>
              <a:t>Model-Based Approaches</a:t>
            </a:r>
            <a:endParaRPr lang="en-US" sz="1544" dirty="0"/>
          </a:p>
        </p:txBody>
      </p:sp>
      <p:sp>
        <p:nvSpPr>
          <p:cNvPr id="11" name="Text 8"/>
          <p:cNvSpPr/>
          <p:nvPr/>
        </p:nvSpPr>
        <p:spPr>
          <a:xfrm>
            <a:off x="3174802" y="3228380"/>
            <a:ext cx="1338858" cy="1568648"/>
          </a:xfrm>
          <a:prstGeom prst="rect">
            <a:avLst/>
          </a:prstGeom>
          <a:noFill/>
          <a:ln/>
        </p:spPr>
        <p:txBody>
          <a:bodyPr wrap="square" rtlCol="0" anchor="t"/>
          <a:lstStyle/>
          <a:p>
            <a:pPr marL="0" indent="0">
              <a:lnSpc>
                <a:spcPts val="2470"/>
              </a:lnSpc>
              <a:buNone/>
            </a:pPr>
            <a:r>
              <a:rPr lang="en-US" sz="1544" dirty="0">
                <a:solidFill>
                  <a:srgbClr val="00002E"/>
                </a:solidFill>
                <a:latin typeface="PT Sans" pitchFamily="34" charset="0"/>
                <a:ea typeface="PT Sans" pitchFamily="34" charset="-122"/>
                <a:cs typeface="PT Sans" pitchFamily="34" charset="-120"/>
              </a:rPr>
              <a:t>Identify comparable bonds and adjust for differences</a:t>
            </a:r>
            <a:endParaRPr lang="en-US" sz="1544" dirty="0"/>
          </a:p>
        </p:txBody>
      </p:sp>
      <p:sp>
        <p:nvSpPr>
          <p:cNvPr id="12" name="Text 9"/>
          <p:cNvSpPr/>
          <p:nvPr/>
        </p:nvSpPr>
        <p:spPr>
          <a:xfrm>
            <a:off x="4913233" y="3228380"/>
            <a:ext cx="1335048" cy="1254919"/>
          </a:xfrm>
          <a:prstGeom prst="rect">
            <a:avLst/>
          </a:prstGeom>
          <a:noFill/>
          <a:ln/>
        </p:spPr>
        <p:txBody>
          <a:bodyPr wrap="square" rtlCol="0" anchor="t"/>
          <a:lstStyle/>
          <a:p>
            <a:pPr marL="0" indent="0">
              <a:lnSpc>
                <a:spcPts val="2470"/>
              </a:lnSpc>
              <a:buNone/>
            </a:pPr>
            <a:r>
              <a:rPr lang="en-US" sz="1544" dirty="0">
                <a:solidFill>
                  <a:srgbClr val="00002E"/>
                </a:solidFill>
                <a:latin typeface="PT Sans" pitchFamily="34" charset="0"/>
                <a:ea typeface="PT Sans" pitchFamily="34" charset="-122"/>
                <a:cs typeface="PT Sans" pitchFamily="34" charset="-120"/>
              </a:rPr>
              <a:t>Estimate future cash flows and use appropriate discount rate</a:t>
            </a:r>
            <a:endParaRPr lang="en-US" sz="1544" dirty="0"/>
          </a:p>
        </p:txBody>
      </p:sp>
      <p:sp>
        <p:nvSpPr>
          <p:cNvPr id="13" name="Text 10"/>
          <p:cNvSpPr/>
          <p:nvPr/>
        </p:nvSpPr>
        <p:spPr>
          <a:xfrm>
            <a:off x="6647855" y="3228380"/>
            <a:ext cx="1335048" cy="1882378"/>
          </a:xfrm>
          <a:prstGeom prst="rect">
            <a:avLst/>
          </a:prstGeom>
          <a:noFill/>
          <a:ln/>
        </p:spPr>
        <p:txBody>
          <a:bodyPr wrap="square" rtlCol="0" anchor="t"/>
          <a:lstStyle/>
          <a:p>
            <a:pPr marL="0" indent="0">
              <a:lnSpc>
                <a:spcPts val="2470"/>
              </a:lnSpc>
              <a:buNone/>
            </a:pPr>
            <a:r>
              <a:rPr lang="en-US" sz="1544" dirty="0">
                <a:solidFill>
                  <a:srgbClr val="00002E"/>
                </a:solidFill>
                <a:latin typeface="PT Sans" pitchFamily="34" charset="0"/>
                <a:ea typeface="PT Sans" pitchFamily="34" charset="-122"/>
                <a:cs typeface="PT Sans" pitchFamily="34" charset="-120"/>
              </a:rPr>
              <a:t>Analyze yield spreads of similar liquid bonds and add illiquidity premium</a:t>
            </a:r>
            <a:endParaRPr lang="en-US" sz="1544" dirty="0"/>
          </a:p>
        </p:txBody>
      </p:sp>
      <p:sp>
        <p:nvSpPr>
          <p:cNvPr id="14" name="Text 11"/>
          <p:cNvSpPr/>
          <p:nvPr/>
        </p:nvSpPr>
        <p:spPr>
          <a:xfrm>
            <a:off x="8382476" y="3228380"/>
            <a:ext cx="1335048" cy="1568648"/>
          </a:xfrm>
          <a:prstGeom prst="rect">
            <a:avLst/>
          </a:prstGeom>
          <a:noFill/>
          <a:ln/>
        </p:spPr>
        <p:txBody>
          <a:bodyPr wrap="square" rtlCol="0" anchor="t"/>
          <a:lstStyle/>
          <a:p>
            <a:pPr marL="0" indent="0">
              <a:lnSpc>
                <a:spcPts val="2470"/>
              </a:lnSpc>
              <a:buNone/>
            </a:pPr>
            <a:r>
              <a:rPr lang="en-US" sz="1544" dirty="0">
                <a:solidFill>
                  <a:srgbClr val="00002E"/>
                </a:solidFill>
                <a:latin typeface="PT Sans" pitchFamily="34" charset="0"/>
                <a:ea typeface="PT Sans" pitchFamily="34" charset="-122"/>
                <a:cs typeface="PT Sans" pitchFamily="34" charset="-120"/>
              </a:rPr>
              <a:t>Obtain quotes from specialized brokers and dealers</a:t>
            </a:r>
            <a:endParaRPr lang="en-US" sz="1544" dirty="0"/>
          </a:p>
        </p:txBody>
      </p:sp>
      <p:sp>
        <p:nvSpPr>
          <p:cNvPr id="15" name="Text 12"/>
          <p:cNvSpPr/>
          <p:nvPr/>
        </p:nvSpPr>
        <p:spPr>
          <a:xfrm>
            <a:off x="10117098" y="3228380"/>
            <a:ext cx="1338858" cy="1568648"/>
          </a:xfrm>
          <a:prstGeom prst="rect">
            <a:avLst/>
          </a:prstGeom>
          <a:noFill/>
          <a:ln/>
        </p:spPr>
        <p:txBody>
          <a:bodyPr wrap="square" rtlCol="0" anchor="t"/>
          <a:lstStyle/>
          <a:p>
            <a:pPr marL="0" indent="0">
              <a:lnSpc>
                <a:spcPts val="2470"/>
              </a:lnSpc>
              <a:buNone/>
            </a:pPr>
            <a:r>
              <a:rPr lang="en-US" sz="1544" dirty="0">
                <a:solidFill>
                  <a:srgbClr val="00002E"/>
                </a:solidFill>
                <a:latin typeface="PT Sans" pitchFamily="34" charset="0"/>
                <a:ea typeface="PT Sans" pitchFamily="34" charset="-122"/>
                <a:cs typeface="PT Sans" pitchFamily="34" charset="-120"/>
              </a:rPr>
              <a:t>Incorporate credit risk and liquidity adjustment models</a:t>
            </a:r>
            <a:endParaRPr lang="en-US" sz="1544" dirty="0"/>
          </a:p>
        </p:txBody>
      </p:sp>
      <p:sp>
        <p:nvSpPr>
          <p:cNvPr id="16" name="Text 13"/>
          <p:cNvSpPr/>
          <p:nvPr/>
        </p:nvSpPr>
        <p:spPr>
          <a:xfrm>
            <a:off x="2932748" y="5502235"/>
            <a:ext cx="8764905" cy="2196108"/>
          </a:xfrm>
          <a:prstGeom prst="rect">
            <a:avLst/>
          </a:prstGeom>
          <a:noFill/>
          <a:ln/>
        </p:spPr>
        <p:txBody>
          <a:bodyPr wrap="square" rtlCol="0" anchor="t"/>
          <a:lstStyle/>
          <a:p>
            <a:pPr marL="0" indent="0">
              <a:lnSpc>
                <a:spcPts val="2470"/>
              </a:lnSpc>
              <a:buNone/>
            </a:pPr>
            <a:r>
              <a:rPr lang="en-US" sz="1544" dirty="0">
                <a:solidFill>
                  <a:srgbClr val="00002E"/>
                </a:solidFill>
                <a:latin typeface="PT Sans" pitchFamily="34" charset="0"/>
                <a:ea typeface="PT Sans" pitchFamily="34" charset="-122"/>
                <a:cs typeface="PT Sans" pitchFamily="34" charset="-120"/>
              </a:rPr>
              <a:t>Pricing illiquid bonds requires a comprehensive and nuanced approach, drawing upon a variety of methodologies and considerations. By leveraging comparative analysis, discounted cash flow, yield spread analysis, market quotation, and model-based approaches, financial professionals can navigate the complexities of these instruments and arrive at a more accurate and informed estimate of their fair value. However, it's crucial to remain mindful of the limitations and challenges inherent in pricing illiquid bonds, and to continuously adapt and refine one's analytical framework to account for evolving market conditions and data availability.</a:t>
            </a:r>
            <a:endParaRPr lang="en-US" sz="15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1358</Words>
  <Application>Microsoft Office PowerPoint</Application>
  <PresentationFormat>Custom</PresentationFormat>
  <Paragraphs>72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CHOUKRI ABDELILAH</cp:lastModifiedBy>
  <cp:revision>1</cp:revision>
  <dcterms:created xsi:type="dcterms:W3CDTF">2024-05-30T10:57:45Z</dcterms:created>
  <dcterms:modified xsi:type="dcterms:W3CDTF">2024-05-30T11:14:40Z</dcterms:modified>
</cp:coreProperties>
</file>