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308305"/>
            <a:ext cx="11501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40" y="308305"/>
            <a:ext cx="11319510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084" y="1476247"/>
            <a:ext cx="11593830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8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Relationship Id="rId3" Type="http://schemas.openxmlformats.org/officeDocument/2006/relationships/image" Target="../media/image8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Relationship Id="rId3" Type="http://schemas.openxmlformats.org/officeDocument/2006/relationships/image" Target="../media/image82.jpg"/><Relationship Id="rId4" Type="http://schemas.openxmlformats.org/officeDocument/2006/relationships/image" Target="../media/image8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jpg"/><Relationship Id="rId3" Type="http://schemas.openxmlformats.org/officeDocument/2006/relationships/image" Target="../media/image8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jpg"/><Relationship Id="rId3" Type="http://schemas.openxmlformats.org/officeDocument/2006/relationships/image" Target="../media/image8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2.jpg"/><Relationship Id="rId4" Type="http://schemas.openxmlformats.org/officeDocument/2006/relationships/image" Target="../media/image93.jpg"/><Relationship Id="rId5" Type="http://schemas.openxmlformats.org/officeDocument/2006/relationships/image" Target="../media/image9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Relationship Id="rId3" Type="http://schemas.openxmlformats.org/officeDocument/2006/relationships/image" Target="../media/image99.jpg"/><Relationship Id="rId4" Type="http://schemas.openxmlformats.org/officeDocument/2006/relationships/image" Target="../media/image100.jpg"/><Relationship Id="rId5" Type="http://schemas.openxmlformats.org/officeDocument/2006/relationships/hyperlink" Target="https://github.com/aws/amazon-finspace-examples.git" TargetMode="Externa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0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ws/amazon-finspace-examples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finspace" TargetMode="External"/><Relationship Id="rId3" Type="http://schemas.openxmlformats.org/officeDocument/2006/relationships/hyperlink" Target="https://github.com/aws/amazon-finspace-examples" TargetMode="External"/><Relationship Id="rId4" Type="http://schemas.openxmlformats.org/officeDocument/2006/relationships/hyperlink" Target="https://aws.amazon.com/search/?searchQuery=finspace&amp;facet_type=blogs" TargetMode="External"/><Relationship Id="rId5" Type="http://schemas.openxmlformats.org/officeDocument/2006/relationships/hyperlink" Target="https://amazon-finspace-workshop-volatility.workshop.aws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image" Target="../media/image57.png"/><Relationship Id="rId41" Type="http://schemas.openxmlformats.org/officeDocument/2006/relationships/image" Target="../media/image58.png"/><Relationship Id="rId42" Type="http://schemas.openxmlformats.org/officeDocument/2006/relationships/image" Target="../media/image59.png"/><Relationship Id="rId43" Type="http://schemas.openxmlformats.org/officeDocument/2006/relationships/image" Target="../media/image60.png"/><Relationship Id="rId44" Type="http://schemas.openxmlformats.org/officeDocument/2006/relationships/image" Target="../media/image61.png"/><Relationship Id="rId45" Type="http://schemas.openxmlformats.org/officeDocument/2006/relationships/image" Target="../media/image62.png"/><Relationship Id="rId46" Type="http://schemas.openxmlformats.org/officeDocument/2006/relationships/image" Target="../media/image63.png"/><Relationship Id="rId47" Type="http://schemas.openxmlformats.org/officeDocument/2006/relationships/image" Target="../media/image64.png"/><Relationship Id="rId48" Type="http://schemas.openxmlformats.org/officeDocument/2006/relationships/image" Target="../media/image65.png"/><Relationship Id="rId49" Type="http://schemas.openxmlformats.org/officeDocument/2006/relationships/image" Target="../media/image66.png"/><Relationship Id="rId50" Type="http://schemas.openxmlformats.org/officeDocument/2006/relationships/image" Target="../media/image67.png"/><Relationship Id="rId51" Type="http://schemas.openxmlformats.org/officeDocument/2006/relationships/image" Target="../media/image68.png"/><Relationship Id="rId52" Type="http://schemas.openxmlformats.org/officeDocument/2006/relationships/image" Target="../media/image69.png"/><Relationship Id="rId53" Type="http://schemas.openxmlformats.org/officeDocument/2006/relationships/image" Target="../media/image70.png"/><Relationship Id="rId54" Type="http://schemas.openxmlformats.org/officeDocument/2006/relationships/image" Target="../media/image71.png"/><Relationship Id="rId55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3.png"/><Relationship Id="rId5" Type="http://schemas.openxmlformats.org/officeDocument/2006/relationships/image" Target="../media/image74.jpg"/><Relationship Id="rId6" Type="http://schemas.openxmlformats.org/officeDocument/2006/relationships/image" Target="../media/image75.jpg"/><Relationship Id="rId7" Type="http://schemas.openxmlformats.org/officeDocument/2006/relationships/image" Target="../media/image7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5456" y="1245108"/>
              <a:ext cx="3724655" cy="107899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" y="6399276"/>
              <a:ext cx="384047" cy="2164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2696032"/>
            <a:ext cx="355981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00"/>
              <a:t>Slide</a:t>
            </a:r>
            <a:r>
              <a:rPr dirty="0" sz="5400" spc="-370"/>
              <a:t> </a:t>
            </a:r>
            <a:r>
              <a:rPr dirty="0" sz="5400" spc="275"/>
              <a:t>bank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9107169" y="6512304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42640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Users</a:t>
            </a:r>
            <a:r>
              <a:rPr dirty="0" spc="-240"/>
              <a:t> </a:t>
            </a:r>
            <a:r>
              <a:rPr dirty="0" spc="155"/>
              <a:t>and</a:t>
            </a:r>
            <a:r>
              <a:rPr dirty="0" spc="-245"/>
              <a:t> </a:t>
            </a:r>
            <a:r>
              <a:rPr dirty="0" spc="175"/>
              <a:t>groups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41399"/>
            <a:ext cx="4705350" cy="163576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Adding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70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Adding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groups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0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Setting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41484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0"/>
              <a:t>Adding</a:t>
            </a:r>
            <a:r>
              <a:rPr dirty="0" spc="-240"/>
              <a:t> </a:t>
            </a:r>
            <a:r>
              <a:rPr dirty="0" spc="80"/>
              <a:t>first</a:t>
            </a:r>
            <a:r>
              <a:rPr dirty="0" spc="-235"/>
              <a:t> </a:t>
            </a:r>
            <a:r>
              <a:rPr dirty="0" spc="45"/>
              <a:t>user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011936"/>
            <a:ext cx="4924044" cy="34411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9276" y="1011936"/>
            <a:ext cx="4924044" cy="3429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12188" y="4578477"/>
            <a:ext cx="2134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Log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Super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88200" y="4580001"/>
            <a:ext cx="339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Gear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menu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3404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0"/>
              <a:t>Adding</a:t>
            </a:r>
            <a:r>
              <a:rPr dirty="0" spc="-245"/>
              <a:t> </a:t>
            </a:r>
            <a:r>
              <a:rPr dirty="0" spc="130"/>
              <a:t>a</a:t>
            </a:r>
            <a:r>
              <a:rPr dirty="0" spc="-260"/>
              <a:t> </a:t>
            </a:r>
            <a:r>
              <a:rPr dirty="0" spc="45"/>
              <a:t>user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138427"/>
            <a:ext cx="5091684" cy="14386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5044" y="2731007"/>
            <a:ext cx="4032504" cy="38145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3976" y="1351788"/>
            <a:ext cx="6030468" cy="30845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75628" y="4767834"/>
            <a:ext cx="543623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credentials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endParaRPr sz="28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adding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57054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0"/>
              <a:t>Adding</a:t>
            </a:r>
            <a:r>
              <a:rPr dirty="0" spc="-235"/>
              <a:t> </a:t>
            </a:r>
            <a:r>
              <a:rPr dirty="0" spc="60"/>
              <a:t>users</a:t>
            </a:r>
            <a:r>
              <a:rPr dirty="0" spc="-240"/>
              <a:t> </a:t>
            </a:r>
            <a:r>
              <a:rPr dirty="0" spc="120"/>
              <a:t>to</a:t>
            </a:r>
            <a:r>
              <a:rPr dirty="0" spc="-240"/>
              <a:t> </a:t>
            </a:r>
            <a:r>
              <a:rPr dirty="0" spc="175"/>
              <a:t>groups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483" y="1011936"/>
            <a:ext cx="5265420" cy="27020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75628" y="1662760"/>
            <a:ext cx="320040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endParaRPr sz="28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5" b="1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863" y="3881628"/>
            <a:ext cx="7149083" cy="22219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6502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Setting</a:t>
            </a:r>
            <a:r>
              <a:rPr dirty="0" spc="-215"/>
              <a:t> </a:t>
            </a:r>
            <a:r>
              <a:rPr dirty="0" spc="185"/>
              <a:t>group</a:t>
            </a:r>
            <a:r>
              <a:rPr dirty="0" spc="-200"/>
              <a:t> </a:t>
            </a:r>
            <a:r>
              <a:rPr dirty="0" spc="110"/>
              <a:t>permissions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1274063"/>
            <a:ext cx="11097895" cy="4942840"/>
            <a:chOff x="266700" y="1274063"/>
            <a:chExt cx="11097895" cy="4942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1274063"/>
              <a:ext cx="7126224" cy="22555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3528" y="1798319"/>
              <a:ext cx="7520940" cy="44180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45440" y="3935729"/>
            <a:ext cx="260731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Groups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members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 Groups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Application-wide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53225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5"/>
              <a:t>Business</a:t>
            </a:r>
            <a:r>
              <a:rPr dirty="0" spc="-235"/>
              <a:t> </a:t>
            </a:r>
            <a:r>
              <a:rPr dirty="0" spc="125"/>
              <a:t>data</a:t>
            </a:r>
            <a:r>
              <a:rPr dirty="0" spc="-245"/>
              <a:t> </a:t>
            </a:r>
            <a:r>
              <a:rPr dirty="0" spc="150"/>
              <a:t>catalog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0316" y="1341399"/>
            <a:ext cx="5932170" cy="217233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Terminology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70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categories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0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controlled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vocabularies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attribute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44" y="1485900"/>
            <a:ext cx="2823972" cy="47365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3187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Te</a:t>
            </a:r>
            <a:r>
              <a:rPr dirty="0" spc="-35"/>
              <a:t>r</a:t>
            </a:r>
            <a:r>
              <a:rPr dirty="0" spc="204"/>
              <a:t>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52117"/>
            <a:ext cx="11252200" cy="2982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Categories: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Hierarchal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attributes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Controlled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vocabularies: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Enumerated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lists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attributes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rebuchet MS"/>
              <a:cs typeface="Trebuchet MS"/>
            </a:endParaRPr>
          </a:p>
          <a:p>
            <a:pPr marL="12700" marR="5080">
              <a:lnSpc>
                <a:spcPts val="3020"/>
              </a:lnSpc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Attribute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sets: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categories,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controlled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vocabularies,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strings,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numbers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applied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describe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26320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C</a:t>
            </a:r>
            <a:r>
              <a:rPr dirty="0" spc="60"/>
              <a:t>a</a:t>
            </a:r>
            <a:r>
              <a:rPr dirty="0" spc="80"/>
              <a:t>tegori</a:t>
            </a:r>
            <a:r>
              <a:rPr dirty="0" spc="80"/>
              <a:t>e</a:t>
            </a:r>
            <a:r>
              <a:rPr dirty="0" spc="12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9448" y="1571701"/>
            <a:ext cx="551053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Category: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Asset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lev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l: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uity,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come,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ncies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10">
                <a:solidFill>
                  <a:srgbClr val="FFFFFF"/>
                </a:solidFill>
                <a:latin typeface="Trebuchet MS"/>
                <a:cs typeface="Trebuchet MS"/>
              </a:rPr>
              <a:t>. 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Equity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children: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Stocks,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Mutual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Funds,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125">
                <a:solidFill>
                  <a:srgbClr val="FFFFFF"/>
                </a:solidFill>
                <a:latin typeface="Trebuchet MS"/>
                <a:cs typeface="Trebuchet MS"/>
              </a:rPr>
              <a:t>ETFs…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098803"/>
            <a:ext cx="5748528" cy="48082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308305"/>
            <a:ext cx="59156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14" b="1">
                <a:solidFill>
                  <a:srgbClr val="FFFFFF"/>
                </a:solidFill>
                <a:latin typeface="Trebuchet MS"/>
                <a:cs typeface="Trebuchet MS"/>
              </a:rPr>
              <a:t>Controlled</a:t>
            </a:r>
            <a:r>
              <a:rPr dirty="0" sz="40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90" b="1">
                <a:solidFill>
                  <a:srgbClr val="FFFFFF"/>
                </a:solidFill>
                <a:latin typeface="Trebuchet MS"/>
                <a:cs typeface="Trebuchet MS"/>
              </a:rPr>
              <a:t>vocabularies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1133855"/>
            <a:ext cx="5750052" cy="47564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72681" y="1751456"/>
            <a:ext cx="32492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No 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hierarchy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45934"/>
            <a:chOff x="0" y="0"/>
            <a:chExt cx="12192000" cy="68459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45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" y="6399276"/>
              <a:ext cx="384047" cy="2164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73481" y="2384805"/>
            <a:ext cx="7629525" cy="20745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75"/>
              </a:spcBef>
            </a:pPr>
            <a:r>
              <a:rPr dirty="0" sz="4800" spc="140" b="1">
                <a:solidFill>
                  <a:srgbClr val="FFFFFF"/>
                </a:solidFill>
                <a:latin typeface="Trebuchet MS"/>
                <a:cs typeface="Trebuchet MS"/>
              </a:rPr>
              <a:t>Set </a:t>
            </a:r>
            <a:r>
              <a:rPr dirty="0" sz="4800" spc="185" b="1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dirty="0" sz="4800" spc="120" b="1">
                <a:solidFill>
                  <a:srgbClr val="FFFFFF"/>
                </a:solidFill>
                <a:latin typeface="Trebuchet MS"/>
                <a:cs typeface="Trebuchet MS"/>
              </a:rPr>
              <a:t>capital </a:t>
            </a:r>
            <a:r>
              <a:rPr dirty="0" sz="4800" spc="150" b="1">
                <a:solidFill>
                  <a:srgbClr val="FFFFFF"/>
                </a:solidFill>
                <a:latin typeface="Trebuchet MS"/>
                <a:cs typeface="Trebuchet MS"/>
              </a:rPr>
              <a:t>markets </a:t>
            </a:r>
            <a:r>
              <a:rPr dirty="0" sz="4800" spc="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80" b="1">
                <a:solidFill>
                  <a:srgbClr val="FFFFFF"/>
                </a:solidFill>
                <a:latin typeface="Trebuchet MS"/>
                <a:cs typeface="Trebuchet MS"/>
              </a:rPr>
              <a:t>analytics,</a:t>
            </a:r>
            <a:r>
              <a:rPr dirty="0" sz="48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114" b="1">
                <a:solidFill>
                  <a:srgbClr val="FFFFFF"/>
                </a:solidFill>
                <a:latin typeface="Trebuchet MS"/>
                <a:cs typeface="Trebuchet MS"/>
              </a:rPr>
              <a:t>integrated</a:t>
            </a:r>
            <a:r>
              <a:rPr dirty="0" sz="48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145" b="1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4800" spc="-1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130" b="1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48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70" b="1">
                <a:solidFill>
                  <a:srgbClr val="FFFFFF"/>
                </a:solidFill>
                <a:latin typeface="Trebuchet MS"/>
                <a:cs typeface="Trebuchet MS"/>
              </a:rPr>
              <a:t>data,</a:t>
            </a:r>
            <a:r>
              <a:rPr dirty="0" sz="48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215" b="1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48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95" b="1">
                <a:solidFill>
                  <a:srgbClr val="FFFFFF"/>
                </a:solidFill>
                <a:latin typeface="Trebuchet MS"/>
                <a:cs typeface="Trebuchet MS"/>
              </a:rPr>
              <a:t>FinSpace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07169" y="6512304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481" y="1461642"/>
            <a:ext cx="789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 b="1">
                <a:solidFill>
                  <a:srgbClr val="FF7846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FF7846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7846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2</a:t>
            </a:r>
            <a:r>
              <a:rPr dirty="0" sz="1200" spc="-6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81" y="4539689"/>
            <a:ext cx="2773045" cy="11734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Vincent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Saulys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 marR="108585">
              <a:lnSpc>
                <a:spcPts val="1730"/>
              </a:lnSpc>
              <a:spcBef>
                <a:spcPts val="640"/>
              </a:spcBef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Architect,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FinSpace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9703" y="4539689"/>
            <a:ext cx="3423920" cy="9544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Steve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Yalovitser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315"/>
              </a:spcBef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Engineer,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FinSpace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59156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Controlled</a:t>
            </a:r>
            <a:r>
              <a:rPr dirty="0" spc="-250"/>
              <a:t> </a:t>
            </a:r>
            <a:r>
              <a:rPr dirty="0" spc="90"/>
              <a:t>vocabularies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1098803"/>
            <a:ext cx="5443728" cy="4808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75628" y="1665478"/>
            <a:ext cx="54737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3715" indent="-5016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13715" algn="l"/>
                <a:tab pos="51435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Attribute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Capital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Category: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Asset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41211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0"/>
              <a:t>Data</a:t>
            </a:r>
            <a:r>
              <a:rPr dirty="0" spc="-240"/>
              <a:t> </a:t>
            </a:r>
            <a:r>
              <a:rPr dirty="0" spc="110"/>
              <a:t>in</a:t>
            </a:r>
            <a:r>
              <a:rPr dirty="0" spc="-240"/>
              <a:t> </a:t>
            </a:r>
            <a:r>
              <a:rPr dirty="0" spc="75"/>
              <a:t>FinSpace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41399"/>
            <a:ext cx="4991735" cy="163576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Terminology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Adding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(UI,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API)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Relating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attribute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(UI,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API)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3187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Te</a:t>
            </a:r>
            <a:r>
              <a:rPr dirty="0" spc="-35"/>
              <a:t>r</a:t>
            </a:r>
            <a:r>
              <a:rPr dirty="0" spc="204"/>
              <a:t>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41399"/>
            <a:ext cx="10116185" cy="485521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2800">
              <a:latin typeface="Trebuchet MS"/>
              <a:cs typeface="Trebuchet MS"/>
            </a:endParaRPr>
          </a:p>
          <a:p>
            <a:pPr marL="927100" marR="56515">
              <a:lnSpc>
                <a:spcPct val="125699"/>
              </a:lnSpc>
              <a:spcBef>
                <a:spcPts val="5"/>
              </a:spcBef>
            </a:pP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name,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description,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attribute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changesets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views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Changeset</a:t>
            </a:r>
            <a:endParaRPr sz="2800">
              <a:latin typeface="Trebuchet MS"/>
              <a:cs typeface="Trebuchet MS"/>
            </a:endParaRPr>
          </a:p>
          <a:p>
            <a:pPr marL="927100" marR="3172460">
              <a:lnSpc>
                <a:spcPct val="125699"/>
              </a:lnSpc>
            </a:pPr>
            <a:r>
              <a:rPr dirty="0" sz="2800" spc="120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associated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append,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replace,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correction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endParaRPr sz="2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changesets</a:t>
            </a:r>
            <a:endParaRPr sz="2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static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(versioned)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auto-updating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(current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state)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79165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Add</a:t>
            </a:r>
            <a:r>
              <a:rPr dirty="0" spc="-220"/>
              <a:t> </a:t>
            </a:r>
            <a:r>
              <a:rPr dirty="0" spc="125"/>
              <a:t>data</a:t>
            </a:r>
            <a:r>
              <a:rPr dirty="0" spc="-204"/>
              <a:t> </a:t>
            </a:r>
            <a:r>
              <a:rPr dirty="0" spc="120"/>
              <a:t>with</a:t>
            </a:r>
            <a:r>
              <a:rPr dirty="0" spc="-220"/>
              <a:t> </a:t>
            </a:r>
            <a:r>
              <a:rPr dirty="0" spc="40"/>
              <a:t>the</a:t>
            </a:r>
            <a:r>
              <a:rPr dirty="0" spc="-215"/>
              <a:t> </a:t>
            </a:r>
            <a:r>
              <a:rPr dirty="0" spc="100"/>
              <a:t>web</a:t>
            </a:r>
            <a:r>
              <a:rPr dirty="0" spc="-215"/>
              <a:t> </a:t>
            </a:r>
            <a:r>
              <a:rPr dirty="0" spc="30"/>
              <a:t>interface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" y="1155191"/>
            <a:ext cx="10192512" cy="6400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00" y="2046732"/>
            <a:ext cx="6470904" cy="25008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4992" y="2046732"/>
            <a:ext cx="4562856" cy="37063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66865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Add</a:t>
            </a:r>
            <a:r>
              <a:rPr dirty="0" spc="-225"/>
              <a:t> </a:t>
            </a:r>
            <a:r>
              <a:rPr dirty="0" spc="125"/>
              <a:t>data</a:t>
            </a:r>
            <a:r>
              <a:rPr dirty="0" spc="-215"/>
              <a:t> </a:t>
            </a:r>
            <a:r>
              <a:rPr dirty="0" spc="120"/>
              <a:t>with</a:t>
            </a:r>
            <a:r>
              <a:rPr dirty="0" spc="-220"/>
              <a:t> </a:t>
            </a:r>
            <a:r>
              <a:rPr dirty="0" spc="40"/>
              <a:t>the</a:t>
            </a:r>
            <a:r>
              <a:rPr dirty="0" spc="-225"/>
              <a:t> </a:t>
            </a:r>
            <a:r>
              <a:rPr dirty="0" spc="150"/>
              <a:t>boto</a:t>
            </a:r>
            <a:r>
              <a:rPr dirty="0" spc="-220"/>
              <a:t> </a:t>
            </a:r>
            <a:r>
              <a:rPr dirty="0" spc="250"/>
              <a:t>API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9972" y="1487424"/>
            <a:ext cx="9592056" cy="47335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27031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Notebo</a:t>
            </a:r>
            <a:r>
              <a:rPr dirty="0" spc="135"/>
              <a:t>o</a:t>
            </a:r>
            <a:r>
              <a:rPr dirty="0" spc="225"/>
              <a:t>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41399"/>
            <a:ext cx="8700770" cy="163576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Buttons: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“Analyze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notebook”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“Go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notebook”</a:t>
            </a:r>
            <a:endParaRPr sz="2800">
              <a:latin typeface="Trebuchet MS"/>
              <a:cs typeface="Trebuchet MS"/>
            </a:endParaRPr>
          </a:p>
          <a:p>
            <a:pPr marL="12700" marR="5753100">
              <a:lnSpc>
                <a:spcPct val="125699"/>
              </a:lnSpc>
              <a:spcBef>
                <a:spcPts val="5"/>
              </a:spcBef>
            </a:pP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GitHub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examples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series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library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27031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Notebo</a:t>
            </a:r>
            <a:r>
              <a:rPr dirty="0" spc="135"/>
              <a:t>o</a:t>
            </a:r>
            <a:r>
              <a:rPr dirty="0" spc="225"/>
              <a:t>ks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" y="1307591"/>
            <a:ext cx="10264140" cy="42428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5102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Analyze</a:t>
            </a:r>
            <a:r>
              <a:rPr dirty="0" spc="-240"/>
              <a:t> </a:t>
            </a:r>
            <a:r>
              <a:rPr dirty="0" spc="110"/>
              <a:t>in</a:t>
            </a:r>
            <a:r>
              <a:rPr dirty="0" spc="-240"/>
              <a:t> </a:t>
            </a:r>
            <a:r>
              <a:rPr dirty="0" spc="145"/>
              <a:t>notebook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" y="1162811"/>
            <a:ext cx="8471916" cy="45323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92170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Clone</a:t>
            </a:r>
            <a:r>
              <a:rPr dirty="0" spc="-220"/>
              <a:t> </a:t>
            </a:r>
            <a:r>
              <a:rPr dirty="0" spc="40"/>
              <a:t>the</a:t>
            </a:r>
            <a:r>
              <a:rPr dirty="0" spc="-215"/>
              <a:t> </a:t>
            </a:r>
            <a:r>
              <a:rPr dirty="0" spc="160"/>
              <a:t>GitHub</a:t>
            </a:r>
            <a:r>
              <a:rPr dirty="0" spc="-215"/>
              <a:t> </a:t>
            </a:r>
            <a:r>
              <a:rPr dirty="0" spc="85"/>
              <a:t>example</a:t>
            </a:r>
            <a:r>
              <a:rPr dirty="0" spc="-204"/>
              <a:t> </a:t>
            </a:r>
            <a:r>
              <a:rPr dirty="0" spc="140"/>
              <a:t>notebooks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75" y="1234439"/>
            <a:ext cx="3058668" cy="320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6555" y="1234439"/>
            <a:ext cx="3060192" cy="320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3343" y="1234439"/>
            <a:ext cx="4888992" cy="25206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15644" y="4677282"/>
            <a:ext cx="86556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sidebar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”Clone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Repository”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Enter</a:t>
            </a:r>
            <a:r>
              <a:rPr dirty="0" sz="1800" spc="-35">
                <a:solidFill>
                  <a:srgbClr val="5DACFC"/>
                </a:solidFill>
                <a:latin typeface="Trebuchet MS"/>
                <a:cs typeface="Trebuchet MS"/>
              </a:rPr>
              <a:t> </a:t>
            </a:r>
            <a:r>
              <a:rPr dirty="0" u="heavy" sz="180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5"/>
              </a:rPr>
              <a:t>https://github.com/aws/amazon-finspace-examples.git</a:t>
            </a:r>
            <a:r>
              <a:rPr dirty="0" sz="1800" spc="10">
                <a:solidFill>
                  <a:srgbClr val="5DACFC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Clone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42437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GitHub</a:t>
            </a:r>
            <a:r>
              <a:rPr dirty="0" spc="-270"/>
              <a:t> </a:t>
            </a:r>
            <a:r>
              <a:rPr dirty="0" spc="90"/>
              <a:t>examples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011936"/>
            <a:ext cx="6262115" cy="51038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552565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Example</a:t>
            </a:r>
            <a:r>
              <a:rPr dirty="0" spc="-90"/>
              <a:t> </a:t>
            </a:r>
            <a:r>
              <a:rPr dirty="0" spc="40"/>
              <a:t>notebooks</a:t>
            </a:r>
            <a:r>
              <a:rPr dirty="0" spc="-75"/>
              <a:t> </a:t>
            </a:r>
            <a:r>
              <a:rPr dirty="0"/>
              <a:t>include</a:t>
            </a:r>
          </a:p>
          <a:p>
            <a:pPr marL="6838950" indent="-287020">
              <a:lnSpc>
                <a:spcPct val="100000"/>
              </a:lnSpc>
              <a:buChar char="-"/>
              <a:tabLst>
                <a:tab pos="6838950" algn="l"/>
                <a:tab pos="6839584" algn="l"/>
              </a:tabLst>
            </a:pPr>
            <a:r>
              <a:rPr dirty="0"/>
              <a:t>Cluster</a:t>
            </a:r>
            <a:r>
              <a:rPr dirty="0" spc="-100"/>
              <a:t> </a:t>
            </a:r>
            <a:r>
              <a:rPr dirty="0" spc="40"/>
              <a:t>management</a:t>
            </a:r>
          </a:p>
          <a:p>
            <a:pPr marL="6838950" indent="-287020">
              <a:lnSpc>
                <a:spcPct val="100000"/>
              </a:lnSpc>
              <a:buChar char="-"/>
              <a:tabLst>
                <a:tab pos="6838950" algn="l"/>
                <a:tab pos="6839584" algn="l"/>
              </a:tabLst>
            </a:pPr>
            <a:r>
              <a:rPr dirty="0" spc="60"/>
              <a:t>Using</a:t>
            </a:r>
            <a:r>
              <a:rPr dirty="0" spc="-65"/>
              <a:t> </a:t>
            </a:r>
            <a:r>
              <a:rPr dirty="0" spc="-5"/>
              <a:t>time</a:t>
            </a:r>
            <a:r>
              <a:rPr dirty="0" spc="-65"/>
              <a:t> </a:t>
            </a:r>
            <a:r>
              <a:rPr dirty="0" spc="-10"/>
              <a:t>series</a:t>
            </a:r>
            <a:r>
              <a:rPr dirty="0" spc="-70"/>
              <a:t> </a:t>
            </a:r>
            <a:r>
              <a:rPr dirty="0" spc="-15"/>
              <a:t>libraries</a:t>
            </a:r>
          </a:p>
          <a:p>
            <a:pPr marL="6838950" indent="-287020">
              <a:lnSpc>
                <a:spcPct val="100000"/>
              </a:lnSpc>
              <a:buChar char="-"/>
              <a:tabLst>
                <a:tab pos="6838950" algn="l"/>
                <a:tab pos="6839584" algn="l"/>
              </a:tabLst>
            </a:pPr>
            <a:r>
              <a:rPr dirty="0" spc="35"/>
              <a:t>Importing</a:t>
            </a:r>
            <a:r>
              <a:rPr dirty="0" spc="-50"/>
              <a:t> </a:t>
            </a:r>
            <a:r>
              <a:rPr dirty="0" spc="20"/>
              <a:t>changesets</a:t>
            </a:r>
            <a:r>
              <a:rPr dirty="0" spc="-55"/>
              <a:t> </a:t>
            </a:r>
            <a:r>
              <a:rPr dirty="0" spc="40"/>
              <a:t>from</a:t>
            </a:r>
            <a:r>
              <a:rPr dirty="0" spc="-60"/>
              <a:t> </a:t>
            </a:r>
            <a:r>
              <a:rPr dirty="0" spc="55"/>
              <a:t>Amazon</a:t>
            </a:r>
            <a:r>
              <a:rPr dirty="0" spc="-45"/>
              <a:t> </a:t>
            </a:r>
            <a:r>
              <a:rPr dirty="0" spc="130"/>
              <a:t>S3</a:t>
            </a:r>
          </a:p>
          <a:p>
            <a:pPr marL="6838950" indent="-287020">
              <a:lnSpc>
                <a:spcPct val="100000"/>
              </a:lnSpc>
              <a:buChar char="-"/>
              <a:tabLst>
                <a:tab pos="6838950" algn="l"/>
                <a:tab pos="6839584" algn="l"/>
              </a:tabLst>
            </a:pPr>
            <a:r>
              <a:rPr dirty="0" spc="50"/>
              <a:t>Working</a:t>
            </a:r>
            <a:r>
              <a:rPr dirty="0" spc="-40"/>
              <a:t> </a:t>
            </a:r>
            <a:r>
              <a:rPr dirty="0" spc="5"/>
              <a:t>with</a:t>
            </a:r>
            <a:r>
              <a:rPr dirty="0" spc="-65"/>
              <a:t> </a:t>
            </a:r>
            <a:r>
              <a:rPr dirty="0" spc="5"/>
              <a:t>third-party</a:t>
            </a:r>
            <a:r>
              <a:rPr dirty="0" spc="-35"/>
              <a:t> </a:t>
            </a:r>
            <a:r>
              <a:rPr dirty="0" spc="50"/>
              <a:t>APIs</a:t>
            </a:r>
          </a:p>
          <a:p>
            <a:pPr marL="6838950" indent="-287020">
              <a:lnSpc>
                <a:spcPct val="100000"/>
              </a:lnSpc>
              <a:buChar char="-"/>
              <a:tabLst>
                <a:tab pos="6838950" algn="l"/>
                <a:tab pos="6839584" algn="l"/>
              </a:tabLst>
            </a:pPr>
            <a:r>
              <a:rPr dirty="0" spc="50"/>
              <a:t>Working</a:t>
            </a:r>
            <a:r>
              <a:rPr dirty="0" spc="-35"/>
              <a:t> </a:t>
            </a:r>
            <a:r>
              <a:rPr dirty="0" spc="5"/>
              <a:t>with</a:t>
            </a:r>
            <a:r>
              <a:rPr dirty="0" spc="-60"/>
              <a:t> </a:t>
            </a:r>
            <a:r>
              <a:rPr dirty="0" spc="25"/>
              <a:t>Snowflake-sourced</a:t>
            </a:r>
            <a:r>
              <a:rPr dirty="0" spc="-25"/>
              <a:t> </a:t>
            </a:r>
            <a:r>
              <a:rPr dirty="0" spc="5"/>
              <a:t>tables</a:t>
            </a:r>
          </a:p>
          <a:p>
            <a:pPr marL="6838950" marR="5080" indent="-287020">
              <a:lnSpc>
                <a:spcPct val="100000"/>
              </a:lnSpc>
              <a:buChar char="-"/>
              <a:tabLst>
                <a:tab pos="6838950" algn="l"/>
                <a:tab pos="6839584" algn="l"/>
              </a:tabLst>
            </a:pPr>
            <a:r>
              <a:rPr dirty="0" spc="50"/>
              <a:t>Working</a:t>
            </a:r>
            <a:r>
              <a:rPr dirty="0" spc="-35"/>
              <a:t> </a:t>
            </a:r>
            <a:r>
              <a:rPr dirty="0" spc="5"/>
              <a:t>with</a:t>
            </a:r>
            <a:r>
              <a:rPr dirty="0" spc="-60"/>
              <a:t> </a:t>
            </a:r>
            <a:r>
              <a:rPr dirty="0" spc="55"/>
              <a:t>Amazon</a:t>
            </a:r>
            <a:r>
              <a:rPr dirty="0" spc="-40"/>
              <a:t> </a:t>
            </a:r>
            <a:r>
              <a:rPr dirty="0" spc="15"/>
              <a:t>Redshift</a:t>
            </a:r>
            <a:r>
              <a:rPr dirty="0" spc="-60"/>
              <a:t> </a:t>
            </a:r>
            <a:r>
              <a:rPr dirty="0" spc="-10"/>
              <a:t>Java</a:t>
            </a:r>
            <a:r>
              <a:rPr dirty="0" spc="-70"/>
              <a:t> </a:t>
            </a:r>
            <a:r>
              <a:rPr dirty="0" spc="10"/>
              <a:t>database </a:t>
            </a:r>
            <a:r>
              <a:rPr dirty="0" spc="-525"/>
              <a:t> </a:t>
            </a:r>
            <a:r>
              <a:rPr dirty="0" spc="-10"/>
              <a:t>connectivity</a:t>
            </a:r>
            <a:r>
              <a:rPr dirty="0" spc="-40"/>
              <a:t> </a:t>
            </a:r>
            <a:r>
              <a:rPr dirty="0" spc="-10"/>
              <a:t>(JDBC)</a:t>
            </a:r>
            <a:r>
              <a:rPr dirty="0" spc="-85"/>
              <a:t> </a:t>
            </a:r>
            <a:r>
              <a:rPr dirty="0" spc="15"/>
              <a:t>sourced</a:t>
            </a:r>
            <a:r>
              <a:rPr dirty="0" spc="-60"/>
              <a:t> </a:t>
            </a:r>
            <a:r>
              <a:rPr dirty="0" spc="5"/>
              <a:t>tables</a:t>
            </a:r>
          </a:p>
          <a:p>
            <a:pPr marL="6539865">
              <a:lnSpc>
                <a:spcPct val="100000"/>
              </a:lnSpc>
              <a:spcBef>
                <a:spcPts val="15"/>
              </a:spcBef>
            </a:pPr>
            <a:endParaRPr sz="1850"/>
          </a:p>
          <a:p>
            <a:pPr marL="6552565">
              <a:lnSpc>
                <a:spcPct val="100000"/>
              </a:lnSpc>
            </a:pPr>
            <a:r>
              <a:rPr dirty="0" spc="30"/>
              <a:t>Alw</a:t>
            </a:r>
            <a:r>
              <a:rPr dirty="0" spc="20"/>
              <a:t>a</a:t>
            </a:r>
            <a:r>
              <a:rPr dirty="0" spc="35"/>
              <a:t>ys</a:t>
            </a:r>
            <a:r>
              <a:rPr dirty="0" spc="-70"/>
              <a:t> </a:t>
            </a:r>
            <a:r>
              <a:rPr dirty="0" spc="30"/>
              <a:t>more</a:t>
            </a:r>
            <a:r>
              <a:rPr dirty="0" spc="-70"/>
              <a:t> </a:t>
            </a:r>
            <a:r>
              <a:rPr dirty="0" spc="10"/>
              <a:t>bei</a:t>
            </a:r>
            <a:r>
              <a:rPr dirty="0" spc="5"/>
              <a:t>n</a:t>
            </a:r>
            <a:r>
              <a:rPr dirty="0" spc="140"/>
              <a:t>g</a:t>
            </a:r>
            <a:r>
              <a:rPr dirty="0" spc="-55"/>
              <a:t> </a:t>
            </a:r>
            <a:r>
              <a:rPr dirty="0" spc="30"/>
              <a:t>a</a:t>
            </a:r>
            <a:r>
              <a:rPr dirty="0" spc="20"/>
              <a:t>d</a:t>
            </a:r>
            <a:r>
              <a:rPr dirty="0" spc="45"/>
              <a:t>d</a:t>
            </a:r>
            <a:r>
              <a:rPr dirty="0" spc="10"/>
              <a:t>ed</a:t>
            </a:r>
            <a:r>
              <a:rPr dirty="0" spc="-55"/>
              <a:t> </a:t>
            </a:r>
            <a:r>
              <a:rPr dirty="0" spc="-215"/>
              <a:t>.</a:t>
            </a:r>
            <a:r>
              <a:rPr dirty="0" spc="-70"/>
              <a:t> </a:t>
            </a:r>
            <a:r>
              <a:rPr dirty="0" spc="-215"/>
              <a:t>.</a:t>
            </a:r>
            <a:r>
              <a:rPr dirty="0" spc="-70"/>
              <a:t> </a:t>
            </a:r>
            <a:r>
              <a:rPr dirty="0" spc="-215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1452117"/>
            <a:ext cx="4837430" cy="3512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Introducing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FinSpace</a:t>
            </a:r>
            <a:endParaRPr sz="2800">
              <a:latin typeface="Trebuchet MS"/>
              <a:cs typeface="Trebuchet MS"/>
            </a:endParaRPr>
          </a:p>
          <a:p>
            <a:pPr marL="12700" marR="2846705">
              <a:lnSpc>
                <a:spcPct val="179300"/>
              </a:lnSpc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Archit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cture 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Installing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Demo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Q&amp;A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19018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308305"/>
            <a:ext cx="458914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 b="1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40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20" b="1">
                <a:solidFill>
                  <a:srgbClr val="FFFFFF"/>
                </a:solidFill>
                <a:latin typeface="Trebuchet MS"/>
                <a:cs typeface="Trebuchet MS"/>
              </a:rPr>
              <a:t>series</a:t>
            </a:r>
            <a:r>
              <a:rPr dirty="0" sz="40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10" b="1">
                <a:solidFill>
                  <a:srgbClr val="FFFFFF"/>
                </a:solidFill>
                <a:latin typeface="Trebuchet MS"/>
                <a:cs typeface="Trebuchet MS"/>
              </a:rPr>
              <a:t>library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1202436"/>
            <a:ext cx="8037576" cy="4072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5091" y="1739341"/>
            <a:ext cx="280289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Full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pipeline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Extensible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Backed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Spark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10057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Q:</a:t>
            </a:r>
            <a:r>
              <a:rPr dirty="0" spc="-225"/>
              <a:t> </a:t>
            </a:r>
            <a:r>
              <a:rPr dirty="0" spc="225"/>
              <a:t>How</a:t>
            </a:r>
            <a:r>
              <a:rPr dirty="0" spc="-220"/>
              <a:t> </a:t>
            </a:r>
            <a:r>
              <a:rPr dirty="0" spc="180"/>
              <a:t>do</a:t>
            </a:r>
            <a:r>
              <a:rPr dirty="0" spc="-220"/>
              <a:t> </a:t>
            </a:r>
            <a:r>
              <a:rPr dirty="0" spc="280"/>
              <a:t>I</a:t>
            </a:r>
            <a:r>
              <a:rPr dirty="0" spc="-220"/>
              <a:t> </a:t>
            </a:r>
            <a:r>
              <a:rPr dirty="0" spc="30"/>
              <a:t>set</a:t>
            </a:r>
            <a:r>
              <a:rPr dirty="0" spc="-220"/>
              <a:t> </a:t>
            </a:r>
            <a:r>
              <a:rPr dirty="0" spc="155"/>
              <a:t>up</a:t>
            </a:r>
            <a:r>
              <a:rPr dirty="0" spc="-220"/>
              <a:t> </a:t>
            </a:r>
            <a:r>
              <a:rPr dirty="0" spc="145"/>
              <a:t>programmatic</a:t>
            </a:r>
            <a:r>
              <a:rPr dirty="0" spc="-180"/>
              <a:t> </a:t>
            </a:r>
            <a:r>
              <a:rPr dirty="0" spc="25"/>
              <a:t>access?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52117"/>
            <a:ext cx="7594600" cy="1757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ts val="3190"/>
              </a:lnSpc>
              <a:spcBef>
                <a:spcPts val="9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console: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3190"/>
              </a:lnSpc>
            </a:pPr>
            <a:r>
              <a:rPr dirty="0" sz="2800" spc="20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Identity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(IAM)</a:t>
            </a:r>
            <a:endParaRPr sz="2800">
              <a:latin typeface="Trebuchet MS"/>
              <a:cs typeface="Trebuchet MS"/>
            </a:endParaRPr>
          </a:p>
          <a:p>
            <a:pPr marL="469900" marR="836930" indent="-457200">
              <a:lnSpc>
                <a:spcPts val="3020"/>
              </a:lnSpc>
              <a:spcBef>
                <a:spcPts val="1250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Associate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Resource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Name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(ARN)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FinSpace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72383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How</a:t>
            </a:r>
            <a:r>
              <a:rPr dirty="0" spc="-220"/>
              <a:t> </a:t>
            </a:r>
            <a:r>
              <a:rPr dirty="0" spc="180"/>
              <a:t>do</a:t>
            </a:r>
            <a:r>
              <a:rPr dirty="0" spc="-220"/>
              <a:t> </a:t>
            </a:r>
            <a:r>
              <a:rPr dirty="0" spc="280"/>
              <a:t>I</a:t>
            </a:r>
            <a:r>
              <a:rPr dirty="0" spc="-215"/>
              <a:t> </a:t>
            </a:r>
            <a:r>
              <a:rPr dirty="0" spc="50"/>
              <a:t>use</a:t>
            </a:r>
            <a:r>
              <a:rPr dirty="0" spc="-220"/>
              <a:t> </a:t>
            </a:r>
            <a:r>
              <a:rPr dirty="0" spc="250"/>
              <a:t>API</a:t>
            </a:r>
            <a:r>
              <a:rPr dirty="0" spc="-220"/>
              <a:t> </a:t>
            </a:r>
            <a:r>
              <a:rPr dirty="0" spc="60"/>
              <a:t>credentials?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5020" y="1485900"/>
            <a:ext cx="8061959" cy="47350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95040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How</a:t>
            </a:r>
            <a:r>
              <a:rPr dirty="0" spc="-225"/>
              <a:t> </a:t>
            </a:r>
            <a:r>
              <a:rPr dirty="0" spc="180"/>
              <a:t>do</a:t>
            </a:r>
            <a:r>
              <a:rPr dirty="0" spc="-220"/>
              <a:t> </a:t>
            </a:r>
            <a:r>
              <a:rPr dirty="0" spc="280"/>
              <a:t>I</a:t>
            </a:r>
            <a:r>
              <a:rPr dirty="0" spc="-220"/>
              <a:t> </a:t>
            </a:r>
            <a:r>
              <a:rPr dirty="0" spc="155"/>
              <a:t>grant</a:t>
            </a:r>
            <a:r>
              <a:rPr dirty="0" spc="-200"/>
              <a:t> </a:t>
            </a:r>
            <a:r>
              <a:rPr dirty="0" spc="15"/>
              <a:t>access</a:t>
            </a:r>
            <a:r>
              <a:rPr dirty="0" spc="-195"/>
              <a:t> </a:t>
            </a:r>
            <a:r>
              <a:rPr dirty="0" spc="120"/>
              <a:t>to</a:t>
            </a:r>
            <a:r>
              <a:rPr dirty="0" spc="-220"/>
              <a:t> </a:t>
            </a:r>
            <a:r>
              <a:rPr dirty="0" spc="135"/>
              <a:t>an</a:t>
            </a:r>
            <a:r>
              <a:rPr dirty="0" spc="-220"/>
              <a:t> </a:t>
            </a:r>
            <a:r>
              <a:rPr dirty="0" spc="204"/>
              <a:t>S3</a:t>
            </a:r>
            <a:r>
              <a:rPr dirty="0" spc="-220"/>
              <a:t> </a:t>
            </a:r>
            <a:r>
              <a:rPr dirty="0" spc="85"/>
              <a:t>bucket?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52117"/>
            <a:ext cx="86544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FinSpace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role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4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bucket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8431" y="1943100"/>
            <a:ext cx="10243185" cy="4186554"/>
            <a:chOff x="408431" y="1943100"/>
            <a:chExt cx="10243185" cy="4186554"/>
          </a:xfrm>
        </p:grpSpPr>
        <p:sp>
          <p:nvSpPr>
            <p:cNvPr id="5" name="object 5"/>
            <p:cNvSpPr/>
            <p:nvPr/>
          </p:nvSpPr>
          <p:spPr>
            <a:xfrm>
              <a:off x="408431" y="1943100"/>
              <a:ext cx="10243185" cy="4186554"/>
            </a:xfrm>
            <a:custGeom>
              <a:avLst/>
              <a:gdLst/>
              <a:ahLst/>
              <a:cxnLst/>
              <a:rect l="l" t="t" r="r" b="b"/>
              <a:pathLst>
                <a:path w="10243185" h="4186554">
                  <a:moveTo>
                    <a:pt x="10242804" y="0"/>
                  </a:moveTo>
                  <a:lnTo>
                    <a:pt x="0" y="0"/>
                  </a:lnTo>
                  <a:lnTo>
                    <a:pt x="0" y="4186428"/>
                  </a:lnTo>
                  <a:lnTo>
                    <a:pt x="10242804" y="4186428"/>
                  </a:lnTo>
                  <a:lnTo>
                    <a:pt x="10242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6780" y="3518026"/>
              <a:ext cx="6701155" cy="2098675"/>
            </a:xfrm>
            <a:custGeom>
              <a:avLst/>
              <a:gdLst/>
              <a:ahLst/>
              <a:cxnLst/>
              <a:rect l="l" t="t" r="r" b="b"/>
              <a:pathLst>
                <a:path w="6701155" h="2098675">
                  <a:moveTo>
                    <a:pt x="1382268" y="1493520"/>
                  </a:moveTo>
                  <a:lnTo>
                    <a:pt x="0" y="1493520"/>
                  </a:lnTo>
                  <a:lnTo>
                    <a:pt x="0" y="1671828"/>
                  </a:lnTo>
                  <a:lnTo>
                    <a:pt x="1382268" y="1671828"/>
                  </a:lnTo>
                  <a:lnTo>
                    <a:pt x="1382268" y="1493520"/>
                  </a:lnTo>
                  <a:close/>
                </a:path>
                <a:path w="6701155" h="2098675">
                  <a:moveTo>
                    <a:pt x="1382268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1382268" y="178308"/>
                  </a:lnTo>
                  <a:lnTo>
                    <a:pt x="1382268" y="0"/>
                  </a:lnTo>
                  <a:close/>
                </a:path>
                <a:path w="6701155" h="2098675">
                  <a:moveTo>
                    <a:pt x="4466869" y="1920201"/>
                  </a:moveTo>
                  <a:lnTo>
                    <a:pt x="4255033" y="1920201"/>
                  </a:lnTo>
                  <a:lnTo>
                    <a:pt x="3297961" y="1920201"/>
                  </a:lnTo>
                  <a:lnTo>
                    <a:pt x="1915693" y="1920201"/>
                  </a:lnTo>
                  <a:lnTo>
                    <a:pt x="1915693" y="2098509"/>
                  </a:lnTo>
                  <a:lnTo>
                    <a:pt x="3297961" y="2098509"/>
                  </a:lnTo>
                  <a:lnTo>
                    <a:pt x="4255033" y="2098509"/>
                  </a:lnTo>
                  <a:lnTo>
                    <a:pt x="4466869" y="2098509"/>
                  </a:lnTo>
                  <a:lnTo>
                    <a:pt x="4466869" y="1920201"/>
                  </a:lnTo>
                  <a:close/>
                </a:path>
                <a:path w="6701155" h="2098675">
                  <a:moveTo>
                    <a:pt x="4466869" y="426720"/>
                  </a:moveTo>
                  <a:lnTo>
                    <a:pt x="4255033" y="426720"/>
                  </a:lnTo>
                  <a:lnTo>
                    <a:pt x="3297961" y="426720"/>
                  </a:lnTo>
                  <a:lnTo>
                    <a:pt x="1915693" y="426720"/>
                  </a:lnTo>
                  <a:lnTo>
                    <a:pt x="1915693" y="605028"/>
                  </a:lnTo>
                  <a:lnTo>
                    <a:pt x="3297961" y="605028"/>
                  </a:lnTo>
                  <a:lnTo>
                    <a:pt x="4255033" y="605028"/>
                  </a:lnTo>
                  <a:lnTo>
                    <a:pt x="4466869" y="605028"/>
                  </a:lnTo>
                  <a:lnTo>
                    <a:pt x="4466869" y="426720"/>
                  </a:lnTo>
                  <a:close/>
                </a:path>
                <a:path w="6701155" h="2098675">
                  <a:moveTo>
                    <a:pt x="6701053" y="1493520"/>
                  </a:moveTo>
                  <a:lnTo>
                    <a:pt x="4041673" y="1493520"/>
                  </a:lnTo>
                  <a:lnTo>
                    <a:pt x="1382293" y="1493520"/>
                  </a:lnTo>
                  <a:lnTo>
                    <a:pt x="1382293" y="1671828"/>
                  </a:lnTo>
                  <a:lnTo>
                    <a:pt x="4041673" y="1671828"/>
                  </a:lnTo>
                  <a:lnTo>
                    <a:pt x="6701053" y="1671828"/>
                  </a:lnTo>
                  <a:lnTo>
                    <a:pt x="6701053" y="1493520"/>
                  </a:lnTo>
                  <a:close/>
                </a:path>
                <a:path w="6701155" h="2098675">
                  <a:moveTo>
                    <a:pt x="6701053" y="0"/>
                  </a:moveTo>
                  <a:lnTo>
                    <a:pt x="4041673" y="0"/>
                  </a:lnTo>
                  <a:lnTo>
                    <a:pt x="1382293" y="0"/>
                  </a:lnTo>
                  <a:lnTo>
                    <a:pt x="1382293" y="178308"/>
                  </a:lnTo>
                  <a:lnTo>
                    <a:pt x="4041673" y="178308"/>
                  </a:lnTo>
                  <a:lnTo>
                    <a:pt x="6701053" y="178308"/>
                  </a:lnTo>
                  <a:lnTo>
                    <a:pt x="670105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0176" y="1966341"/>
            <a:ext cx="7460615" cy="4081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{</a:t>
            </a:r>
            <a:endParaRPr sz="1400">
              <a:latin typeface="Lucida Console"/>
              <a:cs typeface="Lucida Console"/>
            </a:endParaRPr>
          </a:p>
          <a:p>
            <a:pPr marL="212725">
              <a:lnSpc>
                <a:spcPct val="100000"/>
              </a:lnSpc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"Version":</a:t>
            </a:r>
            <a:r>
              <a:rPr dirty="0" sz="1400" spc="-60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"2012-10-17",</a:t>
            </a:r>
            <a:endParaRPr sz="1400">
              <a:latin typeface="Lucida Console"/>
              <a:cs typeface="Lucida Console"/>
            </a:endParaRPr>
          </a:p>
          <a:p>
            <a:pPr marL="212725" marR="4368165">
              <a:lnSpc>
                <a:spcPct val="100000"/>
              </a:lnSpc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"Id": "CrossAccountAccess", </a:t>
            </a:r>
            <a:r>
              <a:rPr dirty="0" sz="1400" spc="-830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"Statement":</a:t>
            </a:r>
            <a:r>
              <a:rPr dirty="0" sz="1400" spc="-35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[</a:t>
            </a:r>
            <a:endParaRPr sz="1400">
              <a:latin typeface="Lucida Console"/>
              <a:cs typeface="Lucida Console"/>
            </a:endParaRPr>
          </a:p>
          <a:p>
            <a:pPr marL="426084">
              <a:lnSpc>
                <a:spcPct val="100000"/>
              </a:lnSpc>
            </a:pP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{</a:t>
            </a:r>
            <a:endParaRPr sz="1400">
              <a:latin typeface="Lucida Console"/>
              <a:cs typeface="Lucida Console"/>
            </a:endParaRPr>
          </a:p>
          <a:p>
            <a:pPr marL="640080">
              <a:lnSpc>
                <a:spcPct val="100000"/>
              </a:lnSpc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"Effect":</a:t>
            </a:r>
            <a:r>
              <a:rPr dirty="0" sz="1400" spc="-70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"Allow",</a:t>
            </a:r>
            <a:endParaRPr sz="1400">
              <a:latin typeface="Lucida Console"/>
              <a:cs typeface="Lucida Console"/>
            </a:endParaRPr>
          </a:p>
          <a:p>
            <a:pPr marR="5080" indent="640080">
              <a:lnSpc>
                <a:spcPts val="1680"/>
              </a:lnSpc>
              <a:spcBef>
                <a:spcPts val="55"/>
              </a:spcBef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"Principal": </a:t>
            </a: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{ </a:t>
            </a: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"AWS": </a:t>
            </a: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[ </a:t>
            </a:r>
            <a:r>
              <a:rPr dirty="0" sz="1400" spc="5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25">
                <a:solidFill>
                  <a:srgbClr val="030050"/>
                </a:solidFill>
                <a:latin typeface="Lucida Console"/>
                <a:cs typeface="Lucida Console"/>
              </a:rPr>
              <a:t>"arn:aws:iam::</a:t>
            </a:r>
            <a:r>
              <a:rPr dirty="0" u="sng" sz="1450" spc="-25">
                <a:solidFill>
                  <a:srgbClr val="030050"/>
                </a:solidFill>
                <a:uFill>
                  <a:solidFill>
                    <a:srgbClr val="030050"/>
                  </a:solidFill>
                </a:uFill>
                <a:latin typeface="Lucida Console"/>
                <a:cs typeface="Lucida Console"/>
              </a:rPr>
              <a:t>INFRASTRUCTURE_ACCOUNT_ID</a:t>
            </a:r>
            <a:r>
              <a:rPr dirty="0" sz="1400" spc="-25">
                <a:solidFill>
                  <a:srgbClr val="030050"/>
                </a:solidFill>
                <a:latin typeface="Lucida Console"/>
                <a:cs typeface="Lucida Console"/>
              </a:rPr>
              <a:t>:role/FinSpaceServiceRole"</a:t>
            </a:r>
            <a:r>
              <a:rPr dirty="0" sz="1400" spc="65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]</a:t>
            </a:r>
            <a:r>
              <a:rPr dirty="0" sz="1400" spc="60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030050"/>
                </a:solidFill>
                <a:latin typeface="Lucida Console"/>
                <a:cs typeface="Lucida Console"/>
              </a:rPr>
              <a:t>},</a:t>
            </a:r>
            <a:endParaRPr sz="1400">
              <a:latin typeface="Lucida Console"/>
              <a:cs typeface="Lucida Console"/>
            </a:endParaRPr>
          </a:p>
          <a:p>
            <a:pPr marL="640080">
              <a:lnSpc>
                <a:spcPts val="1600"/>
              </a:lnSpc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"Action":</a:t>
            </a:r>
            <a:r>
              <a:rPr dirty="0" sz="1400" spc="-50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"s3:GetObject",</a:t>
            </a:r>
            <a:endParaRPr sz="1400">
              <a:latin typeface="Lucida Console"/>
              <a:cs typeface="Lucida Console"/>
            </a:endParaRPr>
          </a:p>
          <a:p>
            <a:pPr marL="640080">
              <a:lnSpc>
                <a:spcPts val="1710"/>
              </a:lnSpc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"Resource":</a:t>
            </a:r>
            <a:r>
              <a:rPr dirty="0" sz="1400" spc="-60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20">
                <a:solidFill>
                  <a:srgbClr val="030050"/>
                </a:solidFill>
                <a:latin typeface="Lucida Console"/>
                <a:cs typeface="Lucida Console"/>
              </a:rPr>
              <a:t>"arn:aws:s3:::</a:t>
            </a:r>
            <a:r>
              <a:rPr dirty="0" u="sng" sz="1450" spc="-20">
                <a:solidFill>
                  <a:srgbClr val="030050"/>
                </a:solidFill>
                <a:uFill>
                  <a:solidFill>
                    <a:srgbClr val="030050"/>
                  </a:solidFill>
                </a:uFill>
                <a:latin typeface="Lucida Console"/>
                <a:cs typeface="Lucida Console"/>
              </a:rPr>
              <a:t>S3_BUCKET</a:t>
            </a:r>
            <a:r>
              <a:rPr dirty="0" sz="1400" spc="-20">
                <a:solidFill>
                  <a:srgbClr val="030050"/>
                </a:solidFill>
                <a:latin typeface="Lucida Console"/>
                <a:cs typeface="Lucida Console"/>
              </a:rPr>
              <a:t>/*"</a:t>
            </a:r>
            <a:endParaRPr sz="1400">
              <a:latin typeface="Lucida Console"/>
              <a:cs typeface="Lucida Console"/>
            </a:endParaRPr>
          </a:p>
          <a:p>
            <a:pPr marL="426084">
              <a:lnSpc>
                <a:spcPts val="1675"/>
              </a:lnSpc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},</a:t>
            </a:r>
            <a:endParaRPr sz="1400">
              <a:latin typeface="Lucida Console"/>
              <a:cs typeface="Lucida Console"/>
            </a:endParaRPr>
          </a:p>
          <a:p>
            <a:pPr marL="426084">
              <a:lnSpc>
                <a:spcPct val="100000"/>
              </a:lnSpc>
            </a:pP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{</a:t>
            </a:r>
            <a:endParaRPr sz="1400">
              <a:latin typeface="Lucida Console"/>
              <a:cs typeface="Lucida Console"/>
            </a:endParaRPr>
          </a:p>
          <a:p>
            <a:pPr marL="640080">
              <a:lnSpc>
                <a:spcPct val="100000"/>
              </a:lnSpc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"Effect":</a:t>
            </a:r>
            <a:r>
              <a:rPr dirty="0" sz="1400" spc="-70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"Allow",</a:t>
            </a:r>
            <a:endParaRPr sz="1400">
              <a:latin typeface="Lucida Console"/>
              <a:cs typeface="Lucida Console"/>
            </a:endParaRPr>
          </a:p>
          <a:p>
            <a:pPr marR="5080" indent="640080">
              <a:lnSpc>
                <a:spcPts val="1680"/>
              </a:lnSpc>
              <a:spcBef>
                <a:spcPts val="60"/>
              </a:spcBef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"Principal": </a:t>
            </a: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{ </a:t>
            </a: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"AWS": </a:t>
            </a: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[ </a:t>
            </a:r>
            <a:r>
              <a:rPr dirty="0" sz="1400" spc="5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25">
                <a:solidFill>
                  <a:srgbClr val="030050"/>
                </a:solidFill>
                <a:latin typeface="Lucida Console"/>
                <a:cs typeface="Lucida Console"/>
              </a:rPr>
              <a:t>"arn:aws:iam::</a:t>
            </a:r>
            <a:r>
              <a:rPr dirty="0" u="sng" sz="1450" spc="-25">
                <a:solidFill>
                  <a:srgbClr val="030050"/>
                </a:solidFill>
                <a:uFill>
                  <a:solidFill>
                    <a:srgbClr val="030050"/>
                  </a:solidFill>
                </a:uFill>
                <a:latin typeface="Lucida Console"/>
                <a:cs typeface="Lucida Console"/>
              </a:rPr>
              <a:t>INFRASTRUCTURE_ACCOUNT_ID</a:t>
            </a:r>
            <a:r>
              <a:rPr dirty="0" sz="1400" spc="-25">
                <a:solidFill>
                  <a:srgbClr val="030050"/>
                </a:solidFill>
                <a:latin typeface="Lucida Console"/>
                <a:cs typeface="Lucida Console"/>
              </a:rPr>
              <a:t>:role/FinSpaceServiceRole"</a:t>
            </a:r>
            <a:r>
              <a:rPr dirty="0" sz="1400" spc="65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]</a:t>
            </a:r>
            <a:r>
              <a:rPr dirty="0" sz="1400" spc="60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030050"/>
                </a:solidFill>
                <a:latin typeface="Lucida Console"/>
                <a:cs typeface="Lucida Console"/>
              </a:rPr>
              <a:t>},</a:t>
            </a:r>
            <a:endParaRPr sz="1400">
              <a:latin typeface="Lucida Console"/>
              <a:cs typeface="Lucida Console"/>
            </a:endParaRPr>
          </a:p>
          <a:p>
            <a:pPr marL="640080">
              <a:lnSpc>
                <a:spcPts val="1600"/>
              </a:lnSpc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"Action":</a:t>
            </a:r>
            <a:r>
              <a:rPr dirty="0" sz="1400" spc="-45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"s3:ListBucket",</a:t>
            </a:r>
            <a:endParaRPr sz="1400">
              <a:latin typeface="Lucida Console"/>
              <a:cs typeface="Lucida Console"/>
            </a:endParaRPr>
          </a:p>
          <a:p>
            <a:pPr marL="640080">
              <a:lnSpc>
                <a:spcPts val="1710"/>
              </a:lnSpc>
            </a:pPr>
            <a:r>
              <a:rPr dirty="0" sz="1400" spc="-10">
                <a:solidFill>
                  <a:srgbClr val="030050"/>
                </a:solidFill>
                <a:latin typeface="Lucida Console"/>
                <a:cs typeface="Lucida Console"/>
              </a:rPr>
              <a:t>"Resource":</a:t>
            </a:r>
            <a:r>
              <a:rPr dirty="0" sz="1400" spc="-15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 spc="-25">
                <a:solidFill>
                  <a:srgbClr val="030050"/>
                </a:solidFill>
                <a:latin typeface="Lucida Console"/>
                <a:cs typeface="Lucida Console"/>
              </a:rPr>
              <a:t>"arn:aws:s3:::</a:t>
            </a:r>
            <a:r>
              <a:rPr dirty="0" u="sng" sz="1450" spc="-25">
                <a:solidFill>
                  <a:srgbClr val="030050"/>
                </a:solidFill>
                <a:uFill>
                  <a:solidFill>
                    <a:srgbClr val="030050"/>
                  </a:solidFill>
                </a:uFill>
                <a:latin typeface="Lucida Console"/>
                <a:cs typeface="Lucida Console"/>
              </a:rPr>
              <a:t>S3_BUCKET</a:t>
            </a:r>
            <a:r>
              <a:rPr dirty="0" sz="1450" spc="-25">
                <a:solidFill>
                  <a:srgbClr val="030050"/>
                </a:solidFill>
                <a:latin typeface="Lucida Console"/>
                <a:cs typeface="Lucida Console"/>
              </a:rPr>
              <a:t>/*</a:t>
            </a:r>
            <a:r>
              <a:rPr dirty="0" sz="1400" spc="-25">
                <a:solidFill>
                  <a:srgbClr val="030050"/>
                </a:solidFill>
                <a:latin typeface="Lucida Console"/>
                <a:cs typeface="Lucida Console"/>
              </a:rPr>
              <a:t>"</a:t>
            </a:r>
            <a:endParaRPr sz="1400">
              <a:latin typeface="Lucida Console"/>
              <a:cs typeface="Lucida Console"/>
            </a:endParaRPr>
          </a:p>
          <a:p>
            <a:pPr algn="r" marR="6918325">
              <a:lnSpc>
                <a:spcPts val="1675"/>
              </a:lnSpc>
            </a:pP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}</a:t>
            </a:r>
            <a:endParaRPr sz="1400">
              <a:latin typeface="Lucida Console"/>
              <a:cs typeface="Lucida Console"/>
            </a:endParaRPr>
          </a:p>
          <a:p>
            <a:pPr algn="r" marR="6918325">
              <a:lnSpc>
                <a:spcPct val="100000"/>
              </a:lnSpc>
            </a:pP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]</a:t>
            </a:r>
            <a:r>
              <a:rPr dirty="0" sz="1400" spc="-75">
                <a:solidFill>
                  <a:srgbClr val="030050"/>
                </a:solidFill>
                <a:latin typeface="Lucida Console"/>
                <a:cs typeface="Lucida Console"/>
              </a:rPr>
              <a:t> </a:t>
            </a:r>
            <a:r>
              <a:rPr dirty="0" sz="1400">
                <a:solidFill>
                  <a:srgbClr val="030050"/>
                </a:solidFill>
                <a:latin typeface="Lucida Console"/>
                <a:cs typeface="Lucida Console"/>
              </a:rPr>
              <a:t>}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80918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How</a:t>
            </a:r>
            <a:r>
              <a:rPr dirty="0" spc="-225"/>
              <a:t> </a:t>
            </a:r>
            <a:r>
              <a:rPr dirty="0" spc="180"/>
              <a:t>do</a:t>
            </a:r>
            <a:r>
              <a:rPr dirty="0" spc="-220"/>
              <a:t> </a:t>
            </a:r>
            <a:r>
              <a:rPr dirty="0" spc="280"/>
              <a:t>I</a:t>
            </a:r>
            <a:r>
              <a:rPr dirty="0" spc="-225"/>
              <a:t> </a:t>
            </a:r>
            <a:r>
              <a:rPr dirty="0" spc="125"/>
              <a:t>put</a:t>
            </a:r>
            <a:r>
              <a:rPr dirty="0" spc="-220"/>
              <a:t> </a:t>
            </a:r>
            <a:r>
              <a:rPr dirty="0" spc="125"/>
              <a:t>data</a:t>
            </a:r>
            <a:r>
              <a:rPr dirty="0" spc="-225"/>
              <a:t> </a:t>
            </a:r>
            <a:r>
              <a:rPr dirty="0" spc="114"/>
              <a:t>into</a:t>
            </a:r>
            <a:r>
              <a:rPr dirty="0" spc="-220"/>
              <a:t> </a:t>
            </a:r>
            <a:r>
              <a:rPr dirty="0" spc="75"/>
              <a:t>FinSpace?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41399"/>
            <a:ext cx="8486140" cy="217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800"/>
              </a:lnSpc>
              <a:spcBef>
                <a:spcPts val="100"/>
              </a:spcBef>
            </a:pP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Examples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GitHub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2800" spc="-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https://githu</a:t>
            </a:r>
            <a:r>
              <a:rPr dirty="0" u="heavy" sz="2800" spc="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b</a:t>
            </a:r>
            <a:r>
              <a:rPr dirty="0" u="heavy" sz="2800" spc="-5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.com/</a:t>
            </a:r>
            <a:r>
              <a:rPr dirty="0" u="heavy" sz="2800" spc="-4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dirty="0" u="heavy" sz="2800" spc="9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w</a:t>
            </a:r>
            <a:r>
              <a:rPr dirty="0" u="heavy" sz="2800" spc="5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2800" spc="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/ama</a:t>
            </a:r>
            <a:r>
              <a:rPr dirty="0" u="heavy" sz="2800" spc="1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z</a:t>
            </a:r>
            <a:r>
              <a:rPr dirty="0" u="heavy" sz="2800" spc="114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o</a:t>
            </a:r>
            <a:r>
              <a:rPr dirty="0" u="heavy" sz="2800" spc="13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n</a:t>
            </a:r>
            <a:r>
              <a:rPr dirty="0" u="heavy" sz="2800" spc="6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-</a:t>
            </a:r>
            <a:r>
              <a:rPr dirty="0" u="heavy" sz="2800" spc="1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f</a:t>
            </a:r>
            <a:r>
              <a:rPr dirty="0" u="heavy" sz="2800" spc="3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in</a:t>
            </a:r>
            <a:r>
              <a:rPr dirty="0" u="heavy" sz="2800" spc="4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2800" spc="-1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pac</a:t>
            </a:r>
            <a:r>
              <a:rPr dirty="0" u="heavy" sz="2800" spc="-2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e</a:t>
            </a:r>
            <a:r>
              <a:rPr dirty="0" u="heavy" sz="2800" spc="6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-</a:t>
            </a:r>
            <a:r>
              <a:rPr dirty="0" u="heavy" sz="2800" spc="1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exa</a:t>
            </a:r>
            <a:r>
              <a:rPr dirty="0" u="heavy" sz="2800" spc="2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m</a:t>
            </a:r>
            <a:r>
              <a:rPr dirty="0" u="heavy" sz="2800" spc="2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ples</a:t>
            </a:r>
            <a:endParaRPr sz="2800">
              <a:latin typeface="Trebuchet MS"/>
              <a:cs typeface="Trebuchet MS"/>
            </a:endParaRPr>
          </a:p>
          <a:p>
            <a:pPr marL="243840" indent="-231775">
              <a:lnSpc>
                <a:spcPct val="100000"/>
              </a:lnSpc>
              <a:spcBef>
                <a:spcPts val="865"/>
              </a:spcBef>
              <a:buChar char="-"/>
              <a:tabLst>
                <a:tab pos="244475" algn="l"/>
              </a:tabLst>
            </a:pP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Notebooks/s3_import</a:t>
            </a:r>
            <a:endParaRPr sz="2800">
              <a:latin typeface="Trebuchet MS"/>
              <a:cs typeface="Trebuchet MS"/>
            </a:endParaRPr>
          </a:p>
          <a:p>
            <a:pPr marL="243840" indent="-231775">
              <a:lnSpc>
                <a:spcPct val="100000"/>
              </a:lnSpc>
              <a:spcBef>
                <a:spcPts val="860"/>
              </a:spcBef>
              <a:buChar char="-"/>
              <a:tabLst>
                <a:tab pos="244475" algn="l"/>
              </a:tabLst>
            </a:pP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Notebooks/third_party_apis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8522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How</a:t>
            </a:r>
            <a:r>
              <a:rPr dirty="0" spc="-225"/>
              <a:t> </a:t>
            </a:r>
            <a:r>
              <a:rPr dirty="0" spc="180"/>
              <a:t>do</a:t>
            </a:r>
            <a:r>
              <a:rPr dirty="0" spc="-220"/>
              <a:t> </a:t>
            </a:r>
            <a:r>
              <a:rPr dirty="0" spc="280"/>
              <a:t>I</a:t>
            </a:r>
            <a:r>
              <a:rPr dirty="0" spc="-220"/>
              <a:t> </a:t>
            </a:r>
            <a:r>
              <a:rPr dirty="0" spc="140"/>
              <a:t>get</a:t>
            </a:r>
            <a:r>
              <a:rPr dirty="0" spc="-225"/>
              <a:t> </a:t>
            </a:r>
            <a:r>
              <a:rPr dirty="0" spc="125"/>
              <a:t>data</a:t>
            </a:r>
            <a:r>
              <a:rPr dirty="0" spc="-220"/>
              <a:t> </a:t>
            </a:r>
            <a:r>
              <a:rPr dirty="0" spc="120"/>
              <a:t>out</a:t>
            </a:r>
            <a:r>
              <a:rPr dirty="0" spc="-235"/>
              <a:t> </a:t>
            </a:r>
            <a:r>
              <a:rPr dirty="0" spc="155"/>
              <a:t>of</a:t>
            </a:r>
            <a:r>
              <a:rPr dirty="0" spc="-220"/>
              <a:t> </a:t>
            </a:r>
            <a:r>
              <a:rPr dirty="0" spc="75"/>
              <a:t>FinSpace?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41399"/>
            <a:ext cx="10905490" cy="201993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190"/>
              </a:lnSpc>
              <a:spcBef>
                <a:spcPts val="870"/>
              </a:spcBef>
            </a:pP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credentials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view’s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4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location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190"/>
              </a:lnSpc>
            </a:pP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4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bucket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800" spc="135">
                <a:solidFill>
                  <a:srgbClr val="FFFFFF"/>
                </a:solidFill>
                <a:latin typeface="Trebuchet MS"/>
                <a:cs typeface="Trebuchet MS"/>
              </a:rPr>
              <a:t>Show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UsingFinSpace/access_external_view.py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308305"/>
            <a:ext cx="80124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25" b="1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40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80" b="1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40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28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40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40" b="1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40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70" b="1">
                <a:solidFill>
                  <a:srgbClr val="FFFFFF"/>
                </a:solidFill>
                <a:latin typeface="Trebuchet MS"/>
                <a:cs typeface="Trebuchet MS"/>
              </a:rPr>
              <a:t>attribute</a:t>
            </a:r>
            <a:r>
              <a:rPr dirty="0" sz="40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45" b="1">
                <a:solidFill>
                  <a:srgbClr val="FFFFFF"/>
                </a:solidFill>
                <a:latin typeface="Trebuchet MS"/>
                <a:cs typeface="Trebuchet MS"/>
              </a:rPr>
              <a:t>set?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52117"/>
            <a:ext cx="26879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Easiest,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UI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90258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How</a:t>
            </a:r>
            <a:r>
              <a:rPr dirty="0" spc="-225"/>
              <a:t> </a:t>
            </a:r>
            <a:r>
              <a:rPr dirty="0" spc="180"/>
              <a:t>do</a:t>
            </a:r>
            <a:r>
              <a:rPr dirty="0" spc="-220"/>
              <a:t> </a:t>
            </a:r>
            <a:r>
              <a:rPr dirty="0" spc="280"/>
              <a:t>I</a:t>
            </a:r>
            <a:r>
              <a:rPr dirty="0" spc="-225"/>
              <a:t> </a:t>
            </a:r>
            <a:r>
              <a:rPr dirty="0" spc="210"/>
              <a:t>tag</a:t>
            </a:r>
            <a:r>
              <a:rPr dirty="0" spc="-225"/>
              <a:t> </a:t>
            </a:r>
            <a:r>
              <a:rPr dirty="0" spc="45"/>
              <a:t>(describe)</a:t>
            </a:r>
            <a:r>
              <a:rPr dirty="0" spc="-190"/>
              <a:t> </a:t>
            </a:r>
            <a:r>
              <a:rPr dirty="0" spc="215"/>
              <a:t>my</a:t>
            </a:r>
            <a:r>
              <a:rPr dirty="0" spc="-225"/>
              <a:t> </a:t>
            </a:r>
            <a:r>
              <a:rPr dirty="0" spc="85"/>
              <a:t>datasets?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41399"/>
            <a:ext cx="2386965" cy="109918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UI-based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70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Code-based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113963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How</a:t>
            </a:r>
            <a:r>
              <a:rPr dirty="0" spc="-215"/>
              <a:t> </a:t>
            </a:r>
            <a:r>
              <a:rPr dirty="0" spc="180"/>
              <a:t>do</a:t>
            </a:r>
            <a:r>
              <a:rPr dirty="0" spc="-215"/>
              <a:t> </a:t>
            </a:r>
            <a:r>
              <a:rPr dirty="0" spc="280"/>
              <a:t>I</a:t>
            </a:r>
            <a:r>
              <a:rPr dirty="0" spc="-210"/>
              <a:t> </a:t>
            </a:r>
            <a:r>
              <a:rPr dirty="0" spc="50"/>
              <a:t>use</a:t>
            </a:r>
            <a:r>
              <a:rPr dirty="0" spc="-215"/>
              <a:t> </a:t>
            </a:r>
            <a:r>
              <a:rPr dirty="0" spc="70"/>
              <a:t>attribute</a:t>
            </a:r>
            <a:r>
              <a:rPr dirty="0" spc="-215"/>
              <a:t> </a:t>
            </a:r>
            <a:r>
              <a:rPr dirty="0" spc="55"/>
              <a:t>sets</a:t>
            </a:r>
            <a:r>
              <a:rPr dirty="0" spc="-210"/>
              <a:t> </a:t>
            </a:r>
            <a:r>
              <a:rPr dirty="0" spc="145"/>
              <a:t>programmatically?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52117"/>
            <a:ext cx="8016240" cy="13728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Navigating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globally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identifiers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(GUIDs)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names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attribute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programmatically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Equifax/associate_attributeset.py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24872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Resou</a:t>
            </a:r>
            <a:r>
              <a:rPr dirty="0" spc="55"/>
              <a:t>r</a:t>
            </a:r>
            <a:r>
              <a:rPr dirty="0" spc="-20"/>
              <a:t>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44142"/>
            <a:ext cx="11280140" cy="409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118860">
              <a:lnSpc>
                <a:spcPct val="128499"/>
              </a:lnSpc>
              <a:spcBef>
                <a:spcPts val="100"/>
              </a:spcBef>
            </a:pPr>
            <a:r>
              <a:rPr dirty="0" sz="2600" spc="25">
                <a:solidFill>
                  <a:srgbClr val="FFFFFF"/>
                </a:solidFill>
                <a:latin typeface="Trebuchet MS"/>
                <a:cs typeface="Trebuchet MS"/>
              </a:rPr>
              <a:t>FinSpace </a:t>
            </a:r>
            <a:r>
              <a:rPr dirty="0" sz="2600" spc="3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dirty="0" sz="2600" spc="-15">
                <a:solidFill>
                  <a:srgbClr val="FFFFFF"/>
                </a:solidFill>
                <a:latin typeface="Trebuchet MS"/>
                <a:cs typeface="Trebuchet MS"/>
              </a:rPr>
              <a:t>page: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2600" spc="-5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https:/</a:t>
            </a:r>
            <a:r>
              <a:rPr dirty="0" u="heavy" sz="2600" spc="-6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r>
              <a:rPr dirty="0" u="heavy" sz="260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aws.amazon.com/finspace </a:t>
            </a:r>
            <a:r>
              <a:rPr dirty="0" sz="2600">
                <a:solidFill>
                  <a:srgbClr val="5DACFC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GitHub:</a:t>
            </a:r>
            <a:endParaRPr sz="2600">
              <a:latin typeface="Trebuchet MS"/>
              <a:cs typeface="Trebuchet MS"/>
            </a:endParaRPr>
          </a:p>
          <a:p>
            <a:pPr marL="12700" marR="3392804">
              <a:lnSpc>
                <a:spcPts val="4010"/>
              </a:lnSpc>
              <a:spcBef>
                <a:spcPts val="280"/>
              </a:spcBef>
            </a:pPr>
            <a:r>
              <a:rPr dirty="0" u="heavy" sz="2600" spc="-5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https:/</a:t>
            </a:r>
            <a:r>
              <a:rPr dirty="0" u="heavy" sz="2600" spc="-6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/</a:t>
            </a:r>
            <a:r>
              <a:rPr dirty="0" u="heavy" sz="2600" spc="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github.com/aws/</a:t>
            </a:r>
            <a:r>
              <a:rPr dirty="0" u="heavy" sz="2600" spc="-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a</a:t>
            </a:r>
            <a:r>
              <a:rPr dirty="0" u="heavy" sz="2600" spc="8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mazo</a:t>
            </a:r>
            <a:r>
              <a:rPr dirty="0" u="heavy" sz="2600" spc="8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n</a:t>
            </a:r>
            <a:r>
              <a:rPr dirty="0" u="heavy" sz="2600" spc="6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-</a:t>
            </a:r>
            <a:r>
              <a:rPr dirty="0" u="heavy" sz="2600" spc="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finspac</a:t>
            </a:r>
            <a:r>
              <a:rPr dirty="0" u="heavy" sz="2600" spc="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e</a:t>
            </a:r>
            <a:r>
              <a:rPr dirty="0" u="heavy" sz="2600" spc="6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-</a:t>
            </a:r>
            <a:r>
              <a:rPr dirty="0" u="heavy" sz="2600" spc="3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exam</a:t>
            </a:r>
            <a:r>
              <a:rPr dirty="0" u="heavy" sz="2600" spc="1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p</a:t>
            </a:r>
            <a:r>
              <a:rPr dirty="0" u="heavy" sz="260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les </a:t>
            </a:r>
            <a:r>
              <a:rPr dirty="0" sz="2600">
                <a:solidFill>
                  <a:srgbClr val="5DACFC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rebuchet MS"/>
                <a:cs typeface="Trebuchet MS"/>
              </a:rPr>
              <a:t>Blogs: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u="heavy" sz="2600" spc="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4"/>
              </a:rPr>
              <a:t>https://aws.amazon.com/search/?searchQuery=finspace#facet_type=blogs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Workshop: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u="heavy" sz="2600" spc="1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5"/>
              </a:rPr>
              <a:t>https://amazon-finspace-workshop-volatility.workshop.aws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180" y="3686555"/>
            <a:ext cx="5267325" cy="2452370"/>
          </a:xfrm>
          <a:custGeom>
            <a:avLst/>
            <a:gdLst/>
            <a:ahLst/>
            <a:cxnLst/>
            <a:rect l="l" t="t" r="r" b="b"/>
            <a:pathLst>
              <a:path w="5267325" h="2452370">
                <a:moveTo>
                  <a:pt x="2353056" y="0"/>
                </a:moveTo>
                <a:lnTo>
                  <a:pt x="0" y="0"/>
                </a:lnTo>
                <a:lnTo>
                  <a:pt x="0" y="2442972"/>
                </a:lnTo>
                <a:lnTo>
                  <a:pt x="2353056" y="2442972"/>
                </a:lnTo>
                <a:lnTo>
                  <a:pt x="2353056" y="0"/>
                </a:lnTo>
                <a:close/>
              </a:path>
              <a:path w="5267325" h="2452370">
                <a:moveTo>
                  <a:pt x="5266944" y="108204"/>
                </a:moveTo>
                <a:lnTo>
                  <a:pt x="2913888" y="108204"/>
                </a:lnTo>
                <a:lnTo>
                  <a:pt x="2913888" y="2452116"/>
                </a:lnTo>
                <a:lnTo>
                  <a:pt x="5266944" y="2452116"/>
                </a:lnTo>
                <a:lnTo>
                  <a:pt x="5266944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140"/>
              <a:t>Significant </a:t>
            </a:r>
            <a:r>
              <a:rPr dirty="0" spc="90"/>
              <a:t>time </a:t>
            </a:r>
            <a:r>
              <a:rPr dirty="0" spc="155"/>
              <a:t>and </a:t>
            </a:r>
            <a:r>
              <a:rPr dirty="0" spc="30"/>
              <a:t>resources </a:t>
            </a:r>
            <a:r>
              <a:rPr dirty="0" spc="20"/>
              <a:t>are </a:t>
            </a:r>
            <a:r>
              <a:rPr dirty="0" spc="85"/>
              <a:t>spent </a:t>
            </a:r>
            <a:r>
              <a:rPr dirty="0" spc="120"/>
              <a:t>to </a:t>
            </a:r>
            <a:r>
              <a:rPr dirty="0" spc="125"/>
              <a:t> </a:t>
            </a:r>
            <a:r>
              <a:rPr dirty="0" spc="20"/>
              <a:t>collect,</a:t>
            </a:r>
            <a:r>
              <a:rPr dirty="0" spc="-204"/>
              <a:t> </a:t>
            </a:r>
            <a:r>
              <a:rPr dirty="0" spc="60"/>
              <a:t>organize,</a:t>
            </a:r>
            <a:r>
              <a:rPr dirty="0" spc="-180"/>
              <a:t> </a:t>
            </a:r>
            <a:r>
              <a:rPr dirty="0" spc="50"/>
              <a:t>distribute,</a:t>
            </a:r>
            <a:r>
              <a:rPr dirty="0" spc="-200"/>
              <a:t> </a:t>
            </a:r>
            <a:r>
              <a:rPr dirty="0" spc="155"/>
              <a:t>and</a:t>
            </a:r>
            <a:r>
              <a:rPr dirty="0" spc="-190"/>
              <a:t> </a:t>
            </a:r>
            <a:r>
              <a:rPr dirty="0" spc="50"/>
              <a:t>prepare</a:t>
            </a:r>
            <a:r>
              <a:rPr dirty="0" spc="-185"/>
              <a:t> </a:t>
            </a:r>
            <a:r>
              <a:rPr dirty="0" spc="125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440" y="1406143"/>
            <a:ext cx="61499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55" b="1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dirty="0" sz="40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60" b="1">
                <a:solidFill>
                  <a:srgbClr val="FFFFFF"/>
                </a:solidFill>
                <a:latin typeface="Trebuchet MS"/>
                <a:cs typeface="Trebuchet MS"/>
              </a:rPr>
              <a:t>deri</a:t>
            </a:r>
            <a:r>
              <a:rPr dirty="0" sz="4000" spc="4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000" spc="220" b="1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r>
              <a:rPr dirty="0" sz="40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00" b="1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dirty="0" sz="40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25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40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25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40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25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143" y="2337816"/>
            <a:ext cx="5744210" cy="3789045"/>
            <a:chOff x="390143" y="2337816"/>
            <a:chExt cx="5744210" cy="3789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07" y="3642360"/>
              <a:ext cx="2493264" cy="2484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895" y="4986527"/>
              <a:ext cx="716279" cy="10012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0143" y="2337816"/>
              <a:ext cx="1949450" cy="1941830"/>
            </a:xfrm>
            <a:custGeom>
              <a:avLst/>
              <a:gdLst/>
              <a:ahLst/>
              <a:cxnLst/>
              <a:rect l="l" t="t" r="r" b="b"/>
              <a:pathLst>
                <a:path w="1949450" h="1941829">
                  <a:moveTo>
                    <a:pt x="1624330" y="374904"/>
                  </a:moveTo>
                  <a:lnTo>
                    <a:pt x="1137031" y="374904"/>
                  </a:lnTo>
                  <a:lnTo>
                    <a:pt x="1634998" y="1941576"/>
                  </a:lnTo>
                  <a:lnTo>
                    <a:pt x="1624330" y="374904"/>
                  </a:lnTo>
                  <a:close/>
                </a:path>
                <a:path w="1949450" h="1941829">
                  <a:moveTo>
                    <a:pt x="1886712" y="0"/>
                  </a:moveTo>
                  <a:lnTo>
                    <a:pt x="62484" y="0"/>
                  </a:lnTo>
                  <a:lnTo>
                    <a:pt x="38163" y="4905"/>
                  </a:lnTo>
                  <a:lnTo>
                    <a:pt x="18302" y="18287"/>
                  </a:lnTo>
                  <a:lnTo>
                    <a:pt x="4910" y="38147"/>
                  </a:lnTo>
                  <a:lnTo>
                    <a:pt x="0" y="62484"/>
                  </a:lnTo>
                  <a:lnTo>
                    <a:pt x="0" y="312420"/>
                  </a:lnTo>
                  <a:lnTo>
                    <a:pt x="4910" y="336756"/>
                  </a:lnTo>
                  <a:lnTo>
                    <a:pt x="18302" y="356616"/>
                  </a:lnTo>
                  <a:lnTo>
                    <a:pt x="38163" y="369998"/>
                  </a:lnTo>
                  <a:lnTo>
                    <a:pt x="62484" y="374904"/>
                  </a:lnTo>
                  <a:lnTo>
                    <a:pt x="1886712" y="374904"/>
                  </a:lnTo>
                  <a:lnTo>
                    <a:pt x="1911048" y="369998"/>
                  </a:lnTo>
                  <a:lnTo>
                    <a:pt x="1930908" y="356616"/>
                  </a:lnTo>
                  <a:lnTo>
                    <a:pt x="1944290" y="336756"/>
                  </a:lnTo>
                  <a:lnTo>
                    <a:pt x="1949195" y="312420"/>
                  </a:lnTo>
                  <a:lnTo>
                    <a:pt x="1949195" y="62484"/>
                  </a:lnTo>
                  <a:lnTo>
                    <a:pt x="1944290" y="38147"/>
                  </a:lnTo>
                  <a:lnTo>
                    <a:pt x="1930908" y="18287"/>
                  </a:lnTo>
                  <a:lnTo>
                    <a:pt x="1911048" y="4905"/>
                  </a:lnTo>
                  <a:lnTo>
                    <a:pt x="18867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3067" y="3794760"/>
              <a:ext cx="2161032" cy="219303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87172" y="2375661"/>
            <a:ext cx="1157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rebuchet MS"/>
                <a:cs typeface="Trebuchet MS"/>
              </a:rPr>
              <a:t>I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wa</a:t>
            </a:r>
            <a:r>
              <a:rPr dirty="0" sz="1600" spc="20">
                <a:latin typeface="Trebuchet MS"/>
                <a:cs typeface="Trebuchet MS"/>
              </a:rPr>
              <a:t>n</a:t>
            </a:r>
            <a:r>
              <a:rPr dirty="0" sz="1600" spc="-25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to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955" y="2772155"/>
            <a:ext cx="2181225" cy="919480"/>
          </a:xfrm>
          <a:custGeom>
            <a:avLst/>
            <a:gdLst/>
            <a:ahLst/>
            <a:cxnLst/>
            <a:rect l="l" t="t" r="r" b="b"/>
            <a:pathLst>
              <a:path w="2181225" h="919479">
                <a:moveTo>
                  <a:pt x="2027682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0" y="765810"/>
                </a:lnTo>
                <a:lnTo>
                  <a:pt x="7808" y="814218"/>
                </a:lnTo>
                <a:lnTo>
                  <a:pt x="29553" y="856262"/>
                </a:lnTo>
                <a:lnTo>
                  <a:pt x="62709" y="889418"/>
                </a:lnTo>
                <a:lnTo>
                  <a:pt x="104753" y="911163"/>
                </a:lnTo>
                <a:lnTo>
                  <a:pt x="153162" y="918972"/>
                </a:lnTo>
                <a:lnTo>
                  <a:pt x="2027682" y="918972"/>
                </a:lnTo>
                <a:lnTo>
                  <a:pt x="2076090" y="911163"/>
                </a:lnTo>
                <a:lnTo>
                  <a:pt x="2118134" y="889418"/>
                </a:lnTo>
                <a:lnTo>
                  <a:pt x="2151290" y="856262"/>
                </a:lnTo>
                <a:lnTo>
                  <a:pt x="2173035" y="814218"/>
                </a:lnTo>
                <a:lnTo>
                  <a:pt x="2180844" y="765810"/>
                </a:lnTo>
                <a:lnTo>
                  <a:pt x="2180844" y="153162"/>
                </a:lnTo>
                <a:lnTo>
                  <a:pt x="2173035" y="104753"/>
                </a:lnTo>
                <a:lnTo>
                  <a:pt x="2151290" y="62709"/>
                </a:lnTo>
                <a:lnTo>
                  <a:pt x="2118134" y="29553"/>
                </a:lnTo>
                <a:lnTo>
                  <a:pt x="2076090" y="7808"/>
                </a:lnTo>
                <a:lnTo>
                  <a:pt x="202768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3196" y="2836544"/>
            <a:ext cx="188595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95"/>
              </a:spcBef>
            </a:pP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aggre</a:t>
            </a:r>
            <a:r>
              <a:rPr dirty="0" sz="1600" spc="40">
                <a:latin typeface="Trebuchet MS"/>
                <a:cs typeface="Trebuchet MS"/>
              </a:rPr>
              <a:t>g</a:t>
            </a:r>
            <a:r>
              <a:rPr dirty="0" sz="1600" spc="-20">
                <a:latin typeface="Trebuchet MS"/>
                <a:cs typeface="Trebuchet MS"/>
              </a:rPr>
              <a:t>ate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40">
                <a:latin typeface="Trebuchet MS"/>
                <a:cs typeface="Trebuchet MS"/>
              </a:rPr>
              <a:t>d</a:t>
            </a:r>
            <a:r>
              <a:rPr dirty="0" sz="1600" spc="-10">
                <a:latin typeface="Trebuchet MS"/>
                <a:cs typeface="Trebuchet MS"/>
              </a:rPr>
              <a:t>ata  </a:t>
            </a:r>
            <a:r>
              <a:rPr dirty="0" sz="1600" spc="35">
                <a:latin typeface="Trebuchet MS"/>
                <a:cs typeface="Trebuchet MS"/>
              </a:rPr>
              <a:t>from</a:t>
            </a:r>
            <a:r>
              <a:rPr dirty="0" sz="1600" spc="-9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multiple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third- </a:t>
            </a:r>
            <a:r>
              <a:rPr dirty="0" sz="1600" spc="-46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party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data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providers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2203" y="2109215"/>
            <a:ext cx="2390140" cy="2448560"/>
          </a:xfrm>
          <a:custGeom>
            <a:avLst/>
            <a:gdLst/>
            <a:ahLst/>
            <a:cxnLst/>
            <a:rect l="l" t="t" r="r" b="b"/>
            <a:pathLst>
              <a:path w="2390140" h="2448560">
                <a:moveTo>
                  <a:pt x="2389644" y="1218946"/>
                </a:moveTo>
                <a:lnTo>
                  <a:pt x="2381148" y="1176959"/>
                </a:lnTo>
                <a:lnTo>
                  <a:pt x="2357996" y="1142644"/>
                </a:lnTo>
                <a:lnTo>
                  <a:pt x="2323681" y="1119492"/>
                </a:lnTo>
                <a:lnTo>
                  <a:pt x="2281694" y="1110996"/>
                </a:lnTo>
                <a:lnTo>
                  <a:pt x="1571967" y="1110996"/>
                </a:lnTo>
                <a:lnTo>
                  <a:pt x="1624342" y="373380"/>
                </a:lnTo>
                <a:lnTo>
                  <a:pt x="1886978" y="373380"/>
                </a:lnTo>
                <a:lnTo>
                  <a:pt x="1911210" y="368503"/>
                </a:lnTo>
                <a:lnTo>
                  <a:pt x="1930996" y="355180"/>
                </a:lnTo>
                <a:lnTo>
                  <a:pt x="1944319" y="335394"/>
                </a:lnTo>
                <a:lnTo>
                  <a:pt x="1949208" y="311150"/>
                </a:lnTo>
                <a:lnTo>
                  <a:pt x="1949208" y="62230"/>
                </a:lnTo>
                <a:lnTo>
                  <a:pt x="1944319" y="37998"/>
                </a:lnTo>
                <a:lnTo>
                  <a:pt x="1930996" y="18211"/>
                </a:lnTo>
                <a:lnTo>
                  <a:pt x="1911210" y="4889"/>
                </a:lnTo>
                <a:lnTo>
                  <a:pt x="1886978" y="0"/>
                </a:lnTo>
                <a:lnTo>
                  <a:pt x="62242" y="0"/>
                </a:lnTo>
                <a:lnTo>
                  <a:pt x="37998" y="4889"/>
                </a:lnTo>
                <a:lnTo>
                  <a:pt x="18211" y="18211"/>
                </a:lnTo>
                <a:lnTo>
                  <a:pt x="4889" y="37998"/>
                </a:lnTo>
                <a:lnTo>
                  <a:pt x="0" y="62230"/>
                </a:lnTo>
                <a:lnTo>
                  <a:pt x="0" y="311150"/>
                </a:lnTo>
                <a:lnTo>
                  <a:pt x="4889" y="335394"/>
                </a:lnTo>
                <a:lnTo>
                  <a:pt x="18211" y="355180"/>
                </a:lnTo>
                <a:lnTo>
                  <a:pt x="37998" y="368503"/>
                </a:lnTo>
                <a:lnTo>
                  <a:pt x="62242" y="373380"/>
                </a:lnTo>
                <a:lnTo>
                  <a:pt x="1137043" y="373380"/>
                </a:lnTo>
                <a:lnTo>
                  <a:pt x="1257884" y="1110996"/>
                </a:lnTo>
                <a:lnTo>
                  <a:pt x="548398" y="1110996"/>
                </a:lnTo>
                <a:lnTo>
                  <a:pt x="506399" y="1119492"/>
                </a:lnTo>
                <a:lnTo>
                  <a:pt x="472084" y="1142644"/>
                </a:lnTo>
                <a:lnTo>
                  <a:pt x="448932" y="1176959"/>
                </a:lnTo>
                <a:lnTo>
                  <a:pt x="440448" y="1218946"/>
                </a:lnTo>
                <a:lnTo>
                  <a:pt x="440448" y="1650746"/>
                </a:lnTo>
                <a:lnTo>
                  <a:pt x="448932" y="1692744"/>
                </a:lnTo>
                <a:lnTo>
                  <a:pt x="472084" y="1727060"/>
                </a:lnTo>
                <a:lnTo>
                  <a:pt x="506399" y="1750212"/>
                </a:lnTo>
                <a:lnTo>
                  <a:pt x="548398" y="1758696"/>
                </a:lnTo>
                <a:lnTo>
                  <a:pt x="1363992" y="1758696"/>
                </a:lnTo>
                <a:lnTo>
                  <a:pt x="1477022" y="2448560"/>
                </a:lnTo>
                <a:lnTo>
                  <a:pt x="1525993" y="1758696"/>
                </a:lnTo>
                <a:lnTo>
                  <a:pt x="2281694" y="1758696"/>
                </a:lnTo>
                <a:lnTo>
                  <a:pt x="2323681" y="1750212"/>
                </a:lnTo>
                <a:lnTo>
                  <a:pt x="2357996" y="1727060"/>
                </a:lnTo>
                <a:lnTo>
                  <a:pt x="2381148" y="1692744"/>
                </a:lnTo>
                <a:lnTo>
                  <a:pt x="2389644" y="1650746"/>
                </a:lnTo>
                <a:lnTo>
                  <a:pt x="2389644" y="12189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04030" y="3515995"/>
            <a:ext cx="170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rebuchet MS"/>
                <a:cs typeface="Trebuchet MS"/>
              </a:rPr>
              <a:t>validate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data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used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59423" y="2010155"/>
            <a:ext cx="4328160" cy="4097020"/>
            <a:chOff x="6059423" y="2010155"/>
            <a:chExt cx="4328160" cy="409702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239" y="3723132"/>
              <a:ext cx="2371344" cy="23835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313" y="3633850"/>
              <a:ext cx="314706" cy="5551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76944" y="4928742"/>
              <a:ext cx="231648" cy="958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59424" y="2010155"/>
              <a:ext cx="2955290" cy="2461260"/>
            </a:xfrm>
            <a:custGeom>
              <a:avLst/>
              <a:gdLst/>
              <a:ahLst/>
              <a:cxnLst/>
              <a:rect l="l" t="t" r="r" b="b"/>
              <a:pathLst>
                <a:path w="2955290" h="2461260">
                  <a:moveTo>
                    <a:pt x="2955036" y="1215898"/>
                  </a:moveTo>
                  <a:lnTo>
                    <a:pt x="2947632" y="1179207"/>
                  </a:lnTo>
                  <a:lnTo>
                    <a:pt x="2927439" y="1149261"/>
                  </a:lnTo>
                  <a:lnTo>
                    <a:pt x="2897492" y="1129068"/>
                  </a:lnTo>
                  <a:lnTo>
                    <a:pt x="2860802" y="1121664"/>
                  </a:lnTo>
                  <a:lnTo>
                    <a:pt x="2287816" y="1121664"/>
                  </a:lnTo>
                  <a:lnTo>
                    <a:pt x="2269071" y="1059180"/>
                  </a:lnTo>
                  <a:lnTo>
                    <a:pt x="2709926" y="1059180"/>
                  </a:lnTo>
                  <a:lnTo>
                    <a:pt x="2751912" y="1050696"/>
                  </a:lnTo>
                  <a:lnTo>
                    <a:pt x="2786227" y="1027544"/>
                  </a:lnTo>
                  <a:lnTo>
                    <a:pt x="2809379" y="993228"/>
                  </a:lnTo>
                  <a:lnTo>
                    <a:pt x="2817876" y="951230"/>
                  </a:lnTo>
                  <a:lnTo>
                    <a:pt x="2817876" y="519430"/>
                  </a:lnTo>
                  <a:lnTo>
                    <a:pt x="2809379" y="477443"/>
                  </a:lnTo>
                  <a:lnTo>
                    <a:pt x="2786227" y="443128"/>
                  </a:lnTo>
                  <a:lnTo>
                    <a:pt x="2751912" y="419976"/>
                  </a:lnTo>
                  <a:lnTo>
                    <a:pt x="2709926" y="411480"/>
                  </a:lnTo>
                  <a:lnTo>
                    <a:pt x="2074722" y="411480"/>
                  </a:lnTo>
                  <a:lnTo>
                    <a:pt x="2063750" y="374904"/>
                  </a:lnTo>
                  <a:lnTo>
                    <a:pt x="2414016" y="374904"/>
                  </a:lnTo>
                  <a:lnTo>
                    <a:pt x="2438349" y="370001"/>
                  </a:lnTo>
                  <a:lnTo>
                    <a:pt x="2458212" y="356616"/>
                  </a:lnTo>
                  <a:lnTo>
                    <a:pt x="2471585" y="336765"/>
                  </a:lnTo>
                  <a:lnTo>
                    <a:pt x="2476500" y="312420"/>
                  </a:lnTo>
                  <a:lnTo>
                    <a:pt x="2476500" y="62484"/>
                  </a:lnTo>
                  <a:lnTo>
                    <a:pt x="2471585" y="38150"/>
                  </a:lnTo>
                  <a:lnTo>
                    <a:pt x="2458212" y="18288"/>
                  </a:lnTo>
                  <a:lnTo>
                    <a:pt x="2438349" y="4914"/>
                  </a:lnTo>
                  <a:lnTo>
                    <a:pt x="2414016" y="0"/>
                  </a:lnTo>
                  <a:lnTo>
                    <a:pt x="62484" y="0"/>
                  </a:lnTo>
                  <a:lnTo>
                    <a:pt x="38138" y="4914"/>
                  </a:lnTo>
                  <a:lnTo>
                    <a:pt x="18275" y="18288"/>
                  </a:lnTo>
                  <a:lnTo>
                    <a:pt x="4902" y="38150"/>
                  </a:lnTo>
                  <a:lnTo>
                    <a:pt x="0" y="62484"/>
                  </a:lnTo>
                  <a:lnTo>
                    <a:pt x="0" y="312420"/>
                  </a:lnTo>
                  <a:lnTo>
                    <a:pt x="4902" y="336765"/>
                  </a:lnTo>
                  <a:lnTo>
                    <a:pt x="18288" y="356616"/>
                  </a:lnTo>
                  <a:lnTo>
                    <a:pt x="38138" y="370001"/>
                  </a:lnTo>
                  <a:lnTo>
                    <a:pt x="62484" y="374904"/>
                  </a:lnTo>
                  <a:lnTo>
                    <a:pt x="1444625" y="374904"/>
                  </a:lnTo>
                  <a:lnTo>
                    <a:pt x="1466443" y="411480"/>
                  </a:lnTo>
                  <a:lnTo>
                    <a:pt x="123190" y="411480"/>
                  </a:lnTo>
                  <a:lnTo>
                    <a:pt x="81191" y="419976"/>
                  </a:lnTo>
                  <a:lnTo>
                    <a:pt x="46875" y="443128"/>
                  </a:lnTo>
                  <a:lnTo>
                    <a:pt x="23723" y="477443"/>
                  </a:lnTo>
                  <a:lnTo>
                    <a:pt x="15240" y="519430"/>
                  </a:lnTo>
                  <a:lnTo>
                    <a:pt x="15240" y="951230"/>
                  </a:lnTo>
                  <a:lnTo>
                    <a:pt x="23723" y="993228"/>
                  </a:lnTo>
                  <a:lnTo>
                    <a:pt x="46875" y="1027544"/>
                  </a:lnTo>
                  <a:lnTo>
                    <a:pt x="81191" y="1050696"/>
                  </a:lnTo>
                  <a:lnTo>
                    <a:pt x="123190" y="1059180"/>
                  </a:lnTo>
                  <a:lnTo>
                    <a:pt x="1853031" y="1059180"/>
                  </a:lnTo>
                  <a:lnTo>
                    <a:pt x="1890318" y="1121664"/>
                  </a:lnTo>
                  <a:lnTo>
                    <a:pt x="208534" y="1121664"/>
                  </a:lnTo>
                  <a:lnTo>
                    <a:pt x="171831" y="1129068"/>
                  </a:lnTo>
                  <a:lnTo>
                    <a:pt x="141884" y="1149261"/>
                  </a:lnTo>
                  <a:lnTo>
                    <a:pt x="121691" y="1179207"/>
                  </a:lnTo>
                  <a:lnTo>
                    <a:pt x="114300" y="1215898"/>
                  </a:lnTo>
                  <a:lnTo>
                    <a:pt x="114300" y="1592834"/>
                  </a:lnTo>
                  <a:lnTo>
                    <a:pt x="121691" y="1629537"/>
                  </a:lnTo>
                  <a:lnTo>
                    <a:pt x="141884" y="1659483"/>
                  </a:lnTo>
                  <a:lnTo>
                    <a:pt x="171831" y="1679676"/>
                  </a:lnTo>
                  <a:lnTo>
                    <a:pt x="208534" y="1687068"/>
                  </a:lnTo>
                  <a:lnTo>
                    <a:pt x="2227796" y="1687068"/>
                  </a:lnTo>
                  <a:lnTo>
                    <a:pt x="2689733" y="2461006"/>
                  </a:lnTo>
                  <a:lnTo>
                    <a:pt x="2457488" y="1687068"/>
                  </a:lnTo>
                  <a:lnTo>
                    <a:pt x="2860802" y="1687068"/>
                  </a:lnTo>
                  <a:lnTo>
                    <a:pt x="2897492" y="1679676"/>
                  </a:lnTo>
                  <a:lnTo>
                    <a:pt x="2927439" y="1659483"/>
                  </a:lnTo>
                  <a:lnTo>
                    <a:pt x="2947632" y="1629537"/>
                  </a:lnTo>
                  <a:lnTo>
                    <a:pt x="2955036" y="1592834"/>
                  </a:lnTo>
                  <a:lnTo>
                    <a:pt x="2955036" y="121589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57086" y="2048382"/>
            <a:ext cx="2643505" cy="1617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rebuchet MS"/>
                <a:cs typeface="Trebuchet MS"/>
              </a:rPr>
              <a:t>I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wa</a:t>
            </a:r>
            <a:r>
              <a:rPr dirty="0" sz="1600" spc="20">
                <a:latin typeface="Trebuchet MS"/>
                <a:cs typeface="Trebuchet MS"/>
              </a:rPr>
              <a:t>n</a:t>
            </a:r>
            <a:r>
              <a:rPr dirty="0" sz="1600" spc="-25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to</a:t>
            </a:r>
            <a:r>
              <a:rPr dirty="0" sz="1600">
                <a:latin typeface="Trebuchet MS"/>
                <a:cs typeface="Trebuchet MS"/>
              </a:rPr>
              <a:t> 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41275">
              <a:lnSpc>
                <a:spcPct val="100000"/>
              </a:lnSpc>
              <a:spcBef>
                <a:spcPts val="1420"/>
              </a:spcBef>
            </a:pP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build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n</a:t>
            </a:r>
            <a:r>
              <a:rPr dirty="0" sz="1600" spc="5">
                <a:latin typeface="Trebuchet MS"/>
                <a:cs typeface="Trebuchet MS"/>
              </a:rPr>
              <a:t>e</a:t>
            </a:r>
            <a:r>
              <a:rPr dirty="0" sz="1600" spc="35">
                <a:latin typeface="Trebuchet MS"/>
                <a:cs typeface="Trebuchet MS"/>
              </a:rPr>
              <a:t>w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factor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u</a:t>
            </a:r>
            <a:r>
              <a:rPr dirty="0" sz="1600" spc="35">
                <a:latin typeface="Trebuchet MS"/>
                <a:cs typeface="Trebuchet MS"/>
              </a:rPr>
              <a:t>s</a:t>
            </a:r>
            <a:r>
              <a:rPr dirty="0" sz="1600" spc="45">
                <a:latin typeface="Trebuchet MS"/>
                <a:cs typeface="Trebuchet MS"/>
              </a:rPr>
              <a:t>ing</a:t>
            </a:r>
            <a:endParaRPr sz="1600">
              <a:latin typeface="Trebuchet MS"/>
              <a:cs typeface="Trebuchet MS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dirty="0" sz="1600" spc="-15">
                <a:latin typeface="Trebuchet MS"/>
                <a:cs typeface="Trebuchet MS"/>
              </a:rPr>
              <a:t>alt</a:t>
            </a:r>
            <a:r>
              <a:rPr dirty="0" sz="1600" spc="-30">
                <a:latin typeface="Trebuchet MS"/>
                <a:cs typeface="Trebuchet MS"/>
              </a:rPr>
              <a:t>e</a:t>
            </a:r>
            <a:r>
              <a:rPr dirty="0" sz="1600" spc="-5">
                <a:latin typeface="Trebuchet MS"/>
                <a:cs typeface="Trebuchet MS"/>
              </a:rPr>
              <a:t>rnative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40">
                <a:latin typeface="Trebuchet MS"/>
                <a:cs typeface="Trebuchet MS"/>
              </a:rPr>
              <a:t>d</a:t>
            </a:r>
            <a:r>
              <a:rPr dirty="0" sz="1600" spc="-10">
                <a:latin typeface="Trebuchet MS"/>
                <a:cs typeface="Trebuchet MS"/>
              </a:rPr>
              <a:t>ata</a:t>
            </a:r>
            <a:r>
              <a:rPr dirty="0" sz="1600">
                <a:latin typeface="Trebuchet MS"/>
                <a:cs typeface="Trebuchet MS"/>
              </a:rPr>
              <a:t> </a:t>
            </a:r>
            <a:r>
              <a:rPr dirty="0" sz="1600" spc="-110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90805" marR="5080" indent="53340">
              <a:lnSpc>
                <a:spcPct val="100000"/>
              </a:lnSpc>
              <a:spcBef>
                <a:spcPts val="1510"/>
              </a:spcBef>
            </a:pP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and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analyze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95">
                <a:latin typeface="Trebuchet MS"/>
                <a:cs typeface="Trebuchet MS"/>
              </a:rPr>
              <a:t>10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years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25">
                <a:latin typeface="Trebuchet MS"/>
                <a:cs typeface="Trebuchet MS"/>
              </a:rPr>
              <a:t>of  </a:t>
            </a:r>
            <a:r>
              <a:rPr dirty="0" sz="1600" spc="-10">
                <a:latin typeface="Trebuchet MS"/>
                <a:cs typeface="Trebuchet MS"/>
              </a:rPr>
              <a:t>historical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time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series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97211" y="1795272"/>
            <a:ext cx="2228215" cy="2447925"/>
          </a:xfrm>
          <a:custGeom>
            <a:avLst/>
            <a:gdLst/>
            <a:ahLst/>
            <a:cxnLst/>
            <a:rect l="l" t="t" r="r" b="b"/>
            <a:pathLst>
              <a:path w="2228215" h="2447925">
                <a:moveTo>
                  <a:pt x="1213739" y="374903"/>
                </a:moveTo>
                <a:lnTo>
                  <a:pt x="779018" y="374903"/>
                </a:lnTo>
                <a:lnTo>
                  <a:pt x="0" y="2447544"/>
                </a:lnTo>
                <a:lnTo>
                  <a:pt x="1213739" y="374903"/>
                </a:lnTo>
                <a:close/>
              </a:path>
              <a:path w="2228215" h="2447925">
                <a:moveTo>
                  <a:pt x="2165604" y="0"/>
                </a:moveTo>
                <a:lnTo>
                  <a:pt x="551688" y="0"/>
                </a:lnTo>
                <a:lnTo>
                  <a:pt x="527351" y="4905"/>
                </a:lnTo>
                <a:lnTo>
                  <a:pt x="507492" y="18287"/>
                </a:lnTo>
                <a:lnTo>
                  <a:pt x="494109" y="38147"/>
                </a:lnTo>
                <a:lnTo>
                  <a:pt x="489204" y="62483"/>
                </a:lnTo>
                <a:lnTo>
                  <a:pt x="489204" y="312419"/>
                </a:lnTo>
                <a:lnTo>
                  <a:pt x="494109" y="336756"/>
                </a:lnTo>
                <a:lnTo>
                  <a:pt x="507492" y="356615"/>
                </a:lnTo>
                <a:lnTo>
                  <a:pt x="527351" y="369998"/>
                </a:lnTo>
                <a:lnTo>
                  <a:pt x="551688" y="374903"/>
                </a:lnTo>
                <a:lnTo>
                  <a:pt x="2165604" y="374903"/>
                </a:lnTo>
                <a:lnTo>
                  <a:pt x="2189940" y="369998"/>
                </a:lnTo>
                <a:lnTo>
                  <a:pt x="2209800" y="356615"/>
                </a:lnTo>
                <a:lnTo>
                  <a:pt x="2223182" y="336756"/>
                </a:lnTo>
                <a:lnTo>
                  <a:pt x="2228088" y="312419"/>
                </a:lnTo>
                <a:lnTo>
                  <a:pt x="2228088" y="62483"/>
                </a:lnTo>
                <a:lnTo>
                  <a:pt x="2223182" y="38147"/>
                </a:lnTo>
                <a:lnTo>
                  <a:pt x="2209800" y="18287"/>
                </a:lnTo>
                <a:lnTo>
                  <a:pt x="2189940" y="4905"/>
                </a:lnTo>
                <a:lnTo>
                  <a:pt x="21656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284332" y="1833498"/>
            <a:ext cx="1209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rebuchet MS"/>
                <a:cs typeface="Trebuchet MS"/>
              </a:rPr>
              <a:t>I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n</a:t>
            </a:r>
            <a:r>
              <a:rPr dirty="0" sz="1600" spc="5">
                <a:latin typeface="Trebuchet MS"/>
                <a:cs typeface="Trebuchet MS"/>
              </a:rPr>
              <a:t>e</a:t>
            </a:r>
            <a:r>
              <a:rPr dirty="0" sz="1600" spc="10">
                <a:latin typeface="Trebuchet MS"/>
                <a:cs typeface="Trebuchet MS"/>
              </a:rPr>
              <a:t>ed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to</a:t>
            </a:r>
            <a:r>
              <a:rPr dirty="0" sz="1600">
                <a:latin typeface="Trebuchet MS"/>
                <a:cs typeface="Trebuchet MS"/>
              </a:rPr>
              <a:t> 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90176" y="2319527"/>
            <a:ext cx="1739264" cy="919480"/>
          </a:xfrm>
          <a:custGeom>
            <a:avLst/>
            <a:gdLst/>
            <a:ahLst/>
            <a:cxnLst/>
            <a:rect l="l" t="t" r="r" b="b"/>
            <a:pathLst>
              <a:path w="1739265" h="919480">
                <a:moveTo>
                  <a:pt x="1585722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0" y="765810"/>
                </a:lnTo>
                <a:lnTo>
                  <a:pt x="7808" y="814218"/>
                </a:lnTo>
                <a:lnTo>
                  <a:pt x="29553" y="856262"/>
                </a:lnTo>
                <a:lnTo>
                  <a:pt x="62709" y="889418"/>
                </a:lnTo>
                <a:lnTo>
                  <a:pt x="104753" y="911163"/>
                </a:lnTo>
                <a:lnTo>
                  <a:pt x="153162" y="918972"/>
                </a:lnTo>
                <a:lnTo>
                  <a:pt x="1585722" y="918972"/>
                </a:lnTo>
                <a:lnTo>
                  <a:pt x="1634130" y="911163"/>
                </a:lnTo>
                <a:lnTo>
                  <a:pt x="1676174" y="889418"/>
                </a:lnTo>
                <a:lnTo>
                  <a:pt x="1709330" y="856262"/>
                </a:lnTo>
                <a:lnTo>
                  <a:pt x="1731075" y="814218"/>
                </a:lnTo>
                <a:lnTo>
                  <a:pt x="1738883" y="765810"/>
                </a:lnTo>
                <a:lnTo>
                  <a:pt x="1738883" y="153162"/>
                </a:lnTo>
                <a:lnTo>
                  <a:pt x="1731075" y="104753"/>
                </a:lnTo>
                <a:lnTo>
                  <a:pt x="1709330" y="62709"/>
                </a:lnTo>
                <a:lnTo>
                  <a:pt x="1676174" y="29553"/>
                </a:lnTo>
                <a:lnTo>
                  <a:pt x="1634130" y="7808"/>
                </a:lnTo>
                <a:lnTo>
                  <a:pt x="15857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914890" y="2383917"/>
            <a:ext cx="148717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95"/>
              </a:spcBef>
            </a:pP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ke</a:t>
            </a:r>
            <a:r>
              <a:rPr dirty="0" sz="1600" spc="-20">
                <a:latin typeface="Trebuchet MS"/>
                <a:cs typeface="Trebuchet MS"/>
              </a:rPr>
              <a:t>e</a:t>
            </a:r>
            <a:r>
              <a:rPr dirty="0" sz="1600" spc="50">
                <a:latin typeface="Trebuchet MS"/>
                <a:cs typeface="Trebuchet MS"/>
              </a:rPr>
              <a:t>p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tr</a:t>
            </a:r>
            <a:r>
              <a:rPr dirty="0" sz="1600" spc="-30">
                <a:latin typeface="Trebuchet MS"/>
                <a:cs typeface="Trebuchet MS"/>
              </a:rPr>
              <a:t>a</a:t>
            </a:r>
            <a:r>
              <a:rPr dirty="0" sz="1600" spc="-35">
                <a:latin typeface="Trebuchet MS"/>
                <a:cs typeface="Trebuchet MS"/>
              </a:rPr>
              <a:t>c</a:t>
            </a:r>
            <a:r>
              <a:rPr dirty="0" sz="1600" spc="20">
                <a:latin typeface="Trebuchet MS"/>
                <a:cs typeface="Trebuchet MS"/>
              </a:rPr>
              <a:t>k  </a:t>
            </a:r>
            <a:r>
              <a:rPr dirty="0" sz="1600" spc="35">
                <a:latin typeface="Trebuchet MS"/>
                <a:cs typeface="Trebuchet MS"/>
              </a:rPr>
              <a:t>of</a:t>
            </a:r>
            <a:r>
              <a:rPr dirty="0" sz="1600" spc="-10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data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versions </a:t>
            </a:r>
            <a:r>
              <a:rPr dirty="0" sz="1600" spc="-46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and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corrections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21952" y="3368040"/>
            <a:ext cx="1873250" cy="647700"/>
          </a:xfrm>
          <a:custGeom>
            <a:avLst/>
            <a:gdLst/>
            <a:ahLst/>
            <a:cxnLst/>
            <a:rect l="l" t="t" r="r" b="b"/>
            <a:pathLst>
              <a:path w="1873250" h="647700">
                <a:moveTo>
                  <a:pt x="1765046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45"/>
                </a:lnTo>
                <a:lnTo>
                  <a:pt x="31638" y="616061"/>
                </a:lnTo>
                <a:lnTo>
                  <a:pt x="65954" y="639208"/>
                </a:lnTo>
                <a:lnTo>
                  <a:pt x="107950" y="647700"/>
                </a:lnTo>
                <a:lnTo>
                  <a:pt x="1765046" y="647700"/>
                </a:lnTo>
                <a:lnTo>
                  <a:pt x="1807041" y="639208"/>
                </a:lnTo>
                <a:lnTo>
                  <a:pt x="1841357" y="616061"/>
                </a:lnTo>
                <a:lnTo>
                  <a:pt x="1864504" y="581745"/>
                </a:lnTo>
                <a:lnTo>
                  <a:pt x="1872996" y="539750"/>
                </a:lnTo>
                <a:lnTo>
                  <a:pt x="1872996" y="107950"/>
                </a:lnTo>
                <a:lnTo>
                  <a:pt x="1864504" y="65954"/>
                </a:lnTo>
                <a:lnTo>
                  <a:pt x="1841357" y="31638"/>
                </a:lnTo>
                <a:lnTo>
                  <a:pt x="1807041" y="8491"/>
                </a:lnTo>
                <a:lnTo>
                  <a:pt x="17650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634219" y="3419983"/>
            <a:ext cx="15976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s</a:t>
            </a:r>
            <a:r>
              <a:rPr dirty="0" sz="1600">
                <a:latin typeface="Trebuchet MS"/>
                <a:cs typeface="Trebuchet MS"/>
              </a:rPr>
              <a:t>hare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re</a:t>
            </a:r>
            <a:r>
              <a:rPr dirty="0" sz="1600" spc="-10">
                <a:latin typeface="Trebuchet MS"/>
                <a:cs typeface="Trebuchet MS"/>
              </a:rPr>
              <a:t>s</a:t>
            </a:r>
            <a:r>
              <a:rPr dirty="0" sz="1600" spc="30">
                <a:latin typeface="Trebuchet MS"/>
                <a:cs typeface="Trebuchet MS"/>
              </a:rPr>
              <a:t>u</a:t>
            </a:r>
            <a:r>
              <a:rPr dirty="0" sz="1600">
                <a:latin typeface="Trebuchet MS"/>
                <a:cs typeface="Trebuchet MS"/>
              </a:rPr>
              <a:t>lts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5">
                <a:latin typeface="Trebuchet MS"/>
                <a:cs typeface="Trebuchet MS"/>
              </a:rPr>
              <a:t>with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other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teams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95471" y="2531364"/>
            <a:ext cx="1949450" cy="647700"/>
          </a:xfrm>
          <a:custGeom>
            <a:avLst/>
            <a:gdLst/>
            <a:ahLst/>
            <a:cxnLst/>
            <a:rect l="l" t="t" r="r" b="b"/>
            <a:pathLst>
              <a:path w="1949450" h="647700">
                <a:moveTo>
                  <a:pt x="1841245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45"/>
                </a:lnTo>
                <a:lnTo>
                  <a:pt x="31638" y="616061"/>
                </a:lnTo>
                <a:lnTo>
                  <a:pt x="65954" y="639208"/>
                </a:lnTo>
                <a:lnTo>
                  <a:pt x="107950" y="647700"/>
                </a:lnTo>
                <a:lnTo>
                  <a:pt x="1841245" y="647700"/>
                </a:lnTo>
                <a:lnTo>
                  <a:pt x="1883241" y="639208"/>
                </a:lnTo>
                <a:lnTo>
                  <a:pt x="1917557" y="616061"/>
                </a:lnTo>
                <a:lnTo>
                  <a:pt x="1940704" y="581745"/>
                </a:lnTo>
                <a:lnTo>
                  <a:pt x="1949195" y="539750"/>
                </a:lnTo>
                <a:lnTo>
                  <a:pt x="1949195" y="107950"/>
                </a:lnTo>
                <a:lnTo>
                  <a:pt x="1940704" y="65954"/>
                </a:lnTo>
                <a:lnTo>
                  <a:pt x="1917557" y="31638"/>
                </a:lnTo>
                <a:lnTo>
                  <a:pt x="1883241" y="8491"/>
                </a:lnTo>
                <a:lnTo>
                  <a:pt x="18412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349878" y="2146807"/>
            <a:ext cx="1707514" cy="139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rebuchet MS"/>
                <a:cs typeface="Trebuchet MS"/>
              </a:rPr>
              <a:t>I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wa</a:t>
            </a:r>
            <a:r>
              <a:rPr dirty="0" sz="1600" spc="20">
                <a:latin typeface="Trebuchet MS"/>
                <a:cs typeface="Trebuchet MS"/>
              </a:rPr>
              <a:t>n</a:t>
            </a:r>
            <a:r>
              <a:rPr dirty="0" sz="1600" spc="-25">
                <a:latin typeface="Trebuchet MS"/>
                <a:cs typeface="Trebuchet MS"/>
              </a:rPr>
              <a:t>t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to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222250">
              <a:lnSpc>
                <a:spcPct val="100000"/>
              </a:lnSpc>
              <a:spcBef>
                <a:spcPts val="1515"/>
              </a:spcBef>
            </a:pP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c</a:t>
            </a:r>
            <a:r>
              <a:rPr dirty="0" sz="1600">
                <a:latin typeface="Trebuchet MS"/>
                <a:cs typeface="Trebuchet MS"/>
              </a:rPr>
              <a:t>o</a:t>
            </a:r>
            <a:r>
              <a:rPr dirty="0" sz="1600" spc="10">
                <a:latin typeface="Trebuchet MS"/>
                <a:cs typeface="Trebuchet MS"/>
              </a:rPr>
              <a:t>ntrol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L="168910">
              <a:lnSpc>
                <a:spcPct val="100000"/>
              </a:lnSpc>
            </a:pPr>
            <a:r>
              <a:rPr dirty="0" sz="1600" spc="-15">
                <a:latin typeface="Trebuchet MS"/>
                <a:cs typeface="Trebuchet MS"/>
              </a:rPr>
              <a:t>access</a:t>
            </a:r>
            <a:endParaRPr sz="1600">
              <a:latin typeface="Trebuchet MS"/>
              <a:cs typeface="Trebuchet MS"/>
            </a:endParaRPr>
          </a:p>
          <a:p>
            <a:pPr marL="520065">
              <a:lnSpc>
                <a:spcPct val="100000"/>
              </a:lnSpc>
              <a:spcBef>
                <a:spcPts val="1585"/>
              </a:spcBef>
            </a:pP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95">
                <a:latin typeface="Trebuchet MS"/>
                <a:cs typeface="Trebuchet MS"/>
              </a:rPr>
              <a:t>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tr</a:t>
            </a:r>
            <a:r>
              <a:rPr dirty="0" sz="1600" spc="-30">
                <a:latin typeface="Trebuchet MS"/>
                <a:cs typeface="Trebuchet MS"/>
              </a:rPr>
              <a:t>a</a:t>
            </a:r>
            <a:r>
              <a:rPr dirty="0" sz="1600" spc="-35">
                <a:latin typeface="Trebuchet MS"/>
                <a:cs typeface="Trebuchet MS"/>
              </a:rPr>
              <a:t>c</a:t>
            </a:r>
            <a:r>
              <a:rPr dirty="0" sz="1600" spc="30">
                <a:latin typeface="Trebuchet MS"/>
                <a:cs typeface="Trebuchet MS"/>
              </a:rPr>
              <a:t>k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and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202179" y="4506381"/>
            <a:ext cx="8107045" cy="812800"/>
            <a:chOff x="2202179" y="4506381"/>
            <a:chExt cx="8107045" cy="812800"/>
          </a:xfrm>
        </p:grpSpPr>
        <p:sp>
          <p:nvSpPr>
            <p:cNvPr id="30" name="object 30"/>
            <p:cNvSpPr/>
            <p:nvPr/>
          </p:nvSpPr>
          <p:spPr>
            <a:xfrm>
              <a:off x="8290132" y="4678898"/>
              <a:ext cx="483234" cy="474980"/>
            </a:xfrm>
            <a:custGeom>
              <a:avLst/>
              <a:gdLst/>
              <a:ahLst/>
              <a:cxnLst/>
              <a:rect l="l" t="t" r="r" b="b"/>
              <a:pathLst>
                <a:path w="483234" h="474979">
                  <a:moveTo>
                    <a:pt x="481730" y="200669"/>
                  </a:moveTo>
                  <a:lnTo>
                    <a:pt x="482694" y="215663"/>
                  </a:lnTo>
                  <a:lnTo>
                    <a:pt x="483236" y="220118"/>
                  </a:lnTo>
                </a:path>
                <a:path w="483234" h="474979">
                  <a:moveTo>
                    <a:pt x="445916" y="259422"/>
                  </a:moveTo>
                  <a:lnTo>
                    <a:pt x="415123" y="269932"/>
                  </a:lnTo>
                  <a:lnTo>
                    <a:pt x="412613" y="283249"/>
                  </a:lnTo>
                  <a:lnTo>
                    <a:pt x="409245" y="296136"/>
                  </a:lnTo>
                  <a:lnTo>
                    <a:pt x="408229" y="299114"/>
                  </a:lnTo>
                </a:path>
                <a:path w="483234" h="474979">
                  <a:moveTo>
                    <a:pt x="308214" y="404447"/>
                  </a:moveTo>
                  <a:lnTo>
                    <a:pt x="300740" y="407306"/>
                  </a:lnTo>
                  <a:lnTo>
                    <a:pt x="299862" y="413244"/>
                  </a:lnTo>
                </a:path>
                <a:path w="483234" h="474979">
                  <a:moveTo>
                    <a:pt x="241381" y="474835"/>
                  </a:moveTo>
                  <a:lnTo>
                    <a:pt x="219449" y="413764"/>
                  </a:lnTo>
                  <a:lnTo>
                    <a:pt x="206024" y="411421"/>
                  </a:lnTo>
                  <a:lnTo>
                    <a:pt x="192956" y="407867"/>
                  </a:lnTo>
                  <a:lnTo>
                    <a:pt x="180330" y="403180"/>
                  </a:lnTo>
                  <a:lnTo>
                    <a:pt x="168231" y="397438"/>
                  </a:lnTo>
                  <a:lnTo>
                    <a:pt x="107598" y="441738"/>
                  </a:lnTo>
                  <a:lnTo>
                    <a:pt x="96110" y="432487"/>
                  </a:lnTo>
                  <a:lnTo>
                    <a:pt x="84178" y="422814"/>
                  </a:lnTo>
                  <a:lnTo>
                    <a:pt x="72666" y="412711"/>
                  </a:lnTo>
                  <a:lnTo>
                    <a:pt x="104587" y="345291"/>
                  </a:lnTo>
                  <a:lnTo>
                    <a:pt x="96941" y="334163"/>
                  </a:lnTo>
                  <a:lnTo>
                    <a:pt x="90199" y="322416"/>
                  </a:lnTo>
                  <a:lnTo>
                    <a:pt x="84322" y="310092"/>
                  </a:lnTo>
                  <a:lnTo>
                    <a:pt x="79271" y="297231"/>
                  </a:lnTo>
                  <a:lnTo>
                    <a:pt x="4615" y="285147"/>
                  </a:lnTo>
                  <a:lnTo>
                    <a:pt x="2788" y="270165"/>
                  </a:lnTo>
                  <a:lnTo>
                    <a:pt x="1412" y="255610"/>
                  </a:lnTo>
                  <a:lnTo>
                    <a:pt x="0" y="240192"/>
                  </a:lnTo>
                  <a:lnTo>
                    <a:pt x="70808" y="216318"/>
                  </a:lnTo>
                  <a:lnTo>
                    <a:pt x="73122" y="202691"/>
                  </a:lnTo>
                  <a:lnTo>
                    <a:pt x="76500" y="189529"/>
                  </a:lnTo>
                  <a:lnTo>
                    <a:pt x="80862" y="176834"/>
                  </a:lnTo>
                  <a:lnTo>
                    <a:pt x="86125" y="164609"/>
                  </a:lnTo>
                  <a:lnTo>
                    <a:pt x="41033" y="103579"/>
                  </a:lnTo>
                  <a:lnTo>
                    <a:pt x="50931" y="92265"/>
                  </a:lnTo>
                  <a:lnTo>
                    <a:pt x="59965" y="80971"/>
                  </a:lnTo>
                  <a:lnTo>
                    <a:pt x="69414" y="69241"/>
                  </a:lnTo>
                  <a:lnTo>
                    <a:pt x="137536" y="102446"/>
                  </a:lnTo>
                  <a:lnTo>
                    <a:pt x="148530" y="95028"/>
                  </a:lnTo>
                  <a:lnTo>
                    <a:pt x="160158" y="88521"/>
                  </a:lnTo>
                  <a:lnTo>
                    <a:pt x="172380" y="82888"/>
                  </a:lnTo>
                  <a:lnTo>
                    <a:pt x="185152" y="78091"/>
                  </a:lnTo>
                  <a:lnTo>
                    <a:pt x="195801" y="3722"/>
                  </a:lnTo>
                  <a:lnTo>
                    <a:pt x="211210" y="2620"/>
                  </a:lnTo>
                  <a:lnTo>
                    <a:pt x="225756" y="1526"/>
                  </a:lnTo>
                  <a:lnTo>
                    <a:pt x="240724" y="0"/>
                  </a:lnTo>
                  <a:lnTo>
                    <a:pt x="266008" y="71209"/>
                  </a:lnTo>
                  <a:lnTo>
                    <a:pt x="279694" y="73788"/>
                  </a:lnTo>
                  <a:lnTo>
                    <a:pt x="292936" y="77421"/>
                  </a:lnTo>
                  <a:lnTo>
                    <a:pt x="305731" y="82026"/>
                  </a:lnTo>
                  <a:lnTo>
                    <a:pt x="318076" y="87524"/>
                  </a:lnTo>
                  <a:lnTo>
                    <a:pt x="378739" y="44081"/>
                  </a:lnTo>
                  <a:lnTo>
                    <a:pt x="389813" y="53768"/>
                  </a:lnTo>
                  <a:lnTo>
                    <a:pt x="401745" y="63441"/>
                  </a:lnTo>
                  <a:lnTo>
                    <a:pt x="413672" y="73108"/>
                  </a:lnTo>
                  <a:lnTo>
                    <a:pt x="381752" y="140526"/>
                  </a:lnTo>
                  <a:lnTo>
                    <a:pt x="389397" y="151655"/>
                  </a:lnTo>
                  <a:lnTo>
                    <a:pt x="396139" y="163401"/>
                  </a:lnTo>
                  <a:lnTo>
                    <a:pt x="402017" y="175723"/>
                  </a:lnTo>
                  <a:lnTo>
                    <a:pt x="407069" y="188580"/>
                  </a:lnTo>
                  <a:lnTo>
                    <a:pt x="481730" y="200669"/>
                  </a:lnTo>
                </a:path>
              </a:pathLst>
            </a:custGeom>
            <a:ln w="15770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8504" y="4817272"/>
              <a:ext cx="209171" cy="2090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143955" y="4535351"/>
              <a:ext cx="340360" cy="728345"/>
            </a:xfrm>
            <a:custGeom>
              <a:avLst/>
              <a:gdLst/>
              <a:ahLst/>
              <a:cxnLst/>
              <a:rect l="l" t="t" r="r" b="b"/>
              <a:pathLst>
                <a:path w="340359" h="728345">
                  <a:moveTo>
                    <a:pt x="339974" y="0"/>
                  </a:moveTo>
                  <a:lnTo>
                    <a:pt x="267020" y="15074"/>
                  </a:lnTo>
                  <a:lnTo>
                    <a:pt x="225798" y="30297"/>
                  </a:lnTo>
                  <a:lnTo>
                    <a:pt x="185416" y="50607"/>
                  </a:lnTo>
                  <a:lnTo>
                    <a:pt x="146731" y="76295"/>
                  </a:lnTo>
                  <a:lnTo>
                    <a:pt x="110598" y="107647"/>
                  </a:lnTo>
                  <a:lnTo>
                    <a:pt x="77875" y="144953"/>
                  </a:lnTo>
                  <a:lnTo>
                    <a:pt x="49418" y="188500"/>
                  </a:lnTo>
                  <a:lnTo>
                    <a:pt x="26082" y="238578"/>
                  </a:lnTo>
                  <a:lnTo>
                    <a:pt x="8724" y="295473"/>
                  </a:lnTo>
                  <a:lnTo>
                    <a:pt x="0" y="368039"/>
                  </a:lnTo>
                  <a:lnTo>
                    <a:pt x="1060" y="408576"/>
                  </a:lnTo>
                  <a:lnTo>
                    <a:pt x="6380" y="450869"/>
                  </a:lnTo>
                  <a:lnTo>
                    <a:pt x="16443" y="494109"/>
                  </a:lnTo>
                  <a:lnTo>
                    <a:pt x="31733" y="537484"/>
                  </a:lnTo>
                  <a:lnTo>
                    <a:pt x="52735" y="580186"/>
                  </a:lnTo>
                  <a:lnTo>
                    <a:pt x="79930" y="621403"/>
                  </a:lnTo>
                  <a:lnTo>
                    <a:pt x="113804" y="660326"/>
                  </a:lnTo>
                  <a:lnTo>
                    <a:pt x="154840" y="696144"/>
                  </a:lnTo>
                  <a:lnTo>
                    <a:pt x="203521" y="728048"/>
                  </a:lnTo>
                </a:path>
              </a:pathLst>
            </a:custGeom>
            <a:ln w="1567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310224" y="5223329"/>
              <a:ext cx="53975" cy="59055"/>
            </a:xfrm>
            <a:custGeom>
              <a:avLst/>
              <a:gdLst/>
              <a:ahLst/>
              <a:cxnLst/>
              <a:rect l="l" t="t" r="r" b="b"/>
              <a:pathLst>
                <a:path w="53975" h="59054">
                  <a:moveTo>
                    <a:pt x="22095" y="0"/>
                  </a:moveTo>
                  <a:lnTo>
                    <a:pt x="43105" y="11668"/>
                  </a:lnTo>
                  <a:lnTo>
                    <a:pt x="53438" y="48814"/>
                  </a:lnTo>
                  <a:lnTo>
                    <a:pt x="16037" y="58855"/>
                  </a:lnTo>
                  <a:lnTo>
                    <a:pt x="13858" y="57592"/>
                  </a:lnTo>
                  <a:lnTo>
                    <a:pt x="32871" y="37567"/>
                  </a:lnTo>
                  <a:lnTo>
                    <a:pt x="22095" y="0"/>
                  </a:lnTo>
                  <a:close/>
                </a:path>
                <a:path w="53975" h="59054">
                  <a:moveTo>
                    <a:pt x="0" y="46101"/>
                  </a:moveTo>
                  <a:lnTo>
                    <a:pt x="32871" y="37567"/>
                  </a:lnTo>
                  <a:lnTo>
                    <a:pt x="13858" y="57592"/>
                  </a:lnTo>
                  <a:lnTo>
                    <a:pt x="9349" y="54978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5EB9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278796" y="4604242"/>
              <a:ext cx="574040" cy="574675"/>
            </a:xfrm>
            <a:custGeom>
              <a:avLst/>
              <a:gdLst/>
              <a:ahLst/>
              <a:cxnLst/>
              <a:rect l="l" t="t" r="r" b="b"/>
              <a:pathLst>
                <a:path w="574040" h="574675">
                  <a:moveTo>
                    <a:pt x="289893" y="0"/>
                  </a:moveTo>
                  <a:lnTo>
                    <a:pt x="245969" y="6129"/>
                  </a:lnTo>
                  <a:lnTo>
                    <a:pt x="202803" y="18937"/>
                  </a:lnTo>
                  <a:lnTo>
                    <a:pt x="161228" y="38373"/>
                  </a:lnTo>
                  <a:lnTo>
                    <a:pt x="122077" y="64384"/>
                  </a:lnTo>
                  <a:lnTo>
                    <a:pt x="86185" y="96916"/>
                  </a:lnTo>
                  <a:lnTo>
                    <a:pt x="55573" y="134431"/>
                  </a:lnTo>
                  <a:lnTo>
                    <a:pt x="31639" y="174867"/>
                  </a:lnTo>
                  <a:lnTo>
                    <a:pt x="14392" y="217387"/>
                  </a:lnTo>
                  <a:lnTo>
                    <a:pt x="3842" y="261157"/>
                  </a:lnTo>
                  <a:lnTo>
                    <a:pt x="0" y="305339"/>
                  </a:lnTo>
                  <a:lnTo>
                    <a:pt x="2874" y="349099"/>
                  </a:lnTo>
                  <a:lnTo>
                    <a:pt x="12475" y="391599"/>
                  </a:lnTo>
                  <a:lnTo>
                    <a:pt x="28813" y="432005"/>
                  </a:lnTo>
                  <a:lnTo>
                    <a:pt x="51898" y="469481"/>
                  </a:lnTo>
                  <a:lnTo>
                    <a:pt x="81740" y="503189"/>
                  </a:lnTo>
                  <a:lnTo>
                    <a:pt x="116946" y="531247"/>
                  </a:lnTo>
                  <a:lnTo>
                    <a:pt x="155562" y="552363"/>
                  </a:lnTo>
                  <a:lnTo>
                    <a:pt x="196754" y="566588"/>
                  </a:lnTo>
                  <a:lnTo>
                    <a:pt x="239687" y="573976"/>
                  </a:lnTo>
                  <a:lnTo>
                    <a:pt x="283527" y="574579"/>
                  </a:lnTo>
                  <a:lnTo>
                    <a:pt x="327439" y="568450"/>
                  </a:lnTo>
                  <a:lnTo>
                    <a:pt x="370589" y="555641"/>
                  </a:lnTo>
                  <a:lnTo>
                    <a:pt x="412143" y="536205"/>
                  </a:lnTo>
                  <a:lnTo>
                    <a:pt x="451266" y="510195"/>
                  </a:lnTo>
                  <a:lnTo>
                    <a:pt x="487124" y="477662"/>
                  </a:lnTo>
                  <a:lnTo>
                    <a:pt x="517770" y="440147"/>
                  </a:lnTo>
                  <a:lnTo>
                    <a:pt x="541732" y="399712"/>
                  </a:lnTo>
                  <a:lnTo>
                    <a:pt x="559000" y="357191"/>
                  </a:lnTo>
                  <a:lnTo>
                    <a:pt x="569566" y="313422"/>
                  </a:lnTo>
                  <a:lnTo>
                    <a:pt x="573420" y="269239"/>
                  </a:lnTo>
                  <a:lnTo>
                    <a:pt x="570554" y="225480"/>
                  </a:lnTo>
                  <a:lnTo>
                    <a:pt x="560957" y="182979"/>
                  </a:lnTo>
                  <a:lnTo>
                    <a:pt x="544621" y="142573"/>
                  </a:lnTo>
                  <a:lnTo>
                    <a:pt x="521537" y="105098"/>
                  </a:lnTo>
                  <a:lnTo>
                    <a:pt x="491696" y="71389"/>
                  </a:lnTo>
                  <a:lnTo>
                    <a:pt x="456489" y="43331"/>
                  </a:lnTo>
                  <a:lnTo>
                    <a:pt x="417872" y="22216"/>
                  </a:lnTo>
                  <a:lnTo>
                    <a:pt x="376678" y="7991"/>
                  </a:lnTo>
                  <a:lnTo>
                    <a:pt x="333740" y="603"/>
                  </a:lnTo>
                  <a:lnTo>
                    <a:pt x="289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4911" y="4538090"/>
              <a:ext cx="735761" cy="73571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582067" y="4637894"/>
              <a:ext cx="525780" cy="515620"/>
            </a:xfrm>
            <a:custGeom>
              <a:avLst/>
              <a:gdLst/>
              <a:ahLst/>
              <a:cxnLst/>
              <a:rect l="l" t="t" r="r" b="b"/>
              <a:pathLst>
                <a:path w="525779" h="515620">
                  <a:moveTo>
                    <a:pt x="2380" y="288276"/>
                  </a:moveTo>
                  <a:lnTo>
                    <a:pt x="759" y="271973"/>
                  </a:lnTo>
                  <a:lnTo>
                    <a:pt x="0" y="267118"/>
                  </a:lnTo>
                </a:path>
                <a:path w="525779" h="515620">
                  <a:moveTo>
                    <a:pt x="39127" y="225906"/>
                  </a:moveTo>
                  <a:lnTo>
                    <a:pt x="72261" y="215675"/>
                  </a:lnTo>
                  <a:lnTo>
                    <a:pt x="74486" y="201325"/>
                  </a:lnTo>
                  <a:lnTo>
                    <a:pt x="77663" y="187473"/>
                  </a:lnTo>
                  <a:lnTo>
                    <a:pt x="78660" y="184269"/>
                  </a:lnTo>
                </a:path>
                <a:path w="525779" h="515620">
                  <a:moveTo>
                    <a:pt x="183513" y="73833"/>
                  </a:moveTo>
                  <a:lnTo>
                    <a:pt x="191565" y="71009"/>
                  </a:lnTo>
                  <a:lnTo>
                    <a:pt x="192296" y="64582"/>
                  </a:lnTo>
                </a:path>
                <a:path w="525779" h="515620">
                  <a:moveTo>
                    <a:pt x="253614" y="0"/>
                  </a:moveTo>
                  <a:lnTo>
                    <a:pt x="279824" y="67098"/>
                  </a:lnTo>
                  <a:lnTo>
                    <a:pt x="294530" y="70151"/>
                  </a:lnTo>
                  <a:lnTo>
                    <a:pt x="308892" y="74504"/>
                  </a:lnTo>
                  <a:lnTo>
                    <a:pt x="322817" y="80069"/>
                  </a:lnTo>
                  <a:lnTo>
                    <a:pt x="336209" y="86758"/>
                  </a:lnTo>
                  <a:lnTo>
                    <a:pt x="400535" y="41011"/>
                  </a:lnTo>
                  <a:lnTo>
                    <a:pt x="413395" y="51484"/>
                  </a:lnTo>
                  <a:lnTo>
                    <a:pt x="426754" y="62431"/>
                  </a:lnTo>
                  <a:lnTo>
                    <a:pt x="439673" y="73829"/>
                  </a:lnTo>
                  <a:lnTo>
                    <a:pt x="407486" y="145750"/>
                  </a:lnTo>
                  <a:lnTo>
                    <a:pt x="416234" y="158113"/>
                  </a:lnTo>
                  <a:lnTo>
                    <a:pt x="424022" y="171112"/>
                  </a:lnTo>
                  <a:lnTo>
                    <a:pt x="430890" y="184704"/>
                  </a:lnTo>
                  <a:lnTo>
                    <a:pt x="436878" y="198849"/>
                  </a:lnTo>
                  <a:lnTo>
                    <a:pt x="518620" y="214799"/>
                  </a:lnTo>
                  <a:lnTo>
                    <a:pt x="521179" y="231121"/>
                  </a:lnTo>
                  <a:lnTo>
                    <a:pt x="523232" y="246963"/>
                  </a:lnTo>
                  <a:lnTo>
                    <a:pt x="525357" y="263741"/>
                  </a:lnTo>
                  <a:lnTo>
                    <a:pt x="449173" y="286944"/>
                  </a:lnTo>
                  <a:lnTo>
                    <a:pt x="447173" y="301639"/>
                  </a:lnTo>
                  <a:lnTo>
                    <a:pt x="443996" y="315788"/>
                  </a:lnTo>
                  <a:lnTo>
                    <a:pt x="439730" y="329393"/>
                  </a:lnTo>
                  <a:lnTo>
                    <a:pt x="434466" y="342455"/>
                  </a:lnTo>
                  <a:lnTo>
                    <a:pt x="485883" y="410375"/>
                  </a:lnTo>
                  <a:lnTo>
                    <a:pt x="475538" y="422272"/>
                  </a:lnTo>
                  <a:lnTo>
                    <a:pt x="466131" y="434180"/>
                  </a:lnTo>
                  <a:lnTo>
                    <a:pt x="456291" y="446544"/>
                  </a:lnTo>
                  <a:lnTo>
                    <a:pt x="380859" y="407931"/>
                  </a:lnTo>
                  <a:lnTo>
                    <a:pt x="369172" y="415560"/>
                  </a:lnTo>
                  <a:lnTo>
                    <a:pt x="356760" y="422175"/>
                  </a:lnTo>
                  <a:lnTo>
                    <a:pt x="343668" y="427820"/>
                  </a:lnTo>
                  <a:lnTo>
                    <a:pt x="329944" y="432538"/>
                  </a:lnTo>
                  <a:lnTo>
                    <a:pt x="321182" y="512807"/>
                  </a:lnTo>
                  <a:lnTo>
                    <a:pt x="304447" y="513416"/>
                  </a:lnTo>
                  <a:lnTo>
                    <a:pt x="288653" y="514049"/>
                  </a:lnTo>
                  <a:lnTo>
                    <a:pt x="272415" y="515135"/>
                  </a:lnTo>
                  <a:lnTo>
                    <a:pt x="242175" y="436925"/>
                  </a:lnTo>
                  <a:lnTo>
                    <a:pt x="227177" y="433606"/>
                  </a:lnTo>
                  <a:lnTo>
                    <a:pt x="212621" y="429161"/>
                  </a:lnTo>
                  <a:lnTo>
                    <a:pt x="198515" y="423678"/>
                  </a:lnTo>
                  <a:lnTo>
                    <a:pt x="184866" y="417244"/>
                  </a:lnTo>
                  <a:lnTo>
                    <a:pt x="120473" y="462061"/>
                  </a:lnTo>
                  <a:lnTo>
                    <a:pt x="108047" y="451131"/>
                  </a:lnTo>
                  <a:lnTo>
                    <a:pt x="94687" y="440184"/>
                  </a:lnTo>
                  <a:lnTo>
                    <a:pt x="81335" y="429243"/>
                  </a:lnTo>
                  <a:lnTo>
                    <a:pt x="113520" y="357324"/>
                  </a:lnTo>
                  <a:lnTo>
                    <a:pt x="104773" y="344961"/>
                  </a:lnTo>
                  <a:lnTo>
                    <a:pt x="96985" y="331962"/>
                  </a:lnTo>
                  <a:lnTo>
                    <a:pt x="90117" y="318371"/>
                  </a:lnTo>
                  <a:lnTo>
                    <a:pt x="84127" y="304231"/>
                  </a:lnTo>
                  <a:lnTo>
                    <a:pt x="2380" y="288276"/>
                  </a:lnTo>
                </a:path>
              </a:pathLst>
            </a:custGeom>
            <a:ln w="17144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9007" y="4775886"/>
              <a:ext cx="227589" cy="2271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911036" y="4525952"/>
              <a:ext cx="356235" cy="784860"/>
            </a:xfrm>
            <a:custGeom>
              <a:avLst/>
              <a:gdLst/>
              <a:ahLst/>
              <a:cxnLst/>
              <a:rect l="l" t="t" r="r" b="b"/>
              <a:pathLst>
                <a:path w="356234" h="784860">
                  <a:moveTo>
                    <a:pt x="0" y="784484"/>
                  </a:moveTo>
                  <a:lnTo>
                    <a:pt x="62945" y="775064"/>
                  </a:lnTo>
                  <a:lnTo>
                    <a:pt x="104251" y="763127"/>
                  </a:lnTo>
                  <a:lnTo>
                    <a:pt x="144950" y="746531"/>
                  </a:lnTo>
                  <a:lnTo>
                    <a:pt x="184286" y="724999"/>
                  </a:lnTo>
                  <a:lnTo>
                    <a:pt x="221505" y="698254"/>
                  </a:lnTo>
                  <a:lnTo>
                    <a:pt x="255851" y="666021"/>
                  </a:lnTo>
                  <a:lnTo>
                    <a:pt x="286568" y="628022"/>
                  </a:lnTo>
                  <a:lnTo>
                    <a:pt x="312902" y="583981"/>
                  </a:lnTo>
                  <a:lnTo>
                    <a:pt x="334097" y="533622"/>
                  </a:lnTo>
                  <a:lnTo>
                    <a:pt x="349398" y="476667"/>
                  </a:lnTo>
                  <a:lnTo>
                    <a:pt x="356161" y="405356"/>
                  </a:lnTo>
                  <a:lnTo>
                    <a:pt x="354532" y="365498"/>
                  </a:lnTo>
                  <a:lnTo>
                    <a:pt x="349055" y="323722"/>
                  </a:lnTo>
                  <a:lnTo>
                    <a:pt x="339346" y="280691"/>
                  </a:lnTo>
                  <a:lnTo>
                    <a:pt x="325025" y="237068"/>
                  </a:lnTo>
                  <a:lnTo>
                    <a:pt x="305709" y="193515"/>
                  </a:lnTo>
                  <a:lnTo>
                    <a:pt x="281016" y="150695"/>
                  </a:lnTo>
                  <a:lnTo>
                    <a:pt x="250565" y="109271"/>
                  </a:lnTo>
                  <a:lnTo>
                    <a:pt x="213974" y="69905"/>
                  </a:lnTo>
                  <a:lnTo>
                    <a:pt x="170861" y="33260"/>
                  </a:lnTo>
                  <a:lnTo>
                    <a:pt x="120844" y="0"/>
                  </a:lnTo>
                </a:path>
              </a:pathLst>
            </a:custGeom>
            <a:ln w="16639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013925" y="4506381"/>
              <a:ext cx="58419" cy="64135"/>
            </a:xfrm>
            <a:custGeom>
              <a:avLst/>
              <a:gdLst/>
              <a:ahLst/>
              <a:cxnLst/>
              <a:rect l="l" t="t" r="r" b="b"/>
              <a:pathLst>
                <a:path w="58420" h="64135">
                  <a:moveTo>
                    <a:pt x="35983" y="63615"/>
                  </a:moveTo>
                  <a:lnTo>
                    <a:pt x="12664" y="50158"/>
                  </a:lnTo>
                  <a:lnTo>
                    <a:pt x="0" y="9468"/>
                  </a:lnTo>
                  <a:lnTo>
                    <a:pt x="40337" y="0"/>
                  </a:lnTo>
                  <a:lnTo>
                    <a:pt x="42758" y="1453"/>
                  </a:lnTo>
                  <a:lnTo>
                    <a:pt x="22820" y="22453"/>
                  </a:lnTo>
                  <a:lnTo>
                    <a:pt x="35983" y="63615"/>
                  </a:lnTo>
                  <a:close/>
                </a:path>
                <a:path w="58420" h="64135">
                  <a:moveTo>
                    <a:pt x="58255" y="14453"/>
                  </a:moveTo>
                  <a:lnTo>
                    <a:pt x="22820" y="22453"/>
                  </a:lnTo>
                  <a:lnTo>
                    <a:pt x="42758" y="1453"/>
                  </a:lnTo>
                  <a:lnTo>
                    <a:pt x="47661" y="4397"/>
                  </a:lnTo>
                  <a:lnTo>
                    <a:pt x="58255" y="14453"/>
                  </a:lnTo>
                  <a:close/>
                </a:path>
              </a:pathLst>
            </a:custGeom>
            <a:solidFill>
              <a:srgbClr val="5EB9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497422" y="4609728"/>
              <a:ext cx="622935" cy="622935"/>
            </a:xfrm>
            <a:custGeom>
              <a:avLst/>
              <a:gdLst/>
              <a:ahLst/>
              <a:cxnLst/>
              <a:rect l="l" t="t" r="r" b="b"/>
              <a:pathLst>
                <a:path w="622934" h="622935">
                  <a:moveTo>
                    <a:pt x="325509" y="0"/>
                  </a:moveTo>
                  <a:lnTo>
                    <a:pt x="282069" y="1202"/>
                  </a:lnTo>
                  <a:lnTo>
                    <a:pt x="239113" y="8426"/>
                  </a:lnTo>
                  <a:lnTo>
                    <a:pt x="197323" y="21650"/>
                  </a:lnTo>
                  <a:lnTo>
                    <a:pt x="157378" y="40858"/>
                  </a:lnTo>
                  <a:lnTo>
                    <a:pt x="119958" y="66029"/>
                  </a:lnTo>
                  <a:lnTo>
                    <a:pt x="85744" y="97145"/>
                  </a:lnTo>
                  <a:lnTo>
                    <a:pt x="56417" y="132937"/>
                  </a:lnTo>
                  <a:lnTo>
                    <a:pt x="33195" y="171624"/>
                  </a:lnTo>
                  <a:lnTo>
                    <a:pt x="16062" y="212526"/>
                  </a:lnTo>
                  <a:lnTo>
                    <a:pt x="5002" y="254961"/>
                  </a:lnTo>
                  <a:lnTo>
                    <a:pt x="0" y="298248"/>
                  </a:lnTo>
                  <a:lnTo>
                    <a:pt x="1038" y="341706"/>
                  </a:lnTo>
                  <a:lnTo>
                    <a:pt x="8101" y="384653"/>
                  </a:lnTo>
                  <a:lnTo>
                    <a:pt x="21174" y="426408"/>
                  </a:lnTo>
                  <a:lnTo>
                    <a:pt x="40239" y="466289"/>
                  </a:lnTo>
                  <a:lnTo>
                    <a:pt x="65281" y="503617"/>
                  </a:lnTo>
                  <a:lnTo>
                    <a:pt x="96285" y="537708"/>
                  </a:lnTo>
                  <a:lnTo>
                    <a:pt x="131947" y="566891"/>
                  </a:lnTo>
                  <a:lnTo>
                    <a:pt x="170526" y="589958"/>
                  </a:lnTo>
                  <a:lnTo>
                    <a:pt x="211340" y="606928"/>
                  </a:lnTo>
                  <a:lnTo>
                    <a:pt x="253710" y="617819"/>
                  </a:lnTo>
                  <a:lnTo>
                    <a:pt x="296955" y="622650"/>
                  </a:lnTo>
                  <a:lnTo>
                    <a:pt x="340395" y="621438"/>
                  </a:lnTo>
                  <a:lnTo>
                    <a:pt x="383351" y="614203"/>
                  </a:lnTo>
                  <a:lnTo>
                    <a:pt x="425141" y="600962"/>
                  </a:lnTo>
                  <a:lnTo>
                    <a:pt x="465086" y="581734"/>
                  </a:lnTo>
                  <a:lnTo>
                    <a:pt x="502506" y="556537"/>
                  </a:lnTo>
                  <a:lnTo>
                    <a:pt x="536721" y="525389"/>
                  </a:lnTo>
                  <a:lnTo>
                    <a:pt x="566048" y="489629"/>
                  </a:lnTo>
                  <a:lnTo>
                    <a:pt x="589270" y="450967"/>
                  </a:lnTo>
                  <a:lnTo>
                    <a:pt x="606402" y="410086"/>
                  </a:lnTo>
                  <a:lnTo>
                    <a:pt x="617462" y="367667"/>
                  </a:lnTo>
                  <a:lnTo>
                    <a:pt x="622465" y="324392"/>
                  </a:lnTo>
                  <a:lnTo>
                    <a:pt x="621426" y="280943"/>
                  </a:lnTo>
                  <a:lnTo>
                    <a:pt x="614363" y="238002"/>
                  </a:lnTo>
                  <a:lnTo>
                    <a:pt x="601290" y="196251"/>
                  </a:lnTo>
                  <a:lnTo>
                    <a:pt x="582225" y="156371"/>
                  </a:lnTo>
                  <a:lnTo>
                    <a:pt x="557183" y="119044"/>
                  </a:lnTo>
                  <a:lnTo>
                    <a:pt x="526180" y="84953"/>
                  </a:lnTo>
                  <a:lnTo>
                    <a:pt x="490517" y="55770"/>
                  </a:lnTo>
                  <a:lnTo>
                    <a:pt x="451938" y="32703"/>
                  </a:lnTo>
                  <a:lnTo>
                    <a:pt x="411124" y="15731"/>
                  </a:lnTo>
                  <a:lnTo>
                    <a:pt x="368754" y="4836"/>
                  </a:lnTo>
                  <a:lnTo>
                    <a:pt x="325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08883" y="4509515"/>
              <a:ext cx="800341" cy="7988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216657" y="4889753"/>
              <a:ext cx="2943225" cy="135890"/>
            </a:xfrm>
            <a:custGeom>
              <a:avLst/>
              <a:gdLst/>
              <a:ahLst/>
              <a:cxnLst/>
              <a:rect l="l" t="t" r="r" b="b"/>
              <a:pathLst>
                <a:path w="2943225" h="135889">
                  <a:moveTo>
                    <a:pt x="2695956" y="99060"/>
                  </a:moveTo>
                  <a:lnTo>
                    <a:pt x="2709429" y="105281"/>
                  </a:lnTo>
                  <a:lnTo>
                    <a:pt x="2722880" y="111585"/>
                  </a:lnTo>
                  <a:lnTo>
                    <a:pt x="2736425" y="117723"/>
                  </a:lnTo>
                  <a:lnTo>
                    <a:pt x="2777059" y="129992"/>
                  </a:lnTo>
                  <a:lnTo>
                    <a:pt x="2838428" y="134802"/>
                  </a:lnTo>
                  <a:lnTo>
                    <a:pt x="2858516" y="135636"/>
                  </a:lnTo>
                  <a:lnTo>
                    <a:pt x="2894711" y="123444"/>
                  </a:lnTo>
                  <a:lnTo>
                    <a:pt x="2900680" y="121412"/>
                  </a:lnTo>
                  <a:lnTo>
                    <a:pt x="2906522" y="118618"/>
                  </a:lnTo>
                  <a:lnTo>
                    <a:pt x="2912745" y="117348"/>
                  </a:lnTo>
                  <a:lnTo>
                    <a:pt x="2942844" y="111252"/>
                  </a:lnTo>
                </a:path>
                <a:path w="2943225" h="135889">
                  <a:moveTo>
                    <a:pt x="0" y="0"/>
                  </a:moveTo>
                  <a:lnTo>
                    <a:pt x="13567" y="6221"/>
                  </a:lnTo>
                  <a:lnTo>
                    <a:pt x="27098" y="12525"/>
                  </a:lnTo>
                  <a:lnTo>
                    <a:pt x="40701" y="18663"/>
                  </a:lnTo>
                  <a:lnTo>
                    <a:pt x="81565" y="30932"/>
                  </a:lnTo>
                  <a:lnTo>
                    <a:pt x="143351" y="35742"/>
                  </a:lnTo>
                  <a:lnTo>
                    <a:pt x="163575" y="36576"/>
                  </a:lnTo>
                  <a:lnTo>
                    <a:pt x="199898" y="24384"/>
                  </a:lnTo>
                  <a:lnTo>
                    <a:pt x="205994" y="22352"/>
                  </a:lnTo>
                  <a:lnTo>
                    <a:pt x="211836" y="19558"/>
                  </a:lnTo>
                  <a:lnTo>
                    <a:pt x="218059" y="18288"/>
                  </a:lnTo>
                  <a:lnTo>
                    <a:pt x="248412" y="12192"/>
                  </a:lnTo>
                </a:path>
              </a:pathLst>
            </a:custGeom>
            <a:ln w="28956">
              <a:solidFill>
                <a:srgbClr val="0F17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771014" y="5700776"/>
            <a:ext cx="9036685" cy="74866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2677160" algn="l"/>
                <a:tab pos="6718934" algn="l"/>
              </a:tabLst>
            </a:pPr>
            <a:r>
              <a:rPr dirty="0" sz="1800" spc="30" b="1">
                <a:solidFill>
                  <a:srgbClr val="202D3C"/>
                </a:solidFill>
                <a:latin typeface="Trebuchet MS"/>
                <a:cs typeface="Trebuchet MS"/>
              </a:rPr>
              <a:t>Market</a:t>
            </a:r>
            <a:r>
              <a:rPr dirty="0" sz="1800" spc="-70" b="1">
                <a:solidFill>
                  <a:srgbClr val="202D3C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202D3C"/>
                </a:solidFill>
                <a:latin typeface="Trebuchet MS"/>
                <a:cs typeface="Trebuchet MS"/>
              </a:rPr>
              <a:t>data	</a:t>
            </a:r>
            <a:r>
              <a:rPr dirty="0" baseline="1543" sz="2700" spc="22" b="1">
                <a:solidFill>
                  <a:srgbClr val="202D3C"/>
                </a:solidFill>
                <a:latin typeface="Trebuchet MS"/>
                <a:cs typeface="Trebuchet MS"/>
              </a:rPr>
              <a:t>Compliance	</a:t>
            </a:r>
            <a:r>
              <a:rPr dirty="0" sz="1800" spc="10" b="1">
                <a:solidFill>
                  <a:srgbClr val="202D3C"/>
                </a:solidFill>
                <a:latin typeface="Trebuchet MS"/>
                <a:cs typeface="Trebuchet MS"/>
              </a:rPr>
              <a:t>Equity</a:t>
            </a:r>
            <a:r>
              <a:rPr dirty="0" sz="1800" spc="-105" b="1">
                <a:solidFill>
                  <a:srgbClr val="202D3C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202D3C"/>
                </a:solidFill>
                <a:latin typeface="Trebuchet MS"/>
                <a:cs typeface="Trebuchet MS"/>
              </a:rPr>
              <a:t>analyst</a:t>
            </a:r>
            <a:endParaRPr sz="1800">
              <a:latin typeface="Trebuchet MS"/>
              <a:cs typeface="Trebuchet MS"/>
            </a:endParaRPr>
          </a:p>
          <a:p>
            <a:pPr marL="83185">
              <a:lnSpc>
                <a:spcPct val="100000"/>
              </a:lnSpc>
              <a:spcBef>
                <a:spcPts val="685"/>
              </a:spcBef>
            </a:pP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8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18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leads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fewer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Trebuchet MS"/>
                <a:cs typeface="Trebuchet MS"/>
              </a:rPr>
              <a:t>experiments,</a:t>
            </a:r>
            <a:r>
              <a:rPr dirty="0" sz="18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less</a:t>
            </a:r>
            <a:r>
              <a:rPr dirty="0" sz="18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innovation,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316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300"/>
              <a:t>T</a:t>
            </a:r>
            <a:r>
              <a:rPr dirty="0" sz="9600" spc="55"/>
              <a:t>h</a:t>
            </a:r>
            <a:r>
              <a:rPr dirty="0" sz="9600" spc="20"/>
              <a:t>a</a:t>
            </a:r>
            <a:r>
              <a:rPr dirty="0" sz="9600" spc="80"/>
              <a:t>n</a:t>
            </a:r>
            <a:r>
              <a:rPr dirty="0" sz="9600" spc="795"/>
              <a:t>k</a:t>
            </a:r>
            <a:r>
              <a:rPr dirty="0" sz="9600" spc="-1100"/>
              <a:t> </a:t>
            </a:r>
            <a:r>
              <a:rPr dirty="0" sz="9600" spc="-30"/>
              <a:t>y</a:t>
            </a:r>
            <a:r>
              <a:rPr dirty="0" sz="9600" spc="120"/>
              <a:t>o</a:t>
            </a:r>
            <a:r>
              <a:rPr dirty="0" sz="9600"/>
              <a:t>u</a:t>
            </a:r>
            <a:r>
              <a:rPr dirty="0" sz="9600" spc="-395"/>
              <a:t>!</a:t>
            </a:r>
            <a:endParaRPr sz="9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642" y="3435200"/>
            <a:ext cx="1704975" cy="83756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Vincent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Saulys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@vssaulys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169" y="6512304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1463" y="3435200"/>
            <a:ext cx="1874520" cy="83756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Steve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Yalovitser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@yalostev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43656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Amazon</a:t>
            </a:r>
            <a:r>
              <a:rPr dirty="0" spc="-275"/>
              <a:t> </a:t>
            </a:r>
            <a:r>
              <a:rPr dirty="0" spc="75"/>
              <a:t>FinSpace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52117"/>
            <a:ext cx="10399395" cy="40557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organize,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prepare,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3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Instantly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Prepare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series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petabyte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historical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point-in-time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Enforce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283463"/>
            <a:ext cx="815339" cy="8168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0130" y="1769364"/>
            <a:ext cx="1654175" cy="3618229"/>
            <a:chOff x="9930130" y="1769364"/>
            <a:chExt cx="1654175" cy="3618229"/>
          </a:xfrm>
        </p:grpSpPr>
        <p:sp>
          <p:nvSpPr>
            <p:cNvPr id="3" name="object 3"/>
            <p:cNvSpPr/>
            <p:nvPr/>
          </p:nvSpPr>
          <p:spPr>
            <a:xfrm>
              <a:off x="9940290" y="1829562"/>
              <a:ext cx="1633855" cy="3548379"/>
            </a:xfrm>
            <a:custGeom>
              <a:avLst/>
              <a:gdLst/>
              <a:ahLst/>
              <a:cxnLst/>
              <a:rect l="l" t="t" r="r" b="b"/>
              <a:pathLst>
                <a:path w="1633854" h="3548379">
                  <a:moveTo>
                    <a:pt x="1496313" y="0"/>
                  </a:moveTo>
                  <a:lnTo>
                    <a:pt x="137413" y="0"/>
                  </a:lnTo>
                  <a:lnTo>
                    <a:pt x="93959" y="7000"/>
                  </a:lnTo>
                  <a:lnTo>
                    <a:pt x="56235" y="26497"/>
                  </a:lnTo>
                  <a:lnTo>
                    <a:pt x="26497" y="56235"/>
                  </a:lnTo>
                  <a:lnTo>
                    <a:pt x="7000" y="93959"/>
                  </a:lnTo>
                  <a:lnTo>
                    <a:pt x="0" y="137413"/>
                  </a:lnTo>
                  <a:lnTo>
                    <a:pt x="0" y="3410457"/>
                  </a:lnTo>
                  <a:lnTo>
                    <a:pt x="7000" y="3453912"/>
                  </a:lnTo>
                  <a:lnTo>
                    <a:pt x="26497" y="3491636"/>
                  </a:lnTo>
                  <a:lnTo>
                    <a:pt x="56235" y="3521374"/>
                  </a:lnTo>
                  <a:lnTo>
                    <a:pt x="93959" y="3540871"/>
                  </a:lnTo>
                  <a:lnTo>
                    <a:pt x="137413" y="3547872"/>
                  </a:lnTo>
                  <a:lnTo>
                    <a:pt x="1496313" y="3547872"/>
                  </a:lnTo>
                  <a:lnTo>
                    <a:pt x="1539768" y="3540871"/>
                  </a:lnTo>
                  <a:lnTo>
                    <a:pt x="1577492" y="3521374"/>
                  </a:lnTo>
                  <a:lnTo>
                    <a:pt x="1607230" y="3491636"/>
                  </a:lnTo>
                  <a:lnTo>
                    <a:pt x="1626727" y="3453912"/>
                  </a:lnTo>
                  <a:lnTo>
                    <a:pt x="1633727" y="3410457"/>
                  </a:lnTo>
                  <a:lnTo>
                    <a:pt x="1633727" y="137413"/>
                  </a:lnTo>
                  <a:lnTo>
                    <a:pt x="1626727" y="93959"/>
                  </a:lnTo>
                  <a:lnTo>
                    <a:pt x="1607230" y="56235"/>
                  </a:lnTo>
                  <a:lnTo>
                    <a:pt x="1577492" y="26497"/>
                  </a:lnTo>
                  <a:lnTo>
                    <a:pt x="1539768" y="7000"/>
                  </a:lnTo>
                  <a:lnTo>
                    <a:pt x="14963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40290" y="1829562"/>
              <a:ext cx="1633855" cy="3548379"/>
            </a:xfrm>
            <a:custGeom>
              <a:avLst/>
              <a:gdLst/>
              <a:ahLst/>
              <a:cxnLst/>
              <a:rect l="l" t="t" r="r" b="b"/>
              <a:pathLst>
                <a:path w="1633854" h="3548379">
                  <a:moveTo>
                    <a:pt x="0" y="137413"/>
                  </a:moveTo>
                  <a:lnTo>
                    <a:pt x="7000" y="93959"/>
                  </a:lnTo>
                  <a:lnTo>
                    <a:pt x="26497" y="56235"/>
                  </a:lnTo>
                  <a:lnTo>
                    <a:pt x="56235" y="26497"/>
                  </a:lnTo>
                  <a:lnTo>
                    <a:pt x="93959" y="7000"/>
                  </a:lnTo>
                  <a:lnTo>
                    <a:pt x="137413" y="0"/>
                  </a:lnTo>
                  <a:lnTo>
                    <a:pt x="1496313" y="0"/>
                  </a:lnTo>
                  <a:lnTo>
                    <a:pt x="1539768" y="7000"/>
                  </a:lnTo>
                  <a:lnTo>
                    <a:pt x="1577492" y="26497"/>
                  </a:lnTo>
                  <a:lnTo>
                    <a:pt x="1607230" y="56235"/>
                  </a:lnTo>
                  <a:lnTo>
                    <a:pt x="1626727" y="93959"/>
                  </a:lnTo>
                  <a:lnTo>
                    <a:pt x="1633727" y="137413"/>
                  </a:lnTo>
                  <a:lnTo>
                    <a:pt x="1633727" y="3410457"/>
                  </a:lnTo>
                  <a:lnTo>
                    <a:pt x="1626727" y="3453912"/>
                  </a:lnTo>
                  <a:lnTo>
                    <a:pt x="1607230" y="3491636"/>
                  </a:lnTo>
                  <a:lnTo>
                    <a:pt x="1577492" y="3521374"/>
                  </a:lnTo>
                  <a:lnTo>
                    <a:pt x="1539768" y="3540871"/>
                  </a:lnTo>
                  <a:lnTo>
                    <a:pt x="1496313" y="3547872"/>
                  </a:lnTo>
                  <a:lnTo>
                    <a:pt x="137413" y="3547872"/>
                  </a:lnTo>
                  <a:lnTo>
                    <a:pt x="93959" y="3540871"/>
                  </a:lnTo>
                  <a:lnTo>
                    <a:pt x="56235" y="3521374"/>
                  </a:lnTo>
                  <a:lnTo>
                    <a:pt x="26497" y="3491636"/>
                  </a:lnTo>
                  <a:lnTo>
                    <a:pt x="7000" y="3453912"/>
                  </a:lnTo>
                  <a:lnTo>
                    <a:pt x="0" y="3410457"/>
                  </a:lnTo>
                  <a:lnTo>
                    <a:pt x="0" y="137413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4620" y="1769364"/>
              <a:ext cx="656844" cy="65989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30981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Archite</a:t>
            </a:r>
            <a:r>
              <a:rPr dirty="0" spc="25"/>
              <a:t>c</a:t>
            </a:r>
            <a:r>
              <a:rPr dirty="0" spc="30"/>
              <a:t>ture</a:t>
            </a:r>
          </a:p>
        </p:txBody>
      </p:sp>
      <p:sp>
        <p:nvSpPr>
          <p:cNvPr id="7" name="object 7"/>
          <p:cNvSpPr/>
          <p:nvPr/>
        </p:nvSpPr>
        <p:spPr>
          <a:xfrm>
            <a:off x="3368040" y="3243072"/>
            <a:ext cx="373380" cy="559435"/>
          </a:xfrm>
          <a:custGeom>
            <a:avLst/>
            <a:gdLst/>
            <a:ahLst/>
            <a:cxnLst/>
            <a:rect l="l" t="t" r="r" b="b"/>
            <a:pathLst>
              <a:path w="373379" h="559435">
                <a:moveTo>
                  <a:pt x="11684" y="139826"/>
                </a:moveTo>
                <a:lnTo>
                  <a:pt x="0" y="139826"/>
                </a:lnTo>
                <a:lnTo>
                  <a:pt x="0" y="419480"/>
                </a:lnTo>
                <a:lnTo>
                  <a:pt x="11684" y="419480"/>
                </a:lnTo>
                <a:lnTo>
                  <a:pt x="11684" y="139826"/>
                </a:lnTo>
                <a:close/>
              </a:path>
              <a:path w="373379" h="559435">
                <a:moveTo>
                  <a:pt x="46736" y="139826"/>
                </a:moveTo>
                <a:lnTo>
                  <a:pt x="23368" y="139826"/>
                </a:lnTo>
                <a:lnTo>
                  <a:pt x="23368" y="419480"/>
                </a:lnTo>
                <a:lnTo>
                  <a:pt x="46736" y="419480"/>
                </a:lnTo>
                <a:lnTo>
                  <a:pt x="46736" y="139826"/>
                </a:lnTo>
                <a:close/>
              </a:path>
              <a:path w="373379" h="559435">
                <a:moveTo>
                  <a:pt x="186689" y="0"/>
                </a:moveTo>
                <a:lnTo>
                  <a:pt x="186689" y="139826"/>
                </a:lnTo>
                <a:lnTo>
                  <a:pt x="58293" y="139826"/>
                </a:lnTo>
                <a:lnTo>
                  <a:pt x="58293" y="419480"/>
                </a:lnTo>
                <a:lnTo>
                  <a:pt x="186689" y="419480"/>
                </a:lnTo>
                <a:lnTo>
                  <a:pt x="186689" y="559307"/>
                </a:lnTo>
                <a:lnTo>
                  <a:pt x="373380" y="279653"/>
                </a:lnTo>
                <a:lnTo>
                  <a:pt x="186689" y="0"/>
                </a:lnTo>
                <a:close/>
              </a:path>
            </a:pathLst>
          </a:custGeom>
          <a:solidFill>
            <a:srgbClr val="5EB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88905" y="2373629"/>
            <a:ext cx="8699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75" b="1">
                <a:solidFill>
                  <a:srgbClr val="0F171F"/>
                </a:solidFill>
                <a:latin typeface="Trebuchet MS"/>
                <a:cs typeface="Trebuchet MS"/>
              </a:rPr>
              <a:t>D</a:t>
            </a:r>
            <a:r>
              <a:rPr dirty="0" sz="1050" spc="5" b="1">
                <a:solidFill>
                  <a:srgbClr val="0F171F"/>
                </a:solidFill>
                <a:latin typeface="Trebuchet MS"/>
                <a:cs typeface="Trebuchet MS"/>
              </a:rPr>
              <a:t>at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a</a:t>
            </a:r>
            <a:r>
              <a:rPr dirty="0" sz="1050" spc="-55" b="1">
                <a:solidFill>
                  <a:srgbClr val="0F171F"/>
                </a:solidFill>
                <a:latin typeface="Trebuchet MS"/>
                <a:cs typeface="Trebuchet MS"/>
              </a:rPr>
              <a:t> </a:t>
            </a:r>
            <a:r>
              <a:rPr dirty="0" sz="1050" spc="20" b="1">
                <a:solidFill>
                  <a:srgbClr val="0F171F"/>
                </a:solidFill>
                <a:latin typeface="Trebuchet MS"/>
                <a:cs typeface="Trebuchet MS"/>
              </a:rPr>
              <a:t>anal</a:t>
            </a:r>
            <a:r>
              <a:rPr dirty="0" sz="1050" spc="10" b="1">
                <a:solidFill>
                  <a:srgbClr val="0F171F"/>
                </a:solidFill>
                <a:latin typeface="Trebuchet MS"/>
                <a:cs typeface="Trebuchet MS"/>
              </a:rPr>
              <a:t>y</a:t>
            </a:r>
            <a:r>
              <a:rPr dirty="0" sz="1050" spc="5" b="1">
                <a:solidFill>
                  <a:srgbClr val="0F171F"/>
                </a:solidFill>
                <a:latin typeface="Trebuchet MS"/>
                <a:cs typeface="Trebuchet MS"/>
              </a:rPr>
              <a:t>s</a:t>
            </a:r>
            <a:r>
              <a:rPr dirty="0" sz="1050" spc="-15" b="1">
                <a:solidFill>
                  <a:srgbClr val="0F171F"/>
                </a:solidFill>
                <a:latin typeface="Trebuchet MS"/>
                <a:cs typeface="Trebuchet MS"/>
              </a:rPr>
              <a:t>t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8956" y="3232530"/>
            <a:ext cx="1108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40" b="1">
                <a:solidFill>
                  <a:srgbClr val="0F171F"/>
                </a:solidFill>
                <a:latin typeface="Trebuchet MS"/>
                <a:cs typeface="Trebuchet MS"/>
              </a:rPr>
              <a:t>B</a:t>
            </a:r>
            <a:r>
              <a:rPr dirty="0" sz="1050" spc="10" b="1">
                <a:solidFill>
                  <a:srgbClr val="0F171F"/>
                </a:solidFill>
                <a:latin typeface="Trebuchet MS"/>
                <a:cs typeface="Trebuchet MS"/>
              </a:rPr>
              <a:t>usin</a:t>
            </a:r>
            <a:r>
              <a:rPr dirty="0" sz="1050" spc="-45" b="1">
                <a:solidFill>
                  <a:srgbClr val="0F171F"/>
                </a:solidFill>
                <a:latin typeface="Trebuchet MS"/>
                <a:cs typeface="Trebuchet MS"/>
              </a:rPr>
              <a:t>e</a:t>
            </a:r>
            <a:r>
              <a:rPr dirty="0" sz="1050" b="1">
                <a:solidFill>
                  <a:srgbClr val="0F171F"/>
                </a:solidFill>
                <a:latin typeface="Trebuchet MS"/>
                <a:cs typeface="Trebuchet MS"/>
              </a:rPr>
              <a:t>s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s</a:t>
            </a:r>
            <a:r>
              <a:rPr dirty="0" sz="1050" spc="-80" b="1">
                <a:solidFill>
                  <a:srgbClr val="0F171F"/>
                </a:solidFill>
                <a:latin typeface="Trebuchet MS"/>
                <a:cs typeface="Trebuchet MS"/>
              </a:rPr>
              <a:t> </a:t>
            </a:r>
            <a:r>
              <a:rPr dirty="0" sz="1050" spc="20" b="1">
                <a:solidFill>
                  <a:srgbClr val="0F171F"/>
                </a:solidFill>
                <a:latin typeface="Trebuchet MS"/>
                <a:cs typeface="Trebuchet MS"/>
              </a:rPr>
              <a:t>anal</a:t>
            </a:r>
            <a:r>
              <a:rPr dirty="0" sz="1050" spc="10" b="1">
                <a:solidFill>
                  <a:srgbClr val="0F171F"/>
                </a:solidFill>
                <a:latin typeface="Trebuchet MS"/>
                <a:cs typeface="Trebuchet MS"/>
              </a:rPr>
              <a:t>y</a:t>
            </a:r>
            <a:r>
              <a:rPr dirty="0" sz="1050" spc="5" b="1">
                <a:solidFill>
                  <a:srgbClr val="0F171F"/>
                </a:solidFill>
                <a:latin typeface="Trebuchet MS"/>
                <a:cs typeface="Trebuchet MS"/>
              </a:rPr>
              <a:t>s</a:t>
            </a:r>
            <a:r>
              <a:rPr dirty="0" sz="1050" spc="-5" b="1">
                <a:solidFill>
                  <a:srgbClr val="0F171F"/>
                </a:solidFill>
                <a:latin typeface="Trebuchet MS"/>
                <a:cs typeface="Trebuchet MS"/>
              </a:rPr>
              <a:t>t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63631" y="4052696"/>
            <a:ext cx="9353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75" b="1">
                <a:solidFill>
                  <a:srgbClr val="0F171F"/>
                </a:solidFill>
                <a:latin typeface="Trebuchet MS"/>
                <a:cs typeface="Trebuchet MS"/>
              </a:rPr>
              <a:t>D</a:t>
            </a:r>
            <a:r>
              <a:rPr dirty="0" sz="1050" spc="5" b="1">
                <a:solidFill>
                  <a:srgbClr val="0F171F"/>
                </a:solidFill>
                <a:latin typeface="Trebuchet MS"/>
                <a:cs typeface="Trebuchet MS"/>
              </a:rPr>
              <a:t>at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a</a:t>
            </a:r>
            <a:r>
              <a:rPr dirty="0" sz="1050" spc="-55" b="1">
                <a:solidFill>
                  <a:srgbClr val="0F171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0F171F"/>
                </a:solidFill>
                <a:latin typeface="Trebuchet MS"/>
                <a:cs typeface="Trebuchet MS"/>
              </a:rPr>
              <a:t>sci</a:t>
            </a:r>
            <a:r>
              <a:rPr dirty="0" sz="1050" spc="-35" b="1">
                <a:solidFill>
                  <a:srgbClr val="0F171F"/>
                </a:solidFill>
                <a:latin typeface="Trebuchet MS"/>
                <a:cs typeface="Trebuchet MS"/>
              </a:rPr>
              <a:t>e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n</a:t>
            </a:r>
            <a:r>
              <a:rPr dirty="0" sz="1050" b="1">
                <a:solidFill>
                  <a:srgbClr val="0F171F"/>
                </a:solidFill>
                <a:latin typeface="Trebuchet MS"/>
                <a:cs typeface="Trebuchet MS"/>
              </a:rPr>
              <a:t>t</a:t>
            </a:r>
            <a:r>
              <a:rPr dirty="0" sz="1050" b="1">
                <a:solidFill>
                  <a:srgbClr val="0F171F"/>
                </a:solidFill>
                <a:latin typeface="Trebuchet MS"/>
                <a:cs typeface="Trebuchet MS"/>
              </a:rPr>
              <a:t>is</a:t>
            </a:r>
            <a:r>
              <a:rPr dirty="0" sz="1050" spc="-5" b="1">
                <a:solidFill>
                  <a:srgbClr val="0F171F"/>
                </a:solidFill>
                <a:latin typeface="Trebuchet MS"/>
                <a:cs typeface="Trebuchet MS"/>
              </a:rPr>
              <a:t>t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9350" y="4953127"/>
            <a:ext cx="140652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5"/>
              </a:spcBef>
            </a:pPr>
            <a:r>
              <a:rPr dirty="0" sz="1050" spc="35" b="1">
                <a:solidFill>
                  <a:srgbClr val="0F171F"/>
                </a:solidFill>
                <a:latin typeface="Trebuchet MS"/>
                <a:cs typeface="Trebuchet MS"/>
              </a:rPr>
              <a:t>A</a:t>
            </a:r>
            <a:r>
              <a:rPr dirty="0" sz="1050" spc="25" b="1">
                <a:solidFill>
                  <a:srgbClr val="0F171F"/>
                </a:solidFill>
                <a:latin typeface="Trebuchet MS"/>
                <a:cs typeface="Trebuchet MS"/>
              </a:rPr>
              <a:t>ppli</a:t>
            </a:r>
            <a:r>
              <a:rPr dirty="0" sz="1050" spc="-40" b="1">
                <a:solidFill>
                  <a:srgbClr val="0F171F"/>
                </a:solidFill>
                <a:latin typeface="Trebuchet MS"/>
                <a:cs typeface="Trebuchet MS"/>
              </a:rPr>
              <a:t>c</a:t>
            </a:r>
            <a:r>
              <a:rPr dirty="0" sz="1050" spc="5" b="1">
                <a:solidFill>
                  <a:srgbClr val="0F171F"/>
                </a:solidFill>
                <a:latin typeface="Trebuchet MS"/>
                <a:cs typeface="Trebuchet MS"/>
              </a:rPr>
              <a:t>at</a:t>
            </a:r>
            <a:r>
              <a:rPr dirty="0" sz="1050" spc="-5" b="1">
                <a:solidFill>
                  <a:srgbClr val="0F171F"/>
                </a:solidFill>
                <a:latin typeface="Trebuchet MS"/>
                <a:cs typeface="Trebuchet MS"/>
              </a:rPr>
              <a:t>ions,</a:t>
            </a:r>
            <a:r>
              <a:rPr dirty="0" sz="1050" spc="-95" b="1">
                <a:solidFill>
                  <a:srgbClr val="0F171F"/>
                </a:solidFill>
                <a:latin typeface="Trebuchet MS"/>
                <a:cs typeface="Trebuchet MS"/>
              </a:rPr>
              <a:t> </a:t>
            </a:r>
            <a:r>
              <a:rPr dirty="0" sz="1050" spc="-35" b="1">
                <a:solidFill>
                  <a:srgbClr val="0F171F"/>
                </a:solidFill>
                <a:latin typeface="Trebuchet MS"/>
                <a:cs typeface="Trebuchet MS"/>
              </a:rPr>
              <a:t>e</a:t>
            </a:r>
            <a:r>
              <a:rPr dirty="0" sz="1050" spc="65" b="1">
                <a:solidFill>
                  <a:srgbClr val="0F171F"/>
                </a:solidFill>
                <a:latin typeface="Trebuchet MS"/>
                <a:cs typeface="Trebuchet MS"/>
              </a:rPr>
              <a:t>n</a:t>
            </a:r>
            <a:r>
              <a:rPr dirty="0" sz="1050" spc="50" b="1">
                <a:solidFill>
                  <a:srgbClr val="0F171F"/>
                </a:solidFill>
                <a:latin typeface="Trebuchet MS"/>
                <a:cs typeface="Trebuchet MS"/>
              </a:rPr>
              <a:t>g</a:t>
            </a:r>
            <a:r>
              <a:rPr dirty="0" sz="1050" spc="10" b="1">
                <a:solidFill>
                  <a:srgbClr val="0F171F"/>
                </a:solidFill>
                <a:latin typeface="Trebuchet MS"/>
                <a:cs typeface="Trebuchet MS"/>
              </a:rPr>
              <a:t>in</a:t>
            </a:r>
            <a:r>
              <a:rPr dirty="0" sz="1050" spc="-35" b="1">
                <a:solidFill>
                  <a:srgbClr val="0F171F"/>
                </a:solidFill>
                <a:latin typeface="Trebuchet MS"/>
                <a:cs typeface="Trebuchet MS"/>
              </a:rPr>
              <a:t>e</a:t>
            </a:r>
            <a:r>
              <a:rPr dirty="0" sz="1050" b="1">
                <a:solidFill>
                  <a:srgbClr val="0F171F"/>
                </a:solidFill>
                <a:latin typeface="Trebuchet MS"/>
                <a:cs typeface="Trebuchet MS"/>
              </a:rPr>
              <a:t>s</a:t>
            </a:r>
            <a:r>
              <a:rPr dirty="0" sz="1050" spc="-80" b="1">
                <a:solidFill>
                  <a:srgbClr val="0F171F"/>
                </a:solidFill>
                <a:latin typeface="Trebuchet MS"/>
                <a:cs typeface="Trebuchet MS"/>
              </a:rPr>
              <a:t>,  </a:t>
            </a:r>
            <a:r>
              <a:rPr dirty="0" sz="1050" spc="25" b="1">
                <a:solidFill>
                  <a:srgbClr val="0F171F"/>
                </a:solidFill>
                <a:latin typeface="Trebuchet MS"/>
                <a:cs typeface="Trebuchet MS"/>
              </a:rPr>
              <a:t>and</a:t>
            </a:r>
            <a:r>
              <a:rPr dirty="0" sz="1050" spc="-75" b="1">
                <a:solidFill>
                  <a:srgbClr val="0F171F"/>
                </a:solidFill>
                <a:latin typeface="Trebuchet MS"/>
                <a:cs typeface="Trebuchet MS"/>
              </a:rPr>
              <a:t> </a:t>
            </a:r>
            <a:r>
              <a:rPr dirty="0" sz="1050" spc="20" b="1">
                <a:solidFill>
                  <a:srgbClr val="0F171F"/>
                </a:solidFill>
                <a:latin typeface="Trebuchet MS"/>
                <a:cs typeface="Trebuchet MS"/>
              </a:rPr>
              <a:t>algorithms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02697" y="1474977"/>
            <a:ext cx="1654175" cy="332740"/>
            <a:chOff x="9902697" y="1474977"/>
            <a:chExt cx="1654175" cy="332740"/>
          </a:xfrm>
        </p:grpSpPr>
        <p:sp>
          <p:nvSpPr>
            <p:cNvPr id="13" name="object 13"/>
            <p:cNvSpPr/>
            <p:nvPr/>
          </p:nvSpPr>
          <p:spPr>
            <a:xfrm>
              <a:off x="9912857" y="1485137"/>
              <a:ext cx="1633855" cy="312420"/>
            </a:xfrm>
            <a:custGeom>
              <a:avLst/>
              <a:gdLst/>
              <a:ahLst/>
              <a:cxnLst/>
              <a:rect l="l" t="t" r="r" b="b"/>
              <a:pathLst>
                <a:path w="1633854" h="312419">
                  <a:moveTo>
                    <a:pt x="1551432" y="0"/>
                  </a:moveTo>
                  <a:lnTo>
                    <a:pt x="82296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230124"/>
                  </a:lnTo>
                  <a:lnTo>
                    <a:pt x="6465" y="262163"/>
                  </a:lnTo>
                  <a:lnTo>
                    <a:pt x="24098" y="288321"/>
                  </a:lnTo>
                  <a:lnTo>
                    <a:pt x="50256" y="305954"/>
                  </a:lnTo>
                  <a:lnTo>
                    <a:pt x="82296" y="312420"/>
                  </a:lnTo>
                  <a:lnTo>
                    <a:pt x="1551432" y="312420"/>
                  </a:lnTo>
                  <a:lnTo>
                    <a:pt x="1583471" y="305954"/>
                  </a:lnTo>
                  <a:lnTo>
                    <a:pt x="1609629" y="288321"/>
                  </a:lnTo>
                  <a:lnTo>
                    <a:pt x="1627262" y="262163"/>
                  </a:lnTo>
                  <a:lnTo>
                    <a:pt x="1633727" y="230124"/>
                  </a:lnTo>
                  <a:lnTo>
                    <a:pt x="1633727" y="82296"/>
                  </a:lnTo>
                  <a:lnTo>
                    <a:pt x="1627262" y="50256"/>
                  </a:lnTo>
                  <a:lnTo>
                    <a:pt x="1609629" y="24098"/>
                  </a:lnTo>
                  <a:lnTo>
                    <a:pt x="1583471" y="6465"/>
                  </a:lnTo>
                  <a:lnTo>
                    <a:pt x="155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12857" y="1485137"/>
              <a:ext cx="1633855" cy="312420"/>
            </a:xfrm>
            <a:custGeom>
              <a:avLst/>
              <a:gdLst/>
              <a:ahLst/>
              <a:cxnLst/>
              <a:rect l="l" t="t" r="r" b="b"/>
              <a:pathLst>
                <a:path w="1633854" h="312419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1551432" y="0"/>
                  </a:lnTo>
                  <a:lnTo>
                    <a:pt x="1583471" y="6465"/>
                  </a:lnTo>
                  <a:lnTo>
                    <a:pt x="1609629" y="24098"/>
                  </a:lnTo>
                  <a:lnTo>
                    <a:pt x="1627262" y="50256"/>
                  </a:lnTo>
                  <a:lnTo>
                    <a:pt x="1633727" y="82296"/>
                  </a:lnTo>
                  <a:lnTo>
                    <a:pt x="1633727" y="230124"/>
                  </a:lnTo>
                  <a:lnTo>
                    <a:pt x="1627262" y="262163"/>
                  </a:lnTo>
                  <a:lnTo>
                    <a:pt x="1609629" y="288321"/>
                  </a:lnTo>
                  <a:lnTo>
                    <a:pt x="1583471" y="305954"/>
                  </a:lnTo>
                  <a:lnTo>
                    <a:pt x="1551432" y="312420"/>
                  </a:lnTo>
                  <a:lnTo>
                    <a:pt x="82296" y="312420"/>
                  </a:lnTo>
                  <a:lnTo>
                    <a:pt x="50256" y="305954"/>
                  </a:lnTo>
                  <a:lnTo>
                    <a:pt x="24098" y="288321"/>
                  </a:lnTo>
                  <a:lnTo>
                    <a:pt x="6465" y="262163"/>
                  </a:lnTo>
                  <a:lnTo>
                    <a:pt x="0" y="230124"/>
                  </a:lnTo>
                  <a:lnTo>
                    <a:pt x="0" y="82296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146538" y="1525904"/>
            <a:ext cx="1165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 b="1">
                <a:solidFill>
                  <a:srgbClr val="030050"/>
                </a:solidFill>
                <a:latin typeface="Trebuchet MS"/>
                <a:cs typeface="Trebuchet MS"/>
              </a:rPr>
              <a:t>Da</a:t>
            </a:r>
            <a:r>
              <a:rPr dirty="0" sz="1200" spc="-10" b="1">
                <a:solidFill>
                  <a:srgbClr val="030050"/>
                </a:solidFill>
                <a:latin typeface="Trebuchet MS"/>
                <a:cs typeface="Trebuchet MS"/>
              </a:rPr>
              <a:t>t</a:t>
            </a:r>
            <a:r>
              <a:rPr dirty="0" sz="1200" spc="15" b="1">
                <a:solidFill>
                  <a:srgbClr val="030050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030050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030050"/>
                </a:solidFill>
                <a:latin typeface="Trebuchet MS"/>
                <a:cs typeface="Trebuchet MS"/>
              </a:rPr>
              <a:t>c</a:t>
            </a:r>
            <a:r>
              <a:rPr dirty="0" sz="1200" spc="-20" b="1">
                <a:solidFill>
                  <a:srgbClr val="030050"/>
                </a:solidFill>
                <a:latin typeface="Trebuchet MS"/>
                <a:cs typeface="Trebuchet MS"/>
              </a:rPr>
              <a:t>o</a:t>
            </a:r>
            <a:r>
              <a:rPr dirty="0" sz="1200" spc="20" b="1">
                <a:solidFill>
                  <a:srgbClr val="030050"/>
                </a:solidFill>
                <a:latin typeface="Trebuchet MS"/>
                <a:cs typeface="Trebuchet MS"/>
              </a:rPr>
              <a:t>ns</a:t>
            </a:r>
            <a:r>
              <a:rPr dirty="0" sz="1200" spc="40" b="1">
                <a:solidFill>
                  <a:srgbClr val="030050"/>
                </a:solidFill>
                <a:latin typeface="Trebuchet MS"/>
                <a:cs typeface="Trebuchet MS"/>
              </a:rPr>
              <a:t>um</a:t>
            </a:r>
            <a:r>
              <a:rPr dirty="0" sz="1200" spc="-35" b="1">
                <a:solidFill>
                  <a:srgbClr val="030050"/>
                </a:solidFill>
                <a:latin typeface="Trebuchet MS"/>
                <a:cs typeface="Trebuchet MS"/>
              </a:rPr>
              <a:t>er</a:t>
            </a:r>
            <a:r>
              <a:rPr dirty="0" sz="1200" spc="15" b="1">
                <a:solidFill>
                  <a:srgbClr val="03005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04188" y="1475232"/>
            <a:ext cx="1653539" cy="297180"/>
            <a:chOff x="1504188" y="1475232"/>
            <a:chExt cx="1653539" cy="297180"/>
          </a:xfrm>
        </p:grpSpPr>
        <p:sp>
          <p:nvSpPr>
            <p:cNvPr id="17" name="object 17"/>
            <p:cNvSpPr/>
            <p:nvPr/>
          </p:nvSpPr>
          <p:spPr>
            <a:xfrm>
              <a:off x="1514094" y="1485138"/>
              <a:ext cx="1633855" cy="277495"/>
            </a:xfrm>
            <a:custGeom>
              <a:avLst/>
              <a:gdLst/>
              <a:ahLst/>
              <a:cxnLst/>
              <a:rect l="l" t="t" r="r" b="b"/>
              <a:pathLst>
                <a:path w="1633855" h="277494">
                  <a:moveTo>
                    <a:pt x="1560703" y="0"/>
                  </a:moveTo>
                  <a:lnTo>
                    <a:pt x="73025" y="0"/>
                  </a:lnTo>
                  <a:lnTo>
                    <a:pt x="44630" y="5748"/>
                  </a:lnTo>
                  <a:lnTo>
                    <a:pt x="21415" y="21415"/>
                  </a:lnTo>
                  <a:lnTo>
                    <a:pt x="5748" y="44630"/>
                  </a:lnTo>
                  <a:lnTo>
                    <a:pt x="0" y="73025"/>
                  </a:lnTo>
                  <a:lnTo>
                    <a:pt x="0" y="204342"/>
                  </a:lnTo>
                  <a:lnTo>
                    <a:pt x="5748" y="232737"/>
                  </a:lnTo>
                  <a:lnTo>
                    <a:pt x="21415" y="255952"/>
                  </a:lnTo>
                  <a:lnTo>
                    <a:pt x="44630" y="271619"/>
                  </a:lnTo>
                  <a:lnTo>
                    <a:pt x="73025" y="277367"/>
                  </a:lnTo>
                  <a:lnTo>
                    <a:pt x="1560703" y="277367"/>
                  </a:lnTo>
                  <a:lnTo>
                    <a:pt x="1589097" y="271619"/>
                  </a:lnTo>
                  <a:lnTo>
                    <a:pt x="1612312" y="255952"/>
                  </a:lnTo>
                  <a:lnTo>
                    <a:pt x="1627979" y="232737"/>
                  </a:lnTo>
                  <a:lnTo>
                    <a:pt x="1633728" y="204342"/>
                  </a:lnTo>
                  <a:lnTo>
                    <a:pt x="1633728" y="73025"/>
                  </a:lnTo>
                  <a:lnTo>
                    <a:pt x="1627979" y="44630"/>
                  </a:lnTo>
                  <a:lnTo>
                    <a:pt x="1612312" y="21415"/>
                  </a:lnTo>
                  <a:lnTo>
                    <a:pt x="1589097" y="5748"/>
                  </a:lnTo>
                  <a:lnTo>
                    <a:pt x="15607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14094" y="1485138"/>
              <a:ext cx="1633855" cy="277495"/>
            </a:xfrm>
            <a:custGeom>
              <a:avLst/>
              <a:gdLst/>
              <a:ahLst/>
              <a:cxnLst/>
              <a:rect l="l" t="t" r="r" b="b"/>
              <a:pathLst>
                <a:path w="1633855" h="277494">
                  <a:moveTo>
                    <a:pt x="0" y="73025"/>
                  </a:moveTo>
                  <a:lnTo>
                    <a:pt x="5748" y="44630"/>
                  </a:lnTo>
                  <a:lnTo>
                    <a:pt x="21415" y="21415"/>
                  </a:lnTo>
                  <a:lnTo>
                    <a:pt x="44630" y="5748"/>
                  </a:lnTo>
                  <a:lnTo>
                    <a:pt x="73025" y="0"/>
                  </a:lnTo>
                  <a:lnTo>
                    <a:pt x="1560703" y="0"/>
                  </a:lnTo>
                  <a:lnTo>
                    <a:pt x="1589097" y="5748"/>
                  </a:lnTo>
                  <a:lnTo>
                    <a:pt x="1612312" y="21415"/>
                  </a:lnTo>
                  <a:lnTo>
                    <a:pt x="1627979" y="44630"/>
                  </a:lnTo>
                  <a:lnTo>
                    <a:pt x="1633728" y="73025"/>
                  </a:lnTo>
                  <a:lnTo>
                    <a:pt x="1633728" y="204342"/>
                  </a:lnTo>
                  <a:lnTo>
                    <a:pt x="1627979" y="232737"/>
                  </a:lnTo>
                  <a:lnTo>
                    <a:pt x="1612312" y="255952"/>
                  </a:lnTo>
                  <a:lnTo>
                    <a:pt x="1589097" y="271619"/>
                  </a:lnTo>
                  <a:lnTo>
                    <a:pt x="1560703" y="277367"/>
                  </a:lnTo>
                  <a:lnTo>
                    <a:pt x="73025" y="277367"/>
                  </a:lnTo>
                  <a:lnTo>
                    <a:pt x="44630" y="271619"/>
                  </a:lnTo>
                  <a:lnTo>
                    <a:pt x="21415" y="255952"/>
                  </a:lnTo>
                  <a:lnTo>
                    <a:pt x="5748" y="232737"/>
                  </a:lnTo>
                  <a:lnTo>
                    <a:pt x="0" y="204342"/>
                  </a:lnTo>
                  <a:lnTo>
                    <a:pt x="0" y="73025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441450" y="1819401"/>
            <a:ext cx="1756410" cy="3431540"/>
            <a:chOff x="1441450" y="1819401"/>
            <a:chExt cx="1756410" cy="3431540"/>
          </a:xfrm>
        </p:grpSpPr>
        <p:sp>
          <p:nvSpPr>
            <p:cNvPr id="20" name="object 20"/>
            <p:cNvSpPr/>
            <p:nvPr/>
          </p:nvSpPr>
          <p:spPr>
            <a:xfrm>
              <a:off x="1485138" y="1829561"/>
              <a:ext cx="1694814" cy="1643380"/>
            </a:xfrm>
            <a:custGeom>
              <a:avLst/>
              <a:gdLst/>
              <a:ahLst/>
              <a:cxnLst/>
              <a:rect l="l" t="t" r="r" b="b"/>
              <a:pathLst>
                <a:path w="1694814" h="1643379">
                  <a:moveTo>
                    <a:pt x="1593977" y="0"/>
                  </a:moveTo>
                  <a:lnTo>
                    <a:pt x="100711" y="0"/>
                  </a:lnTo>
                  <a:lnTo>
                    <a:pt x="61507" y="7913"/>
                  </a:lnTo>
                  <a:lnTo>
                    <a:pt x="29495" y="29495"/>
                  </a:lnTo>
                  <a:lnTo>
                    <a:pt x="7913" y="61507"/>
                  </a:lnTo>
                  <a:lnTo>
                    <a:pt x="0" y="100711"/>
                  </a:lnTo>
                  <a:lnTo>
                    <a:pt x="0" y="1542161"/>
                  </a:lnTo>
                  <a:lnTo>
                    <a:pt x="7913" y="1581364"/>
                  </a:lnTo>
                  <a:lnTo>
                    <a:pt x="29495" y="1613376"/>
                  </a:lnTo>
                  <a:lnTo>
                    <a:pt x="61507" y="1634958"/>
                  </a:lnTo>
                  <a:lnTo>
                    <a:pt x="100711" y="1642872"/>
                  </a:lnTo>
                  <a:lnTo>
                    <a:pt x="1593977" y="1642872"/>
                  </a:lnTo>
                  <a:lnTo>
                    <a:pt x="1633180" y="1634958"/>
                  </a:lnTo>
                  <a:lnTo>
                    <a:pt x="1665192" y="1613376"/>
                  </a:lnTo>
                  <a:lnTo>
                    <a:pt x="1686774" y="1581364"/>
                  </a:lnTo>
                  <a:lnTo>
                    <a:pt x="1694688" y="1542161"/>
                  </a:lnTo>
                  <a:lnTo>
                    <a:pt x="1694688" y="100711"/>
                  </a:lnTo>
                  <a:lnTo>
                    <a:pt x="1686774" y="61507"/>
                  </a:lnTo>
                  <a:lnTo>
                    <a:pt x="1665192" y="29495"/>
                  </a:lnTo>
                  <a:lnTo>
                    <a:pt x="1633180" y="7913"/>
                  </a:lnTo>
                  <a:lnTo>
                    <a:pt x="1593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85138" y="1829561"/>
              <a:ext cx="1694814" cy="1643380"/>
            </a:xfrm>
            <a:custGeom>
              <a:avLst/>
              <a:gdLst/>
              <a:ahLst/>
              <a:cxnLst/>
              <a:rect l="l" t="t" r="r" b="b"/>
              <a:pathLst>
                <a:path w="1694814" h="1643379">
                  <a:moveTo>
                    <a:pt x="0" y="100711"/>
                  </a:moveTo>
                  <a:lnTo>
                    <a:pt x="7913" y="61507"/>
                  </a:lnTo>
                  <a:lnTo>
                    <a:pt x="29495" y="29495"/>
                  </a:lnTo>
                  <a:lnTo>
                    <a:pt x="61507" y="7913"/>
                  </a:lnTo>
                  <a:lnTo>
                    <a:pt x="100711" y="0"/>
                  </a:lnTo>
                  <a:lnTo>
                    <a:pt x="1593977" y="0"/>
                  </a:lnTo>
                  <a:lnTo>
                    <a:pt x="1633180" y="7913"/>
                  </a:lnTo>
                  <a:lnTo>
                    <a:pt x="1665192" y="29495"/>
                  </a:lnTo>
                  <a:lnTo>
                    <a:pt x="1686774" y="61507"/>
                  </a:lnTo>
                  <a:lnTo>
                    <a:pt x="1694688" y="100711"/>
                  </a:lnTo>
                  <a:lnTo>
                    <a:pt x="1694688" y="1542161"/>
                  </a:lnTo>
                  <a:lnTo>
                    <a:pt x="1686774" y="1581364"/>
                  </a:lnTo>
                  <a:lnTo>
                    <a:pt x="1665192" y="1613376"/>
                  </a:lnTo>
                  <a:lnTo>
                    <a:pt x="1633180" y="1634958"/>
                  </a:lnTo>
                  <a:lnTo>
                    <a:pt x="1593977" y="1642872"/>
                  </a:lnTo>
                  <a:lnTo>
                    <a:pt x="100711" y="1642872"/>
                  </a:lnTo>
                  <a:lnTo>
                    <a:pt x="61507" y="1634958"/>
                  </a:lnTo>
                  <a:lnTo>
                    <a:pt x="29495" y="1613376"/>
                  </a:lnTo>
                  <a:lnTo>
                    <a:pt x="7913" y="1581364"/>
                  </a:lnTo>
                  <a:lnTo>
                    <a:pt x="0" y="1542161"/>
                  </a:lnTo>
                  <a:lnTo>
                    <a:pt x="0" y="100711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9027" y="2813303"/>
              <a:ext cx="345948" cy="3718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51610" y="3528822"/>
              <a:ext cx="1736089" cy="1711960"/>
            </a:xfrm>
            <a:custGeom>
              <a:avLst/>
              <a:gdLst/>
              <a:ahLst/>
              <a:cxnLst/>
              <a:rect l="l" t="t" r="r" b="b"/>
              <a:pathLst>
                <a:path w="1736089" h="1711960">
                  <a:moveTo>
                    <a:pt x="1638427" y="0"/>
                  </a:moveTo>
                  <a:lnTo>
                    <a:pt x="97409" y="0"/>
                  </a:lnTo>
                  <a:lnTo>
                    <a:pt x="59471" y="7647"/>
                  </a:lnTo>
                  <a:lnTo>
                    <a:pt x="28511" y="28511"/>
                  </a:lnTo>
                  <a:lnTo>
                    <a:pt x="7647" y="59471"/>
                  </a:lnTo>
                  <a:lnTo>
                    <a:pt x="0" y="97408"/>
                  </a:lnTo>
                  <a:lnTo>
                    <a:pt x="0" y="1614042"/>
                  </a:lnTo>
                  <a:lnTo>
                    <a:pt x="7647" y="1651980"/>
                  </a:lnTo>
                  <a:lnTo>
                    <a:pt x="28511" y="1682940"/>
                  </a:lnTo>
                  <a:lnTo>
                    <a:pt x="59471" y="1703804"/>
                  </a:lnTo>
                  <a:lnTo>
                    <a:pt x="97409" y="1711452"/>
                  </a:lnTo>
                  <a:lnTo>
                    <a:pt x="1638427" y="1711452"/>
                  </a:lnTo>
                  <a:lnTo>
                    <a:pt x="1676364" y="1703804"/>
                  </a:lnTo>
                  <a:lnTo>
                    <a:pt x="1707324" y="1682940"/>
                  </a:lnTo>
                  <a:lnTo>
                    <a:pt x="1728188" y="1651980"/>
                  </a:lnTo>
                  <a:lnTo>
                    <a:pt x="1735836" y="1614042"/>
                  </a:lnTo>
                  <a:lnTo>
                    <a:pt x="1735836" y="97408"/>
                  </a:lnTo>
                  <a:lnTo>
                    <a:pt x="1728188" y="59471"/>
                  </a:lnTo>
                  <a:lnTo>
                    <a:pt x="1707324" y="28511"/>
                  </a:lnTo>
                  <a:lnTo>
                    <a:pt x="1676364" y="7647"/>
                  </a:lnTo>
                  <a:lnTo>
                    <a:pt x="1638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51610" y="3528822"/>
              <a:ext cx="1736089" cy="1711960"/>
            </a:xfrm>
            <a:custGeom>
              <a:avLst/>
              <a:gdLst/>
              <a:ahLst/>
              <a:cxnLst/>
              <a:rect l="l" t="t" r="r" b="b"/>
              <a:pathLst>
                <a:path w="1736089" h="1711960">
                  <a:moveTo>
                    <a:pt x="0" y="97408"/>
                  </a:moveTo>
                  <a:lnTo>
                    <a:pt x="7647" y="59471"/>
                  </a:lnTo>
                  <a:lnTo>
                    <a:pt x="28511" y="28511"/>
                  </a:lnTo>
                  <a:lnTo>
                    <a:pt x="59471" y="7647"/>
                  </a:lnTo>
                  <a:lnTo>
                    <a:pt x="97409" y="0"/>
                  </a:lnTo>
                  <a:lnTo>
                    <a:pt x="1638427" y="0"/>
                  </a:lnTo>
                  <a:lnTo>
                    <a:pt x="1676364" y="7647"/>
                  </a:lnTo>
                  <a:lnTo>
                    <a:pt x="1707324" y="28511"/>
                  </a:lnTo>
                  <a:lnTo>
                    <a:pt x="1728188" y="59471"/>
                  </a:lnTo>
                  <a:lnTo>
                    <a:pt x="1735836" y="97408"/>
                  </a:lnTo>
                  <a:lnTo>
                    <a:pt x="1735836" y="1614042"/>
                  </a:lnTo>
                  <a:lnTo>
                    <a:pt x="1728188" y="1651980"/>
                  </a:lnTo>
                  <a:lnTo>
                    <a:pt x="1707324" y="1682940"/>
                  </a:lnTo>
                  <a:lnTo>
                    <a:pt x="1676364" y="1703804"/>
                  </a:lnTo>
                  <a:lnTo>
                    <a:pt x="1638427" y="1711452"/>
                  </a:lnTo>
                  <a:lnTo>
                    <a:pt x="97409" y="1711452"/>
                  </a:lnTo>
                  <a:lnTo>
                    <a:pt x="59471" y="1703804"/>
                  </a:lnTo>
                  <a:lnTo>
                    <a:pt x="28511" y="1682940"/>
                  </a:lnTo>
                  <a:lnTo>
                    <a:pt x="7647" y="1651980"/>
                  </a:lnTo>
                  <a:lnTo>
                    <a:pt x="0" y="1614042"/>
                  </a:lnTo>
                  <a:lnTo>
                    <a:pt x="0" y="97408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933" y="2135993"/>
              <a:ext cx="236061" cy="2460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54308" y="2351270"/>
              <a:ext cx="464820" cy="120650"/>
            </a:xfrm>
            <a:custGeom>
              <a:avLst/>
              <a:gdLst/>
              <a:ahLst/>
              <a:cxnLst/>
              <a:rect l="l" t="t" r="r" b="b"/>
              <a:pathLst>
                <a:path w="464819" h="120650">
                  <a:moveTo>
                    <a:pt x="0" y="39265"/>
                  </a:moveTo>
                  <a:lnTo>
                    <a:pt x="10075" y="41395"/>
                  </a:lnTo>
                  <a:lnTo>
                    <a:pt x="34331" y="41674"/>
                  </a:lnTo>
                  <a:lnTo>
                    <a:pt x="63817" y="30931"/>
                  </a:lnTo>
                  <a:lnTo>
                    <a:pt x="89578" y="0"/>
                  </a:lnTo>
                  <a:lnTo>
                    <a:pt x="101739" y="13787"/>
                  </a:lnTo>
                  <a:lnTo>
                    <a:pt x="134490" y="36765"/>
                  </a:lnTo>
                  <a:lnTo>
                    <a:pt x="182231" y="41361"/>
                  </a:lnTo>
                  <a:lnTo>
                    <a:pt x="239365" y="0"/>
                  </a:lnTo>
                  <a:lnTo>
                    <a:pt x="252664" y="12702"/>
                  </a:lnTo>
                  <a:lnTo>
                    <a:pt x="287456" y="33874"/>
                  </a:lnTo>
                  <a:lnTo>
                    <a:pt x="336086" y="38108"/>
                  </a:lnTo>
                  <a:lnTo>
                    <a:pt x="390897" y="0"/>
                  </a:lnTo>
                  <a:lnTo>
                    <a:pt x="393192" y="5220"/>
                  </a:lnTo>
                  <a:lnTo>
                    <a:pt x="403162" y="17555"/>
                  </a:lnTo>
                  <a:lnTo>
                    <a:pt x="425439" y="32012"/>
                  </a:lnTo>
                  <a:lnTo>
                    <a:pt x="464651" y="43600"/>
                  </a:lnTo>
                </a:path>
                <a:path w="464819" h="120650">
                  <a:moveTo>
                    <a:pt x="81680" y="117553"/>
                  </a:moveTo>
                  <a:lnTo>
                    <a:pt x="88409" y="118972"/>
                  </a:lnTo>
                  <a:lnTo>
                    <a:pt x="104599" y="119149"/>
                  </a:lnTo>
                  <a:lnTo>
                    <a:pt x="124260" y="111963"/>
                  </a:lnTo>
                  <a:lnTo>
                    <a:pt x="141400" y="91295"/>
                  </a:lnTo>
                  <a:lnTo>
                    <a:pt x="149478" y="100475"/>
                  </a:lnTo>
                  <a:lnTo>
                    <a:pt x="171228" y="115775"/>
                  </a:lnTo>
                  <a:lnTo>
                    <a:pt x="202927" y="118835"/>
                  </a:lnTo>
                  <a:lnTo>
                    <a:pt x="240848" y="91295"/>
                  </a:lnTo>
                  <a:lnTo>
                    <a:pt x="249712" y="99764"/>
                  </a:lnTo>
                  <a:lnTo>
                    <a:pt x="272896" y="113878"/>
                  </a:lnTo>
                  <a:lnTo>
                    <a:pt x="305287" y="116701"/>
                  </a:lnTo>
                  <a:lnTo>
                    <a:pt x="341772" y="91295"/>
                  </a:lnTo>
                  <a:lnTo>
                    <a:pt x="343302" y="94799"/>
                  </a:lnTo>
                  <a:lnTo>
                    <a:pt x="349947" y="103069"/>
                  </a:lnTo>
                  <a:lnTo>
                    <a:pt x="364786" y="112739"/>
                  </a:lnTo>
                  <a:lnTo>
                    <a:pt x="390897" y="120443"/>
                  </a:lnTo>
                </a:path>
              </a:pathLst>
            </a:custGeom>
            <a:ln w="9511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3919728" y="1216152"/>
            <a:ext cx="7259320" cy="4655820"/>
            <a:chOff x="3919728" y="1216152"/>
            <a:chExt cx="7259320" cy="465582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0400" y="3683508"/>
              <a:ext cx="358140" cy="3566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4116" y="2095500"/>
              <a:ext cx="259079" cy="2545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73156" y="2910840"/>
              <a:ext cx="327659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3032" y="4498848"/>
              <a:ext cx="373379" cy="4251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3848" y="2631948"/>
              <a:ext cx="690372" cy="6949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24516" y="3459480"/>
              <a:ext cx="704087" cy="70866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258300" y="3243072"/>
              <a:ext cx="626745" cy="559435"/>
            </a:xfrm>
            <a:custGeom>
              <a:avLst/>
              <a:gdLst/>
              <a:ahLst/>
              <a:cxnLst/>
              <a:rect l="l" t="t" r="r" b="b"/>
              <a:pathLst>
                <a:path w="626745" h="559435">
                  <a:moveTo>
                    <a:pt x="346709" y="0"/>
                  </a:moveTo>
                  <a:lnTo>
                    <a:pt x="346709" y="139826"/>
                  </a:lnTo>
                  <a:lnTo>
                    <a:pt x="279653" y="139826"/>
                  </a:ln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279653" y="419480"/>
                  </a:lnTo>
                  <a:lnTo>
                    <a:pt x="346709" y="419480"/>
                  </a:lnTo>
                  <a:lnTo>
                    <a:pt x="346709" y="559307"/>
                  </a:lnTo>
                  <a:lnTo>
                    <a:pt x="626364" y="279653"/>
                  </a:lnTo>
                  <a:lnTo>
                    <a:pt x="346709" y="0"/>
                  </a:lnTo>
                  <a:close/>
                </a:path>
              </a:pathLst>
            </a:custGeom>
            <a:solidFill>
              <a:srgbClr val="5EB9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9728" y="1216152"/>
              <a:ext cx="5381244" cy="465582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51732" y="1248156"/>
              <a:ext cx="5267325" cy="4541520"/>
            </a:xfrm>
            <a:custGeom>
              <a:avLst/>
              <a:gdLst/>
              <a:ahLst/>
              <a:cxnLst/>
              <a:rect l="l" t="t" r="r" b="b"/>
              <a:pathLst>
                <a:path w="5267325" h="4541520">
                  <a:moveTo>
                    <a:pt x="5266944" y="0"/>
                  </a:moveTo>
                  <a:lnTo>
                    <a:pt x="0" y="0"/>
                  </a:lnTo>
                  <a:lnTo>
                    <a:pt x="0" y="4541520"/>
                  </a:lnTo>
                  <a:lnTo>
                    <a:pt x="5266944" y="4541520"/>
                  </a:lnTo>
                  <a:lnTo>
                    <a:pt x="5266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9164" y="2596896"/>
              <a:ext cx="1783080" cy="228142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9204" y="2589263"/>
              <a:ext cx="1458468" cy="68886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014978" y="2632710"/>
              <a:ext cx="1661160" cy="2159635"/>
            </a:xfrm>
            <a:custGeom>
              <a:avLst/>
              <a:gdLst/>
              <a:ahLst/>
              <a:cxnLst/>
              <a:rect l="l" t="t" r="r" b="b"/>
              <a:pathLst>
                <a:path w="1661160" h="2159635">
                  <a:moveTo>
                    <a:pt x="1661160" y="0"/>
                  </a:moveTo>
                  <a:lnTo>
                    <a:pt x="0" y="0"/>
                  </a:lnTo>
                  <a:lnTo>
                    <a:pt x="0" y="2159508"/>
                  </a:lnTo>
                  <a:lnTo>
                    <a:pt x="1661160" y="2159508"/>
                  </a:lnTo>
                  <a:lnTo>
                    <a:pt x="1661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863089" y="1508252"/>
            <a:ext cx="932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 b="1">
                <a:solidFill>
                  <a:srgbClr val="030050"/>
                </a:solidFill>
                <a:latin typeface="Trebuchet MS"/>
                <a:cs typeface="Trebuchet MS"/>
              </a:rPr>
              <a:t>Da</a:t>
            </a:r>
            <a:r>
              <a:rPr dirty="0" sz="1200" spc="-10" b="1">
                <a:solidFill>
                  <a:srgbClr val="030050"/>
                </a:solidFill>
                <a:latin typeface="Trebuchet MS"/>
                <a:cs typeface="Trebuchet MS"/>
              </a:rPr>
              <a:t>t</a:t>
            </a:r>
            <a:r>
              <a:rPr dirty="0" sz="1200" spc="15" b="1">
                <a:solidFill>
                  <a:srgbClr val="030050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030050"/>
                </a:solidFill>
                <a:latin typeface="Trebuchet MS"/>
                <a:cs typeface="Trebuchet MS"/>
              </a:rPr>
              <a:t> </a:t>
            </a:r>
            <a:r>
              <a:rPr dirty="0" sz="1200" spc="15" b="1">
                <a:solidFill>
                  <a:srgbClr val="030050"/>
                </a:solidFill>
                <a:latin typeface="Trebuchet MS"/>
                <a:cs typeface="Trebuchet MS"/>
              </a:rPr>
              <a:t>s</a:t>
            </a:r>
            <a:r>
              <a:rPr dirty="0" sz="1200" spc="25" b="1">
                <a:solidFill>
                  <a:srgbClr val="030050"/>
                </a:solidFill>
                <a:latin typeface="Trebuchet MS"/>
                <a:cs typeface="Trebuchet MS"/>
              </a:rPr>
              <a:t>o</a:t>
            </a:r>
            <a:r>
              <a:rPr dirty="0" sz="1200" spc="-10" b="1">
                <a:solidFill>
                  <a:srgbClr val="030050"/>
                </a:solidFill>
                <a:latin typeface="Trebuchet MS"/>
                <a:cs typeface="Trebuchet MS"/>
              </a:rPr>
              <a:t>ur</a:t>
            </a:r>
            <a:r>
              <a:rPr dirty="0" sz="1200" spc="-45" b="1">
                <a:solidFill>
                  <a:srgbClr val="030050"/>
                </a:solidFill>
                <a:latin typeface="Trebuchet MS"/>
                <a:cs typeface="Trebuchet MS"/>
              </a:rPr>
              <a:t>c</a:t>
            </a:r>
            <a:r>
              <a:rPr dirty="0" sz="1200" spc="-55" b="1">
                <a:solidFill>
                  <a:srgbClr val="030050"/>
                </a:solidFill>
                <a:latin typeface="Trebuchet MS"/>
                <a:cs typeface="Trebuchet MS"/>
              </a:rPr>
              <a:t>e</a:t>
            </a:r>
            <a:r>
              <a:rPr dirty="0" sz="1200" spc="15" b="1">
                <a:solidFill>
                  <a:srgbClr val="03005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0535" y="2476880"/>
            <a:ext cx="11715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222E3D"/>
                </a:solidFill>
                <a:latin typeface="Trebuchet MS"/>
                <a:cs typeface="Trebuchet MS"/>
              </a:rPr>
              <a:t>Enterprise</a:t>
            </a:r>
            <a:r>
              <a:rPr dirty="0" sz="1000" spc="-7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2E3D"/>
                </a:solidFill>
                <a:latin typeface="Trebuchet MS"/>
                <a:cs typeface="Trebuchet MS"/>
              </a:rPr>
              <a:t>data</a:t>
            </a:r>
            <a:r>
              <a:rPr dirty="0" sz="1000" spc="-65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2E3D"/>
                </a:solidFill>
                <a:latin typeface="Trebuchet MS"/>
                <a:cs typeface="Trebuchet MS"/>
              </a:rPr>
              <a:t>lake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7825" y="3149345"/>
            <a:ext cx="1367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solidFill>
                  <a:srgbClr val="222E3D"/>
                </a:solidFill>
                <a:latin typeface="Trebuchet MS"/>
                <a:cs typeface="Trebuchet MS"/>
              </a:rPr>
              <a:t>Business</a:t>
            </a:r>
            <a:r>
              <a:rPr dirty="0" sz="1000" spc="-4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2E3D"/>
                </a:solidFill>
                <a:latin typeface="Trebuchet MS"/>
                <a:cs typeface="Trebuchet MS"/>
              </a:rPr>
              <a:t>line</a:t>
            </a:r>
            <a:r>
              <a:rPr dirty="0" sz="1000" spc="-6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222E3D"/>
                </a:solidFill>
                <a:latin typeface="Trebuchet MS"/>
                <a:cs typeface="Trebuchet MS"/>
              </a:rPr>
              <a:t>databases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94230" y="1833498"/>
            <a:ext cx="148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202E3D"/>
                </a:solidFill>
                <a:latin typeface="Trebuchet MS"/>
                <a:cs typeface="Trebuchet MS"/>
              </a:rPr>
              <a:t>I</a:t>
            </a:r>
            <a:r>
              <a:rPr dirty="0" sz="1200" spc="55">
                <a:solidFill>
                  <a:srgbClr val="202E3D"/>
                </a:solidFill>
                <a:latin typeface="Trebuchet MS"/>
                <a:cs typeface="Trebuchet MS"/>
              </a:rPr>
              <a:t>n</a:t>
            </a:r>
            <a:r>
              <a:rPr dirty="0" sz="1200" spc="5">
                <a:solidFill>
                  <a:srgbClr val="202E3D"/>
                </a:solidFill>
                <a:latin typeface="Trebuchet MS"/>
                <a:cs typeface="Trebuchet MS"/>
              </a:rPr>
              <a:t>ter</a:t>
            </a:r>
            <a:r>
              <a:rPr dirty="0" sz="1200" spc="10">
                <a:solidFill>
                  <a:srgbClr val="202E3D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202E3D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202E3D"/>
                </a:solidFill>
                <a:latin typeface="Trebuchet MS"/>
                <a:cs typeface="Trebuchet MS"/>
              </a:rPr>
              <a:t>l</a:t>
            </a:r>
            <a:r>
              <a:rPr dirty="0" sz="1200" spc="-90">
                <a:solidFill>
                  <a:srgbClr val="202E3D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E3D"/>
                </a:solidFill>
                <a:latin typeface="Trebuchet MS"/>
                <a:cs typeface="Trebuchet MS"/>
              </a:rPr>
              <a:t>d</a:t>
            </a:r>
            <a:r>
              <a:rPr dirty="0" sz="1200" spc="30">
                <a:solidFill>
                  <a:srgbClr val="202E3D"/>
                </a:solidFill>
                <a:latin typeface="Trebuchet MS"/>
                <a:cs typeface="Trebuchet MS"/>
              </a:rPr>
              <a:t>a</a:t>
            </a:r>
            <a:r>
              <a:rPr dirty="0" sz="1200">
                <a:solidFill>
                  <a:srgbClr val="202E3D"/>
                </a:solidFill>
                <a:latin typeface="Trebuchet MS"/>
                <a:cs typeface="Trebuchet MS"/>
              </a:rPr>
              <a:t>ta</a:t>
            </a:r>
            <a:r>
              <a:rPr dirty="0" sz="1200" spc="-50">
                <a:solidFill>
                  <a:srgbClr val="202E3D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202E3D"/>
                </a:solidFill>
                <a:latin typeface="Trebuchet MS"/>
                <a:cs typeface="Trebuchet MS"/>
              </a:rPr>
              <a:t>s</a:t>
            </a:r>
            <a:r>
              <a:rPr dirty="0" sz="1200" spc="50">
                <a:solidFill>
                  <a:srgbClr val="202E3D"/>
                </a:solidFill>
                <a:latin typeface="Trebuchet MS"/>
                <a:cs typeface="Trebuchet MS"/>
              </a:rPr>
              <a:t>o</a:t>
            </a:r>
            <a:r>
              <a:rPr dirty="0" sz="1200" spc="40">
                <a:solidFill>
                  <a:srgbClr val="202E3D"/>
                </a:solidFill>
                <a:latin typeface="Trebuchet MS"/>
                <a:cs typeface="Trebuchet MS"/>
              </a:rPr>
              <a:t>u</a:t>
            </a:r>
            <a:r>
              <a:rPr dirty="0" sz="1200" spc="-5">
                <a:solidFill>
                  <a:srgbClr val="202E3D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202E3D"/>
                </a:solidFill>
                <a:latin typeface="Trebuchet MS"/>
                <a:cs typeface="Trebuchet MS"/>
              </a:rPr>
              <a:t>c</a:t>
            </a:r>
            <a:r>
              <a:rPr dirty="0" sz="1200" spc="-20">
                <a:solidFill>
                  <a:srgbClr val="202E3D"/>
                </a:solidFill>
                <a:latin typeface="Trebuchet MS"/>
                <a:cs typeface="Trebuchet MS"/>
              </a:rPr>
              <a:t>e</a:t>
            </a:r>
            <a:r>
              <a:rPr dirty="0" sz="1200" spc="35">
                <a:solidFill>
                  <a:srgbClr val="202E3D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92910" y="4233164"/>
            <a:ext cx="1314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222E3D"/>
                </a:solidFill>
                <a:latin typeface="Trebuchet MS"/>
                <a:cs typeface="Trebuchet MS"/>
              </a:rPr>
              <a:t>Third-party</a:t>
            </a:r>
            <a:r>
              <a:rPr dirty="0" sz="1000" spc="-4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2E3D"/>
                </a:solidFill>
                <a:latin typeface="Trebuchet MS"/>
                <a:cs typeface="Trebuchet MS"/>
              </a:rPr>
              <a:t>data</a:t>
            </a:r>
            <a:r>
              <a:rPr dirty="0" sz="1000" spc="-45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2E3D"/>
                </a:solidFill>
                <a:latin typeface="Trebuchet MS"/>
                <a:cs typeface="Trebuchet MS"/>
              </a:rPr>
              <a:t>feeds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998408" y="3786008"/>
            <a:ext cx="503555" cy="437515"/>
            <a:chOff x="1998408" y="3786008"/>
            <a:chExt cx="503555" cy="437515"/>
          </a:xfrm>
        </p:grpSpPr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32957" y="3840759"/>
              <a:ext cx="229744" cy="27367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04444" y="3949306"/>
              <a:ext cx="194310" cy="271145"/>
            </a:xfrm>
            <a:custGeom>
              <a:avLst/>
              <a:gdLst/>
              <a:ahLst/>
              <a:cxnLst/>
              <a:rect l="l" t="t" r="r" b="b"/>
              <a:pathLst>
                <a:path w="194310" h="271145">
                  <a:moveTo>
                    <a:pt x="0" y="263503"/>
                  </a:moveTo>
                  <a:lnTo>
                    <a:pt x="0" y="7255"/>
                  </a:lnTo>
                  <a:lnTo>
                    <a:pt x="0" y="3192"/>
                  </a:lnTo>
                  <a:lnTo>
                    <a:pt x="3286" y="0"/>
                  </a:lnTo>
                  <a:lnTo>
                    <a:pt x="7468" y="0"/>
                  </a:lnTo>
                  <a:lnTo>
                    <a:pt x="129362" y="0"/>
                  </a:lnTo>
                  <a:lnTo>
                    <a:pt x="194192" y="62975"/>
                  </a:lnTo>
                  <a:lnTo>
                    <a:pt x="194192" y="263503"/>
                  </a:lnTo>
                  <a:lnTo>
                    <a:pt x="194192" y="267566"/>
                  </a:lnTo>
                  <a:lnTo>
                    <a:pt x="190906" y="270758"/>
                  </a:lnTo>
                  <a:lnTo>
                    <a:pt x="186723" y="270758"/>
                  </a:lnTo>
                  <a:lnTo>
                    <a:pt x="7767" y="270758"/>
                  </a:lnTo>
                  <a:lnTo>
                    <a:pt x="3286" y="270758"/>
                  </a:lnTo>
                  <a:lnTo>
                    <a:pt x="0" y="267566"/>
                  </a:lnTo>
                  <a:lnTo>
                    <a:pt x="0" y="263503"/>
                  </a:lnTo>
                  <a:close/>
                </a:path>
                <a:path w="194310" h="271145">
                  <a:moveTo>
                    <a:pt x="129362" y="62975"/>
                  </a:moveTo>
                  <a:lnTo>
                    <a:pt x="194192" y="62975"/>
                  </a:lnTo>
                  <a:lnTo>
                    <a:pt x="129362" y="0"/>
                  </a:lnTo>
                  <a:lnTo>
                    <a:pt x="129362" y="62975"/>
                  </a:lnTo>
                  <a:close/>
                </a:path>
                <a:path w="194310" h="271145">
                  <a:moveTo>
                    <a:pt x="28680" y="113755"/>
                  </a:moveTo>
                  <a:lnTo>
                    <a:pt x="165810" y="113755"/>
                  </a:lnTo>
                </a:path>
                <a:path w="194310" h="271145">
                  <a:moveTo>
                    <a:pt x="28680" y="150611"/>
                  </a:moveTo>
                  <a:lnTo>
                    <a:pt x="165810" y="150611"/>
                  </a:lnTo>
                </a:path>
                <a:path w="194310" h="271145">
                  <a:moveTo>
                    <a:pt x="28680" y="187758"/>
                  </a:moveTo>
                  <a:lnTo>
                    <a:pt x="162225" y="187758"/>
                  </a:lnTo>
                </a:path>
                <a:path w="194310" h="271145">
                  <a:moveTo>
                    <a:pt x="28680" y="224615"/>
                  </a:moveTo>
                  <a:lnTo>
                    <a:pt x="75585" y="224615"/>
                  </a:lnTo>
                </a:path>
                <a:path w="194310" h="271145">
                  <a:moveTo>
                    <a:pt x="28680" y="76905"/>
                  </a:moveTo>
                  <a:lnTo>
                    <a:pt x="106059" y="76905"/>
                  </a:lnTo>
                </a:path>
              </a:pathLst>
            </a:custGeom>
            <a:ln w="5888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001583" y="3789183"/>
              <a:ext cx="172085" cy="183515"/>
            </a:xfrm>
            <a:custGeom>
              <a:avLst/>
              <a:gdLst/>
              <a:ahLst/>
              <a:cxnLst/>
              <a:rect l="l" t="t" r="r" b="b"/>
              <a:pathLst>
                <a:path w="172085" h="183514">
                  <a:moveTo>
                    <a:pt x="82188" y="67062"/>
                  </a:moveTo>
                  <a:lnTo>
                    <a:pt x="62171" y="67062"/>
                  </a:lnTo>
                  <a:lnTo>
                    <a:pt x="62171" y="47618"/>
                  </a:lnTo>
                  <a:lnTo>
                    <a:pt x="82188" y="47618"/>
                  </a:lnTo>
                  <a:lnTo>
                    <a:pt x="82188" y="67062"/>
                  </a:lnTo>
                  <a:close/>
                </a:path>
                <a:path w="172085" h="183514">
                  <a:moveTo>
                    <a:pt x="171464" y="65128"/>
                  </a:moveTo>
                  <a:lnTo>
                    <a:pt x="151448" y="65128"/>
                  </a:lnTo>
                  <a:lnTo>
                    <a:pt x="151448" y="45683"/>
                  </a:lnTo>
                  <a:lnTo>
                    <a:pt x="171464" y="45683"/>
                  </a:lnTo>
                  <a:lnTo>
                    <a:pt x="171464" y="65128"/>
                  </a:lnTo>
                  <a:close/>
                </a:path>
                <a:path w="172085" h="183514">
                  <a:moveTo>
                    <a:pt x="40665" y="119711"/>
                  </a:moveTo>
                  <a:lnTo>
                    <a:pt x="60682" y="119711"/>
                  </a:lnTo>
                  <a:lnTo>
                    <a:pt x="60682" y="100267"/>
                  </a:lnTo>
                  <a:lnTo>
                    <a:pt x="40665" y="100267"/>
                  </a:lnTo>
                  <a:lnTo>
                    <a:pt x="40665" y="119711"/>
                  </a:lnTo>
                  <a:close/>
                </a:path>
                <a:path w="172085" h="183514">
                  <a:moveTo>
                    <a:pt x="115136" y="119711"/>
                  </a:moveTo>
                  <a:lnTo>
                    <a:pt x="95119" y="119711"/>
                  </a:lnTo>
                  <a:lnTo>
                    <a:pt x="95119" y="100267"/>
                  </a:lnTo>
                  <a:lnTo>
                    <a:pt x="115136" y="100267"/>
                  </a:lnTo>
                  <a:lnTo>
                    <a:pt x="115136" y="119711"/>
                  </a:lnTo>
                  <a:close/>
                </a:path>
                <a:path w="172085" h="183514">
                  <a:moveTo>
                    <a:pt x="42132" y="183025"/>
                  </a:moveTo>
                  <a:lnTo>
                    <a:pt x="22115" y="183025"/>
                  </a:lnTo>
                  <a:lnTo>
                    <a:pt x="22115" y="163581"/>
                  </a:lnTo>
                  <a:lnTo>
                    <a:pt x="42132" y="163581"/>
                  </a:lnTo>
                  <a:lnTo>
                    <a:pt x="42132" y="183025"/>
                  </a:lnTo>
                  <a:close/>
                </a:path>
                <a:path w="172085" h="183514">
                  <a:moveTo>
                    <a:pt x="90830" y="159301"/>
                  </a:moveTo>
                  <a:lnTo>
                    <a:pt x="70813" y="159301"/>
                  </a:lnTo>
                  <a:lnTo>
                    <a:pt x="70813" y="139857"/>
                  </a:lnTo>
                  <a:lnTo>
                    <a:pt x="90830" y="139857"/>
                  </a:lnTo>
                  <a:lnTo>
                    <a:pt x="90830" y="159301"/>
                  </a:lnTo>
                  <a:close/>
                </a:path>
                <a:path w="172085" h="183514">
                  <a:moveTo>
                    <a:pt x="130920" y="46070"/>
                  </a:moveTo>
                  <a:lnTo>
                    <a:pt x="110904" y="46070"/>
                  </a:lnTo>
                  <a:lnTo>
                    <a:pt x="110904" y="26626"/>
                  </a:lnTo>
                  <a:lnTo>
                    <a:pt x="130920" y="26626"/>
                  </a:lnTo>
                  <a:lnTo>
                    <a:pt x="130920" y="46070"/>
                  </a:lnTo>
                  <a:close/>
                </a:path>
                <a:path w="172085" h="183514">
                  <a:moveTo>
                    <a:pt x="20016" y="19444"/>
                  </a:moveTo>
                  <a:lnTo>
                    <a:pt x="0" y="19444"/>
                  </a:lnTo>
                  <a:lnTo>
                    <a:pt x="0" y="0"/>
                  </a:lnTo>
                  <a:lnTo>
                    <a:pt x="20016" y="0"/>
                  </a:lnTo>
                  <a:lnTo>
                    <a:pt x="20016" y="19444"/>
                  </a:lnTo>
                  <a:close/>
                </a:path>
              </a:pathLst>
            </a:custGeom>
            <a:ln w="5888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1549146" y="3558362"/>
            <a:ext cx="15144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02E3D"/>
                </a:solidFill>
                <a:latin typeface="Trebuchet MS"/>
                <a:cs typeface="Trebuchet MS"/>
              </a:rPr>
              <a:t>Ext</a:t>
            </a:r>
            <a:r>
              <a:rPr dirty="0" sz="1200" spc="-5">
                <a:solidFill>
                  <a:srgbClr val="202E3D"/>
                </a:solidFill>
                <a:latin typeface="Trebuchet MS"/>
                <a:cs typeface="Trebuchet MS"/>
              </a:rPr>
              <a:t>e</a:t>
            </a:r>
            <a:r>
              <a:rPr dirty="0" sz="1200" spc="-5">
                <a:solidFill>
                  <a:srgbClr val="202E3D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202E3D"/>
                </a:solidFill>
                <a:latin typeface="Trebuchet MS"/>
                <a:cs typeface="Trebuchet MS"/>
              </a:rPr>
              <a:t>n</a:t>
            </a:r>
            <a:r>
              <a:rPr dirty="0" sz="1200" spc="40">
                <a:solidFill>
                  <a:srgbClr val="202E3D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202E3D"/>
                </a:solidFill>
                <a:latin typeface="Trebuchet MS"/>
                <a:cs typeface="Trebuchet MS"/>
              </a:rPr>
              <a:t>l</a:t>
            </a:r>
            <a:r>
              <a:rPr dirty="0" sz="1200" spc="-90">
                <a:solidFill>
                  <a:srgbClr val="202E3D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E3D"/>
                </a:solidFill>
                <a:latin typeface="Trebuchet MS"/>
                <a:cs typeface="Trebuchet MS"/>
              </a:rPr>
              <a:t>d</a:t>
            </a:r>
            <a:r>
              <a:rPr dirty="0" sz="1200" spc="35">
                <a:solidFill>
                  <a:srgbClr val="202E3D"/>
                </a:solidFill>
                <a:latin typeface="Trebuchet MS"/>
                <a:cs typeface="Trebuchet MS"/>
              </a:rPr>
              <a:t>a</a:t>
            </a:r>
            <a:r>
              <a:rPr dirty="0" sz="1200">
                <a:solidFill>
                  <a:srgbClr val="202E3D"/>
                </a:solidFill>
                <a:latin typeface="Trebuchet MS"/>
                <a:cs typeface="Trebuchet MS"/>
              </a:rPr>
              <a:t>ta</a:t>
            </a:r>
            <a:r>
              <a:rPr dirty="0" sz="1200" spc="-65">
                <a:solidFill>
                  <a:srgbClr val="202E3D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202E3D"/>
                </a:solidFill>
                <a:latin typeface="Trebuchet MS"/>
                <a:cs typeface="Trebuchet MS"/>
              </a:rPr>
              <a:t>s</a:t>
            </a:r>
            <a:r>
              <a:rPr dirty="0" sz="1200" spc="45">
                <a:solidFill>
                  <a:srgbClr val="202E3D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202E3D"/>
                </a:solidFill>
                <a:latin typeface="Trebuchet MS"/>
                <a:cs typeface="Trebuchet MS"/>
              </a:rPr>
              <a:t>u</a:t>
            </a:r>
            <a:r>
              <a:rPr dirty="0" sz="1200" spc="-5">
                <a:solidFill>
                  <a:srgbClr val="202E3D"/>
                </a:solidFill>
                <a:latin typeface="Trebuchet MS"/>
                <a:cs typeface="Trebuchet MS"/>
              </a:rPr>
              <a:t>r</a:t>
            </a:r>
            <a:r>
              <a:rPr dirty="0" sz="1200" spc="-50">
                <a:solidFill>
                  <a:srgbClr val="202E3D"/>
                </a:solidFill>
                <a:latin typeface="Trebuchet MS"/>
                <a:cs typeface="Trebuchet MS"/>
              </a:rPr>
              <a:t>c</a:t>
            </a:r>
            <a:r>
              <a:rPr dirty="0" sz="1200" spc="-20">
                <a:solidFill>
                  <a:srgbClr val="202E3D"/>
                </a:solidFill>
                <a:latin typeface="Trebuchet MS"/>
                <a:cs typeface="Trebuchet MS"/>
              </a:rPr>
              <a:t>e</a:t>
            </a:r>
            <a:r>
              <a:rPr dirty="0" sz="1200" spc="35">
                <a:solidFill>
                  <a:srgbClr val="202E3D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14322" y="4987290"/>
            <a:ext cx="951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22E3D"/>
                </a:solidFill>
                <a:latin typeface="Trebuchet MS"/>
                <a:cs typeface="Trebuchet MS"/>
              </a:rPr>
              <a:t>Alternative</a:t>
            </a:r>
            <a:r>
              <a:rPr dirty="0" sz="1000" spc="-7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2E3D"/>
                </a:solidFill>
                <a:latin typeface="Trebuchet MS"/>
                <a:cs typeface="Trebuchet MS"/>
              </a:rPr>
              <a:t>data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55319" y="2641092"/>
            <a:ext cx="1949450" cy="2322830"/>
            <a:chOff x="655319" y="2641092"/>
            <a:chExt cx="1949450" cy="2322830"/>
          </a:xfrm>
        </p:grpSpPr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3692" y="4511402"/>
              <a:ext cx="302183" cy="25141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66061" y="4666277"/>
              <a:ext cx="163195" cy="231140"/>
            </a:xfrm>
            <a:custGeom>
              <a:avLst/>
              <a:gdLst/>
              <a:ahLst/>
              <a:cxnLst/>
              <a:rect l="l" t="t" r="r" b="b"/>
              <a:pathLst>
                <a:path w="163194" h="231139">
                  <a:moveTo>
                    <a:pt x="163186" y="21422"/>
                  </a:moveTo>
                  <a:lnTo>
                    <a:pt x="163186" y="21422"/>
                  </a:lnTo>
                  <a:lnTo>
                    <a:pt x="0" y="21422"/>
                  </a:lnTo>
                </a:path>
                <a:path w="163194" h="231139">
                  <a:moveTo>
                    <a:pt x="0" y="230934"/>
                  </a:moveTo>
                  <a:lnTo>
                    <a:pt x="0" y="230934"/>
                  </a:lnTo>
                  <a:lnTo>
                    <a:pt x="163186" y="230934"/>
                  </a:lnTo>
                </a:path>
                <a:path w="163194" h="231139">
                  <a:moveTo>
                    <a:pt x="115250" y="0"/>
                  </a:moveTo>
                  <a:lnTo>
                    <a:pt x="115250" y="0"/>
                  </a:lnTo>
                  <a:lnTo>
                    <a:pt x="75302" y="0"/>
                  </a:lnTo>
                </a:path>
              </a:pathLst>
            </a:custGeom>
            <a:ln w="4172">
              <a:solidFill>
                <a:srgbClr val="222E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916854" y="465873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8604" y="0"/>
                  </a:moveTo>
                  <a:lnTo>
                    <a:pt x="0" y="8730"/>
                  </a:lnTo>
                  <a:lnTo>
                    <a:pt x="124" y="9293"/>
                  </a:lnTo>
                  <a:lnTo>
                    <a:pt x="8575" y="14925"/>
                  </a:lnTo>
                  <a:lnTo>
                    <a:pt x="9814" y="14825"/>
                  </a:lnTo>
                  <a:lnTo>
                    <a:pt x="15693" y="11023"/>
                  </a:lnTo>
                  <a:lnTo>
                    <a:pt x="8151" y="11023"/>
                  </a:lnTo>
                  <a:lnTo>
                    <a:pt x="8363" y="11002"/>
                  </a:lnTo>
                  <a:lnTo>
                    <a:pt x="8161" y="10982"/>
                  </a:lnTo>
                  <a:lnTo>
                    <a:pt x="7766" y="10982"/>
                  </a:lnTo>
                  <a:lnTo>
                    <a:pt x="7333" y="10902"/>
                  </a:lnTo>
                  <a:lnTo>
                    <a:pt x="7473" y="10902"/>
                  </a:lnTo>
                  <a:lnTo>
                    <a:pt x="7106" y="10801"/>
                  </a:lnTo>
                  <a:lnTo>
                    <a:pt x="6975" y="10801"/>
                  </a:lnTo>
                  <a:lnTo>
                    <a:pt x="6647" y="10681"/>
                  </a:lnTo>
                  <a:lnTo>
                    <a:pt x="6350" y="10520"/>
                  </a:lnTo>
                  <a:lnTo>
                    <a:pt x="6054" y="10404"/>
                  </a:lnTo>
                  <a:lnTo>
                    <a:pt x="5722" y="10138"/>
                  </a:lnTo>
                  <a:lnTo>
                    <a:pt x="5350" y="9876"/>
                  </a:lnTo>
                  <a:lnTo>
                    <a:pt x="5183" y="9655"/>
                  </a:lnTo>
                  <a:lnTo>
                    <a:pt x="4862" y="9333"/>
                  </a:lnTo>
                  <a:lnTo>
                    <a:pt x="4753" y="9092"/>
                  </a:lnTo>
                  <a:lnTo>
                    <a:pt x="4575" y="8830"/>
                  </a:lnTo>
                  <a:lnTo>
                    <a:pt x="4459" y="8428"/>
                  </a:lnTo>
                  <a:lnTo>
                    <a:pt x="4359" y="8026"/>
                  </a:lnTo>
                  <a:lnTo>
                    <a:pt x="4272" y="7744"/>
                  </a:lnTo>
                  <a:lnTo>
                    <a:pt x="4325" y="7321"/>
                  </a:lnTo>
                  <a:lnTo>
                    <a:pt x="4317" y="7040"/>
                  </a:lnTo>
                  <a:lnTo>
                    <a:pt x="4408" y="6658"/>
                  </a:lnTo>
                  <a:lnTo>
                    <a:pt x="4530" y="6336"/>
                  </a:lnTo>
                  <a:lnTo>
                    <a:pt x="4634" y="6115"/>
                  </a:lnTo>
                  <a:lnTo>
                    <a:pt x="4831" y="5833"/>
                  </a:lnTo>
                  <a:lnTo>
                    <a:pt x="5108" y="5370"/>
                  </a:lnTo>
                  <a:lnTo>
                    <a:pt x="5396" y="5129"/>
                  </a:lnTo>
                  <a:lnTo>
                    <a:pt x="5638" y="4867"/>
                  </a:lnTo>
                  <a:lnTo>
                    <a:pt x="6004" y="4646"/>
                  </a:lnTo>
                  <a:lnTo>
                    <a:pt x="6298" y="4425"/>
                  </a:lnTo>
                  <a:lnTo>
                    <a:pt x="6700" y="4284"/>
                  </a:lnTo>
                  <a:lnTo>
                    <a:pt x="7000" y="4143"/>
                  </a:lnTo>
                  <a:lnTo>
                    <a:pt x="7173" y="4123"/>
                  </a:lnTo>
                  <a:lnTo>
                    <a:pt x="7518" y="4023"/>
                  </a:lnTo>
                  <a:lnTo>
                    <a:pt x="7363" y="4023"/>
                  </a:lnTo>
                  <a:lnTo>
                    <a:pt x="7793" y="3942"/>
                  </a:lnTo>
                  <a:lnTo>
                    <a:pt x="8363" y="3925"/>
                  </a:lnTo>
                  <a:lnTo>
                    <a:pt x="8122" y="3902"/>
                  </a:lnTo>
                  <a:lnTo>
                    <a:pt x="15617" y="3902"/>
                  </a:lnTo>
                  <a:lnTo>
                    <a:pt x="15388" y="3520"/>
                  </a:lnTo>
                  <a:lnTo>
                    <a:pt x="15132" y="3178"/>
                  </a:lnTo>
                  <a:lnTo>
                    <a:pt x="9844" y="120"/>
                  </a:lnTo>
                  <a:lnTo>
                    <a:pt x="8604" y="0"/>
                  </a:lnTo>
                  <a:close/>
                </a:path>
                <a:path w="17144" h="15239">
                  <a:moveTo>
                    <a:pt x="8363" y="11002"/>
                  </a:moveTo>
                  <a:lnTo>
                    <a:pt x="8151" y="11023"/>
                  </a:lnTo>
                  <a:lnTo>
                    <a:pt x="8575" y="11023"/>
                  </a:lnTo>
                  <a:lnTo>
                    <a:pt x="8363" y="11002"/>
                  </a:lnTo>
                  <a:close/>
                </a:path>
                <a:path w="17144" h="15239">
                  <a:moveTo>
                    <a:pt x="9180" y="10923"/>
                  </a:moveTo>
                  <a:lnTo>
                    <a:pt x="8363" y="11002"/>
                  </a:lnTo>
                  <a:lnTo>
                    <a:pt x="8575" y="11023"/>
                  </a:lnTo>
                  <a:lnTo>
                    <a:pt x="15693" y="11023"/>
                  </a:lnTo>
                  <a:lnTo>
                    <a:pt x="8951" y="10982"/>
                  </a:lnTo>
                  <a:lnTo>
                    <a:pt x="9180" y="10923"/>
                  </a:lnTo>
                  <a:close/>
                </a:path>
                <a:path w="17144" h="15239">
                  <a:moveTo>
                    <a:pt x="7333" y="10902"/>
                  </a:moveTo>
                  <a:lnTo>
                    <a:pt x="7766" y="10982"/>
                  </a:lnTo>
                  <a:lnTo>
                    <a:pt x="7546" y="10923"/>
                  </a:lnTo>
                  <a:lnTo>
                    <a:pt x="7333" y="10902"/>
                  </a:lnTo>
                  <a:close/>
                </a:path>
                <a:path w="17144" h="15239">
                  <a:moveTo>
                    <a:pt x="7549" y="10923"/>
                  </a:moveTo>
                  <a:lnTo>
                    <a:pt x="7766" y="10982"/>
                  </a:lnTo>
                  <a:lnTo>
                    <a:pt x="8161" y="10982"/>
                  </a:lnTo>
                  <a:lnTo>
                    <a:pt x="7549" y="10923"/>
                  </a:lnTo>
                  <a:close/>
                </a:path>
                <a:path w="17144" h="15239">
                  <a:moveTo>
                    <a:pt x="9393" y="10902"/>
                  </a:moveTo>
                  <a:lnTo>
                    <a:pt x="9179" y="10923"/>
                  </a:lnTo>
                  <a:lnTo>
                    <a:pt x="8951" y="10982"/>
                  </a:lnTo>
                  <a:lnTo>
                    <a:pt x="9393" y="10902"/>
                  </a:lnTo>
                  <a:close/>
                </a:path>
                <a:path w="17144" h="15239">
                  <a:moveTo>
                    <a:pt x="15766" y="10902"/>
                  </a:moveTo>
                  <a:lnTo>
                    <a:pt x="9393" y="10902"/>
                  </a:lnTo>
                  <a:lnTo>
                    <a:pt x="8951" y="10982"/>
                  </a:lnTo>
                  <a:lnTo>
                    <a:pt x="15717" y="10983"/>
                  </a:lnTo>
                  <a:close/>
                </a:path>
                <a:path w="17144" h="15239">
                  <a:moveTo>
                    <a:pt x="7473" y="10902"/>
                  </a:moveTo>
                  <a:lnTo>
                    <a:pt x="7333" y="10902"/>
                  </a:lnTo>
                  <a:lnTo>
                    <a:pt x="7549" y="10923"/>
                  </a:lnTo>
                  <a:close/>
                </a:path>
                <a:path w="17144" h="15239">
                  <a:moveTo>
                    <a:pt x="9872" y="10742"/>
                  </a:moveTo>
                  <a:lnTo>
                    <a:pt x="9180" y="10923"/>
                  </a:lnTo>
                  <a:lnTo>
                    <a:pt x="9393" y="10902"/>
                  </a:lnTo>
                  <a:lnTo>
                    <a:pt x="15766" y="10902"/>
                  </a:lnTo>
                  <a:lnTo>
                    <a:pt x="9708" y="10822"/>
                  </a:lnTo>
                  <a:lnTo>
                    <a:pt x="9872" y="10742"/>
                  </a:lnTo>
                  <a:close/>
                </a:path>
                <a:path w="17144" h="15239">
                  <a:moveTo>
                    <a:pt x="10107" y="10681"/>
                  </a:moveTo>
                  <a:lnTo>
                    <a:pt x="9872" y="10742"/>
                  </a:lnTo>
                  <a:lnTo>
                    <a:pt x="9708" y="10822"/>
                  </a:lnTo>
                  <a:lnTo>
                    <a:pt x="10107" y="10681"/>
                  </a:lnTo>
                  <a:close/>
                </a:path>
                <a:path w="17144" h="15239">
                  <a:moveTo>
                    <a:pt x="15900" y="10681"/>
                  </a:moveTo>
                  <a:lnTo>
                    <a:pt x="10107" y="10681"/>
                  </a:lnTo>
                  <a:lnTo>
                    <a:pt x="9708" y="10822"/>
                  </a:lnTo>
                  <a:lnTo>
                    <a:pt x="15814" y="10822"/>
                  </a:lnTo>
                  <a:lnTo>
                    <a:pt x="15900" y="10681"/>
                  </a:lnTo>
                  <a:close/>
                </a:path>
                <a:path w="17144" h="15239">
                  <a:moveTo>
                    <a:pt x="6772" y="10710"/>
                  </a:moveTo>
                  <a:lnTo>
                    <a:pt x="6975" y="10801"/>
                  </a:lnTo>
                  <a:lnTo>
                    <a:pt x="7106" y="10801"/>
                  </a:lnTo>
                  <a:lnTo>
                    <a:pt x="6772" y="10710"/>
                  </a:lnTo>
                  <a:close/>
                </a:path>
                <a:path w="17144" h="15239">
                  <a:moveTo>
                    <a:pt x="16079" y="10319"/>
                  </a:moveTo>
                  <a:lnTo>
                    <a:pt x="10746" y="10319"/>
                  </a:lnTo>
                  <a:lnTo>
                    <a:pt x="10385" y="10540"/>
                  </a:lnTo>
                  <a:lnTo>
                    <a:pt x="9872" y="10742"/>
                  </a:lnTo>
                  <a:lnTo>
                    <a:pt x="10107" y="10681"/>
                  </a:lnTo>
                  <a:lnTo>
                    <a:pt x="15900" y="10681"/>
                  </a:lnTo>
                  <a:lnTo>
                    <a:pt x="16079" y="10319"/>
                  </a:lnTo>
                  <a:close/>
                </a:path>
                <a:path w="17144" h="15239">
                  <a:moveTo>
                    <a:pt x="6663" y="10661"/>
                  </a:moveTo>
                  <a:close/>
                </a:path>
                <a:path w="17144" h="15239">
                  <a:moveTo>
                    <a:pt x="10570" y="10404"/>
                  </a:moveTo>
                  <a:lnTo>
                    <a:pt x="10289" y="10540"/>
                  </a:lnTo>
                  <a:lnTo>
                    <a:pt x="10570" y="10404"/>
                  </a:lnTo>
                  <a:close/>
                </a:path>
                <a:path w="17144" h="15239">
                  <a:moveTo>
                    <a:pt x="10746" y="10319"/>
                  </a:moveTo>
                  <a:lnTo>
                    <a:pt x="10564" y="10408"/>
                  </a:lnTo>
                  <a:lnTo>
                    <a:pt x="10385" y="10540"/>
                  </a:lnTo>
                  <a:lnTo>
                    <a:pt x="10746" y="10319"/>
                  </a:lnTo>
                  <a:close/>
                </a:path>
                <a:path w="17144" h="15239">
                  <a:moveTo>
                    <a:pt x="5903" y="10319"/>
                  </a:moveTo>
                  <a:lnTo>
                    <a:pt x="6259" y="10520"/>
                  </a:lnTo>
                  <a:lnTo>
                    <a:pt x="6093" y="10404"/>
                  </a:lnTo>
                  <a:lnTo>
                    <a:pt x="5903" y="10319"/>
                  </a:lnTo>
                  <a:close/>
                </a:path>
                <a:path w="17144" h="15239">
                  <a:moveTo>
                    <a:pt x="6102" y="10408"/>
                  </a:moveTo>
                  <a:lnTo>
                    <a:pt x="6259" y="10520"/>
                  </a:lnTo>
                  <a:lnTo>
                    <a:pt x="6102" y="10408"/>
                  </a:lnTo>
                  <a:close/>
                </a:path>
                <a:path w="17144" h="15239">
                  <a:moveTo>
                    <a:pt x="5976" y="10319"/>
                  </a:moveTo>
                  <a:close/>
                </a:path>
                <a:path w="17144" h="15239">
                  <a:moveTo>
                    <a:pt x="16242" y="9876"/>
                  </a:moveTo>
                  <a:lnTo>
                    <a:pt x="11285" y="9876"/>
                  </a:lnTo>
                  <a:lnTo>
                    <a:pt x="10997" y="10138"/>
                  </a:lnTo>
                  <a:lnTo>
                    <a:pt x="10570" y="10404"/>
                  </a:lnTo>
                  <a:lnTo>
                    <a:pt x="10746" y="10319"/>
                  </a:lnTo>
                  <a:lnTo>
                    <a:pt x="16079" y="10319"/>
                  </a:lnTo>
                  <a:lnTo>
                    <a:pt x="16242" y="9876"/>
                  </a:lnTo>
                  <a:close/>
                </a:path>
                <a:path w="17144" h="15239">
                  <a:moveTo>
                    <a:pt x="11143" y="9981"/>
                  </a:moveTo>
                  <a:lnTo>
                    <a:pt x="10931" y="10138"/>
                  </a:lnTo>
                  <a:lnTo>
                    <a:pt x="11143" y="9981"/>
                  </a:lnTo>
                  <a:close/>
                </a:path>
                <a:path w="17144" h="15239">
                  <a:moveTo>
                    <a:pt x="11285" y="9876"/>
                  </a:moveTo>
                  <a:lnTo>
                    <a:pt x="11146" y="9979"/>
                  </a:lnTo>
                  <a:lnTo>
                    <a:pt x="10997" y="10138"/>
                  </a:lnTo>
                  <a:lnTo>
                    <a:pt x="11285" y="9876"/>
                  </a:lnTo>
                  <a:close/>
                </a:path>
                <a:path w="17144" h="15239">
                  <a:moveTo>
                    <a:pt x="5326" y="9856"/>
                  </a:moveTo>
                  <a:lnTo>
                    <a:pt x="5613" y="10097"/>
                  </a:lnTo>
                  <a:lnTo>
                    <a:pt x="5326" y="9856"/>
                  </a:lnTo>
                  <a:close/>
                </a:path>
                <a:path w="17144" h="15239">
                  <a:moveTo>
                    <a:pt x="5498" y="9979"/>
                  </a:moveTo>
                  <a:lnTo>
                    <a:pt x="5665" y="10097"/>
                  </a:lnTo>
                  <a:lnTo>
                    <a:pt x="5498" y="9979"/>
                  </a:lnTo>
                  <a:close/>
                </a:path>
                <a:path w="17144" h="15239">
                  <a:moveTo>
                    <a:pt x="16432" y="9333"/>
                  </a:moveTo>
                  <a:lnTo>
                    <a:pt x="11745" y="9333"/>
                  </a:lnTo>
                  <a:lnTo>
                    <a:pt x="11500" y="9655"/>
                  </a:lnTo>
                  <a:lnTo>
                    <a:pt x="11143" y="9981"/>
                  </a:lnTo>
                  <a:lnTo>
                    <a:pt x="11285" y="9876"/>
                  </a:lnTo>
                  <a:lnTo>
                    <a:pt x="16242" y="9876"/>
                  </a:lnTo>
                  <a:lnTo>
                    <a:pt x="16432" y="9333"/>
                  </a:lnTo>
                  <a:close/>
                </a:path>
                <a:path w="17144" h="15239">
                  <a:moveTo>
                    <a:pt x="5379" y="9856"/>
                  </a:moveTo>
                  <a:close/>
                </a:path>
                <a:path w="17144" h="15239">
                  <a:moveTo>
                    <a:pt x="11603" y="9486"/>
                  </a:moveTo>
                  <a:lnTo>
                    <a:pt x="11446" y="9655"/>
                  </a:lnTo>
                  <a:lnTo>
                    <a:pt x="11603" y="9486"/>
                  </a:lnTo>
                  <a:close/>
                </a:path>
                <a:path w="17144" h="15239">
                  <a:moveTo>
                    <a:pt x="11745" y="9333"/>
                  </a:moveTo>
                  <a:lnTo>
                    <a:pt x="11603" y="9486"/>
                  </a:lnTo>
                  <a:lnTo>
                    <a:pt x="11500" y="9655"/>
                  </a:lnTo>
                  <a:lnTo>
                    <a:pt x="11745" y="9333"/>
                  </a:lnTo>
                  <a:close/>
                </a:path>
                <a:path w="17144" h="15239">
                  <a:moveTo>
                    <a:pt x="4832" y="9293"/>
                  </a:moveTo>
                  <a:lnTo>
                    <a:pt x="5092" y="9635"/>
                  </a:lnTo>
                  <a:lnTo>
                    <a:pt x="4963" y="9428"/>
                  </a:lnTo>
                  <a:lnTo>
                    <a:pt x="4832" y="9293"/>
                  </a:lnTo>
                  <a:close/>
                </a:path>
                <a:path w="17144" h="15239">
                  <a:moveTo>
                    <a:pt x="4963" y="9428"/>
                  </a:moveTo>
                  <a:lnTo>
                    <a:pt x="5092" y="9635"/>
                  </a:lnTo>
                  <a:lnTo>
                    <a:pt x="4963" y="9428"/>
                  </a:lnTo>
                  <a:close/>
                </a:path>
                <a:path w="17144" h="15239">
                  <a:moveTo>
                    <a:pt x="16573" y="8730"/>
                  </a:moveTo>
                  <a:lnTo>
                    <a:pt x="12062" y="8730"/>
                  </a:lnTo>
                  <a:lnTo>
                    <a:pt x="11895" y="9092"/>
                  </a:lnTo>
                  <a:lnTo>
                    <a:pt x="11603" y="9486"/>
                  </a:lnTo>
                  <a:lnTo>
                    <a:pt x="11745" y="9333"/>
                  </a:lnTo>
                  <a:lnTo>
                    <a:pt x="16432" y="9333"/>
                  </a:lnTo>
                  <a:lnTo>
                    <a:pt x="16573" y="8730"/>
                  </a:lnTo>
                  <a:close/>
                </a:path>
                <a:path w="17144" h="15239">
                  <a:moveTo>
                    <a:pt x="4879" y="9293"/>
                  </a:moveTo>
                  <a:lnTo>
                    <a:pt x="4963" y="9428"/>
                  </a:lnTo>
                  <a:lnTo>
                    <a:pt x="4879" y="9293"/>
                  </a:lnTo>
                  <a:close/>
                </a:path>
                <a:path w="17144" h="15239">
                  <a:moveTo>
                    <a:pt x="11964" y="8891"/>
                  </a:moveTo>
                  <a:lnTo>
                    <a:pt x="11842" y="9092"/>
                  </a:lnTo>
                  <a:lnTo>
                    <a:pt x="11964" y="8891"/>
                  </a:lnTo>
                  <a:close/>
                </a:path>
                <a:path w="17144" h="15239">
                  <a:moveTo>
                    <a:pt x="12062" y="8730"/>
                  </a:moveTo>
                  <a:lnTo>
                    <a:pt x="11895" y="9092"/>
                  </a:lnTo>
                  <a:lnTo>
                    <a:pt x="12062" y="8730"/>
                  </a:lnTo>
                  <a:close/>
                </a:path>
                <a:path w="17144" h="15239">
                  <a:moveTo>
                    <a:pt x="4514" y="8709"/>
                  </a:moveTo>
                  <a:lnTo>
                    <a:pt x="4687" y="9051"/>
                  </a:lnTo>
                  <a:lnTo>
                    <a:pt x="4590" y="8830"/>
                  </a:lnTo>
                  <a:close/>
                </a:path>
                <a:path w="17144" h="15239">
                  <a:moveTo>
                    <a:pt x="4629" y="8892"/>
                  </a:moveTo>
                  <a:lnTo>
                    <a:pt x="4687" y="9051"/>
                  </a:lnTo>
                  <a:lnTo>
                    <a:pt x="4629" y="8892"/>
                  </a:lnTo>
                  <a:close/>
                </a:path>
                <a:path w="17144" h="15239">
                  <a:moveTo>
                    <a:pt x="4562" y="8709"/>
                  </a:moveTo>
                  <a:lnTo>
                    <a:pt x="4629" y="8892"/>
                  </a:lnTo>
                  <a:lnTo>
                    <a:pt x="4562" y="8709"/>
                  </a:lnTo>
                  <a:close/>
                </a:path>
                <a:path w="17144" h="15239">
                  <a:moveTo>
                    <a:pt x="16644" y="8066"/>
                  </a:moveTo>
                  <a:lnTo>
                    <a:pt x="12250" y="8066"/>
                  </a:lnTo>
                  <a:lnTo>
                    <a:pt x="12162" y="8448"/>
                  </a:lnTo>
                  <a:lnTo>
                    <a:pt x="11964" y="8891"/>
                  </a:lnTo>
                  <a:lnTo>
                    <a:pt x="12062" y="8730"/>
                  </a:lnTo>
                  <a:lnTo>
                    <a:pt x="16573" y="8730"/>
                  </a:lnTo>
                  <a:lnTo>
                    <a:pt x="16644" y="8066"/>
                  </a:lnTo>
                  <a:close/>
                </a:path>
                <a:path w="17144" h="15239">
                  <a:moveTo>
                    <a:pt x="12182" y="8263"/>
                  </a:moveTo>
                  <a:lnTo>
                    <a:pt x="12118" y="8448"/>
                  </a:lnTo>
                  <a:lnTo>
                    <a:pt x="12182" y="8263"/>
                  </a:lnTo>
                  <a:close/>
                </a:path>
                <a:path w="17144" h="15239">
                  <a:moveTo>
                    <a:pt x="4382" y="8215"/>
                  </a:moveTo>
                  <a:lnTo>
                    <a:pt x="4408" y="8428"/>
                  </a:lnTo>
                  <a:lnTo>
                    <a:pt x="4382" y="8215"/>
                  </a:lnTo>
                  <a:close/>
                </a:path>
                <a:path w="17144" h="15239">
                  <a:moveTo>
                    <a:pt x="16680" y="7342"/>
                  </a:moveTo>
                  <a:lnTo>
                    <a:pt x="12282" y="7342"/>
                  </a:lnTo>
                  <a:lnTo>
                    <a:pt x="12282" y="7724"/>
                  </a:lnTo>
                  <a:lnTo>
                    <a:pt x="12182" y="8263"/>
                  </a:lnTo>
                  <a:lnTo>
                    <a:pt x="12250" y="8066"/>
                  </a:lnTo>
                  <a:lnTo>
                    <a:pt x="16644" y="8066"/>
                  </a:lnTo>
                  <a:lnTo>
                    <a:pt x="16680" y="7342"/>
                  </a:lnTo>
                  <a:close/>
                </a:path>
                <a:path w="17144" h="15239">
                  <a:moveTo>
                    <a:pt x="4359" y="8026"/>
                  </a:moveTo>
                  <a:lnTo>
                    <a:pt x="4382" y="8215"/>
                  </a:lnTo>
                  <a:lnTo>
                    <a:pt x="4359" y="8026"/>
                  </a:lnTo>
                  <a:close/>
                </a:path>
                <a:path w="17144" h="15239">
                  <a:moveTo>
                    <a:pt x="4298" y="7535"/>
                  </a:moveTo>
                  <a:lnTo>
                    <a:pt x="4272" y="7744"/>
                  </a:lnTo>
                  <a:lnTo>
                    <a:pt x="4298" y="7535"/>
                  </a:lnTo>
                  <a:close/>
                </a:path>
                <a:path w="17144" h="15239">
                  <a:moveTo>
                    <a:pt x="12261" y="7533"/>
                  </a:moveTo>
                  <a:lnTo>
                    <a:pt x="12241" y="7724"/>
                  </a:lnTo>
                  <a:lnTo>
                    <a:pt x="12261" y="7533"/>
                  </a:lnTo>
                  <a:close/>
                </a:path>
                <a:path w="17144" h="15239">
                  <a:moveTo>
                    <a:pt x="4325" y="7321"/>
                  </a:moveTo>
                  <a:lnTo>
                    <a:pt x="4298" y="7535"/>
                  </a:lnTo>
                  <a:lnTo>
                    <a:pt x="4325" y="7321"/>
                  </a:lnTo>
                  <a:close/>
                </a:path>
                <a:path w="17144" h="15239">
                  <a:moveTo>
                    <a:pt x="16602" y="6617"/>
                  </a:moveTo>
                  <a:lnTo>
                    <a:pt x="12162" y="6617"/>
                  </a:lnTo>
                  <a:lnTo>
                    <a:pt x="12248" y="7000"/>
                  </a:lnTo>
                  <a:lnTo>
                    <a:pt x="12261" y="7533"/>
                  </a:lnTo>
                  <a:lnTo>
                    <a:pt x="12282" y="7342"/>
                  </a:lnTo>
                  <a:lnTo>
                    <a:pt x="16680" y="7342"/>
                  </a:lnTo>
                  <a:lnTo>
                    <a:pt x="16602" y="6617"/>
                  </a:lnTo>
                  <a:close/>
                </a:path>
                <a:path w="17144" h="15239">
                  <a:moveTo>
                    <a:pt x="4383" y="6856"/>
                  </a:moveTo>
                  <a:lnTo>
                    <a:pt x="4317" y="7040"/>
                  </a:lnTo>
                  <a:lnTo>
                    <a:pt x="4383" y="6856"/>
                  </a:lnTo>
                  <a:close/>
                </a:path>
                <a:path w="17144" h="15239">
                  <a:moveTo>
                    <a:pt x="12183" y="6812"/>
                  </a:moveTo>
                  <a:lnTo>
                    <a:pt x="12203" y="7000"/>
                  </a:lnTo>
                  <a:lnTo>
                    <a:pt x="12183" y="6812"/>
                  </a:lnTo>
                  <a:close/>
                </a:path>
                <a:path w="17144" h="15239">
                  <a:moveTo>
                    <a:pt x="4454" y="6658"/>
                  </a:moveTo>
                  <a:lnTo>
                    <a:pt x="4383" y="6856"/>
                  </a:lnTo>
                  <a:lnTo>
                    <a:pt x="4454" y="6658"/>
                  </a:lnTo>
                  <a:close/>
                </a:path>
                <a:path w="17144" h="15239">
                  <a:moveTo>
                    <a:pt x="16499" y="5974"/>
                  </a:moveTo>
                  <a:lnTo>
                    <a:pt x="11892" y="5974"/>
                  </a:lnTo>
                  <a:lnTo>
                    <a:pt x="12049" y="6296"/>
                  </a:lnTo>
                  <a:lnTo>
                    <a:pt x="12115" y="6617"/>
                  </a:lnTo>
                  <a:lnTo>
                    <a:pt x="12183" y="6812"/>
                  </a:lnTo>
                  <a:lnTo>
                    <a:pt x="12162" y="6617"/>
                  </a:lnTo>
                  <a:lnTo>
                    <a:pt x="16602" y="6617"/>
                  </a:lnTo>
                  <a:lnTo>
                    <a:pt x="16499" y="5974"/>
                  </a:lnTo>
                  <a:close/>
                </a:path>
                <a:path w="17144" h="15239">
                  <a:moveTo>
                    <a:pt x="4626" y="6175"/>
                  </a:moveTo>
                  <a:lnTo>
                    <a:pt x="4530" y="6336"/>
                  </a:lnTo>
                  <a:lnTo>
                    <a:pt x="4626" y="6175"/>
                  </a:lnTo>
                  <a:close/>
                </a:path>
                <a:path w="17144" h="15239">
                  <a:moveTo>
                    <a:pt x="11941" y="6115"/>
                  </a:moveTo>
                  <a:lnTo>
                    <a:pt x="12004" y="6296"/>
                  </a:lnTo>
                  <a:lnTo>
                    <a:pt x="11941" y="6115"/>
                  </a:lnTo>
                  <a:close/>
                </a:path>
                <a:path w="17144" h="15239">
                  <a:moveTo>
                    <a:pt x="11892" y="5974"/>
                  </a:moveTo>
                  <a:lnTo>
                    <a:pt x="11941" y="6115"/>
                  </a:lnTo>
                  <a:lnTo>
                    <a:pt x="12049" y="6296"/>
                  </a:lnTo>
                  <a:lnTo>
                    <a:pt x="11892" y="5974"/>
                  </a:lnTo>
                  <a:close/>
                </a:path>
                <a:path w="17144" h="15239">
                  <a:moveTo>
                    <a:pt x="4735" y="5994"/>
                  </a:moveTo>
                  <a:lnTo>
                    <a:pt x="4626" y="6175"/>
                  </a:lnTo>
                  <a:lnTo>
                    <a:pt x="4735" y="5994"/>
                  </a:lnTo>
                  <a:close/>
                </a:path>
                <a:path w="17144" h="15239">
                  <a:moveTo>
                    <a:pt x="16297" y="5350"/>
                  </a:moveTo>
                  <a:lnTo>
                    <a:pt x="11487" y="5350"/>
                  </a:lnTo>
                  <a:lnTo>
                    <a:pt x="11720" y="5672"/>
                  </a:lnTo>
                  <a:lnTo>
                    <a:pt x="11774" y="5833"/>
                  </a:lnTo>
                  <a:lnTo>
                    <a:pt x="11941" y="6115"/>
                  </a:lnTo>
                  <a:lnTo>
                    <a:pt x="11892" y="5974"/>
                  </a:lnTo>
                  <a:lnTo>
                    <a:pt x="16499" y="5974"/>
                  </a:lnTo>
                  <a:lnTo>
                    <a:pt x="16297" y="5350"/>
                  </a:lnTo>
                  <a:close/>
                </a:path>
                <a:path w="17144" h="15239">
                  <a:moveTo>
                    <a:pt x="5108" y="5370"/>
                  </a:moveTo>
                  <a:lnTo>
                    <a:pt x="4857" y="5712"/>
                  </a:lnTo>
                  <a:lnTo>
                    <a:pt x="5008" y="5537"/>
                  </a:lnTo>
                  <a:lnTo>
                    <a:pt x="5108" y="5370"/>
                  </a:lnTo>
                  <a:close/>
                </a:path>
                <a:path w="17144" h="15239">
                  <a:moveTo>
                    <a:pt x="4989" y="5569"/>
                  </a:moveTo>
                  <a:lnTo>
                    <a:pt x="4857" y="5712"/>
                  </a:lnTo>
                  <a:lnTo>
                    <a:pt x="4989" y="5569"/>
                  </a:lnTo>
                  <a:close/>
                </a:path>
                <a:path w="17144" h="15239">
                  <a:moveTo>
                    <a:pt x="11598" y="5537"/>
                  </a:moveTo>
                  <a:lnTo>
                    <a:pt x="11678" y="5672"/>
                  </a:lnTo>
                  <a:lnTo>
                    <a:pt x="11598" y="5537"/>
                  </a:lnTo>
                  <a:close/>
                </a:path>
                <a:path w="17144" h="15239">
                  <a:moveTo>
                    <a:pt x="11487" y="5350"/>
                  </a:moveTo>
                  <a:lnTo>
                    <a:pt x="11598" y="5537"/>
                  </a:lnTo>
                  <a:lnTo>
                    <a:pt x="11720" y="5672"/>
                  </a:lnTo>
                  <a:lnTo>
                    <a:pt x="11487" y="5350"/>
                  </a:lnTo>
                  <a:close/>
                </a:path>
                <a:path w="17144" h="15239">
                  <a:moveTo>
                    <a:pt x="5173" y="5370"/>
                  </a:moveTo>
                  <a:lnTo>
                    <a:pt x="4989" y="5569"/>
                  </a:lnTo>
                  <a:lnTo>
                    <a:pt x="5173" y="5370"/>
                  </a:lnTo>
                  <a:close/>
                </a:path>
                <a:path w="17144" h="15239">
                  <a:moveTo>
                    <a:pt x="16125" y="4847"/>
                  </a:moveTo>
                  <a:lnTo>
                    <a:pt x="10972" y="4847"/>
                  </a:lnTo>
                  <a:lnTo>
                    <a:pt x="11249" y="5089"/>
                  </a:lnTo>
                  <a:lnTo>
                    <a:pt x="11598" y="5537"/>
                  </a:lnTo>
                  <a:lnTo>
                    <a:pt x="11487" y="5350"/>
                  </a:lnTo>
                  <a:lnTo>
                    <a:pt x="16297" y="5350"/>
                  </a:lnTo>
                  <a:lnTo>
                    <a:pt x="16125" y="4847"/>
                  </a:lnTo>
                  <a:close/>
                </a:path>
                <a:path w="17144" h="15239">
                  <a:moveTo>
                    <a:pt x="5475" y="5044"/>
                  </a:moveTo>
                  <a:close/>
                </a:path>
                <a:path w="17144" h="15239">
                  <a:moveTo>
                    <a:pt x="11064" y="4949"/>
                  </a:moveTo>
                  <a:lnTo>
                    <a:pt x="11191" y="5089"/>
                  </a:lnTo>
                  <a:lnTo>
                    <a:pt x="11064" y="4949"/>
                  </a:lnTo>
                  <a:close/>
                </a:path>
                <a:path w="17144" h="15239">
                  <a:moveTo>
                    <a:pt x="10972" y="4847"/>
                  </a:moveTo>
                  <a:lnTo>
                    <a:pt x="11249" y="5089"/>
                  </a:lnTo>
                  <a:lnTo>
                    <a:pt x="10972" y="4847"/>
                  </a:lnTo>
                  <a:close/>
                </a:path>
                <a:path w="17144" h="15239">
                  <a:moveTo>
                    <a:pt x="5709" y="4867"/>
                  </a:moveTo>
                  <a:lnTo>
                    <a:pt x="5475" y="5044"/>
                  </a:lnTo>
                  <a:lnTo>
                    <a:pt x="5709" y="4867"/>
                  </a:lnTo>
                  <a:close/>
                </a:path>
                <a:path w="17144" h="15239">
                  <a:moveTo>
                    <a:pt x="15914" y="4405"/>
                  </a:moveTo>
                  <a:lnTo>
                    <a:pt x="10347" y="4405"/>
                  </a:lnTo>
                  <a:lnTo>
                    <a:pt x="10721" y="4626"/>
                  </a:lnTo>
                  <a:lnTo>
                    <a:pt x="11064" y="4949"/>
                  </a:lnTo>
                  <a:lnTo>
                    <a:pt x="16125" y="4847"/>
                  </a:lnTo>
                  <a:lnTo>
                    <a:pt x="15914" y="4405"/>
                  </a:lnTo>
                  <a:close/>
                </a:path>
                <a:path w="17144" h="15239">
                  <a:moveTo>
                    <a:pt x="6298" y="4425"/>
                  </a:moveTo>
                  <a:lnTo>
                    <a:pt x="5928" y="4646"/>
                  </a:lnTo>
                  <a:lnTo>
                    <a:pt x="6128" y="4552"/>
                  </a:lnTo>
                  <a:lnTo>
                    <a:pt x="6298" y="4425"/>
                  </a:lnTo>
                  <a:close/>
                </a:path>
                <a:path w="17144" h="15239">
                  <a:moveTo>
                    <a:pt x="6128" y="4552"/>
                  </a:moveTo>
                  <a:lnTo>
                    <a:pt x="5928" y="4646"/>
                  </a:lnTo>
                  <a:lnTo>
                    <a:pt x="6128" y="4552"/>
                  </a:lnTo>
                  <a:close/>
                </a:path>
                <a:path w="17144" h="15239">
                  <a:moveTo>
                    <a:pt x="10493" y="4516"/>
                  </a:moveTo>
                  <a:lnTo>
                    <a:pt x="10639" y="4626"/>
                  </a:lnTo>
                  <a:lnTo>
                    <a:pt x="10493" y="4516"/>
                  </a:lnTo>
                  <a:close/>
                </a:path>
                <a:path w="17144" h="15239">
                  <a:moveTo>
                    <a:pt x="10347" y="4405"/>
                  </a:moveTo>
                  <a:lnTo>
                    <a:pt x="10569" y="4552"/>
                  </a:lnTo>
                  <a:lnTo>
                    <a:pt x="10721" y="4626"/>
                  </a:lnTo>
                  <a:lnTo>
                    <a:pt x="10347" y="4405"/>
                  </a:lnTo>
                  <a:close/>
                </a:path>
                <a:path w="17144" h="15239">
                  <a:moveTo>
                    <a:pt x="6400" y="4425"/>
                  </a:moveTo>
                  <a:lnTo>
                    <a:pt x="6128" y="4552"/>
                  </a:lnTo>
                  <a:lnTo>
                    <a:pt x="6400" y="4425"/>
                  </a:lnTo>
                  <a:close/>
                </a:path>
                <a:path w="17144" h="15239">
                  <a:moveTo>
                    <a:pt x="15748" y="4123"/>
                  </a:moveTo>
                  <a:lnTo>
                    <a:pt x="9683" y="4123"/>
                  </a:lnTo>
                  <a:lnTo>
                    <a:pt x="10080" y="4284"/>
                  </a:lnTo>
                  <a:lnTo>
                    <a:pt x="10493" y="4516"/>
                  </a:lnTo>
                  <a:lnTo>
                    <a:pt x="10347" y="4405"/>
                  </a:lnTo>
                  <a:lnTo>
                    <a:pt x="15914" y="4405"/>
                  </a:lnTo>
                  <a:lnTo>
                    <a:pt x="15748" y="4123"/>
                  </a:lnTo>
                  <a:close/>
                </a:path>
                <a:path w="17144" h="15239">
                  <a:moveTo>
                    <a:pt x="7000" y="4143"/>
                  </a:moveTo>
                  <a:lnTo>
                    <a:pt x="6622" y="4284"/>
                  </a:lnTo>
                  <a:lnTo>
                    <a:pt x="6829" y="4224"/>
                  </a:lnTo>
                  <a:lnTo>
                    <a:pt x="7000" y="4143"/>
                  </a:lnTo>
                  <a:close/>
                </a:path>
                <a:path w="17144" h="15239">
                  <a:moveTo>
                    <a:pt x="6829" y="4224"/>
                  </a:moveTo>
                  <a:lnTo>
                    <a:pt x="6622" y="4284"/>
                  </a:lnTo>
                  <a:lnTo>
                    <a:pt x="6829" y="4224"/>
                  </a:lnTo>
                  <a:close/>
                </a:path>
                <a:path w="17144" h="15239">
                  <a:moveTo>
                    <a:pt x="9914" y="4235"/>
                  </a:moveTo>
                  <a:lnTo>
                    <a:pt x="10080" y="4284"/>
                  </a:lnTo>
                  <a:lnTo>
                    <a:pt x="9914" y="4235"/>
                  </a:lnTo>
                  <a:close/>
                </a:path>
                <a:path w="17144" h="15239">
                  <a:moveTo>
                    <a:pt x="9683" y="4123"/>
                  </a:moveTo>
                  <a:lnTo>
                    <a:pt x="9914" y="4235"/>
                  </a:lnTo>
                  <a:lnTo>
                    <a:pt x="10080" y="4284"/>
                  </a:lnTo>
                  <a:lnTo>
                    <a:pt x="9683" y="4123"/>
                  </a:lnTo>
                  <a:close/>
                </a:path>
                <a:path w="17144" h="15239">
                  <a:moveTo>
                    <a:pt x="9114" y="3998"/>
                  </a:moveTo>
                  <a:lnTo>
                    <a:pt x="9914" y="4235"/>
                  </a:lnTo>
                  <a:lnTo>
                    <a:pt x="9683" y="4123"/>
                  </a:lnTo>
                  <a:lnTo>
                    <a:pt x="15748" y="4123"/>
                  </a:lnTo>
                  <a:lnTo>
                    <a:pt x="9364" y="4023"/>
                  </a:lnTo>
                  <a:lnTo>
                    <a:pt x="9114" y="3998"/>
                  </a:lnTo>
                  <a:close/>
                </a:path>
                <a:path w="17144" h="15239">
                  <a:moveTo>
                    <a:pt x="7104" y="4143"/>
                  </a:moveTo>
                  <a:lnTo>
                    <a:pt x="6829" y="4224"/>
                  </a:lnTo>
                  <a:lnTo>
                    <a:pt x="7104" y="4143"/>
                  </a:lnTo>
                  <a:close/>
                </a:path>
                <a:path w="17144" h="15239">
                  <a:moveTo>
                    <a:pt x="7793" y="3942"/>
                  </a:moveTo>
                  <a:lnTo>
                    <a:pt x="7363" y="4023"/>
                  </a:lnTo>
                  <a:lnTo>
                    <a:pt x="7601" y="3998"/>
                  </a:lnTo>
                  <a:lnTo>
                    <a:pt x="7793" y="3942"/>
                  </a:lnTo>
                  <a:close/>
                </a:path>
                <a:path w="17144" h="15239">
                  <a:moveTo>
                    <a:pt x="7595" y="4000"/>
                  </a:moveTo>
                  <a:lnTo>
                    <a:pt x="7363" y="4023"/>
                  </a:lnTo>
                  <a:lnTo>
                    <a:pt x="7518" y="4023"/>
                  </a:lnTo>
                  <a:close/>
                </a:path>
                <a:path w="17144" h="15239">
                  <a:moveTo>
                    <a:pt x="8924" y="3942"/>
                  </a:moveTo>
                  <a:lnTo>
                    <a:pt x="9131" y="4000"/>
                  </a:lnTo>
                  <a:lnTo>
                    <a:pt x="9364" y="4023"/>
                  </a:lnTo>
                  <a:lnTo>
                    <a:pt x="8924" y="3942"/>
                  </a:lnTo>
                  <a:close/>
                </a:path>
                <a:path w="17144" h="15239">
                  <a:moveTo>
                    <a:pt x="15640" y="3942"/>
                  </a:moveTo>
                  <a:lnTo>
                    <a:pt x="8924" y="3942"/>
                  </a:lnTo>
                  <a:lnTo>
                    <a:pt x="9364" y="4023"/>
                  </a:lnTo>
                  <a:lnTo>
                    <a:pt x="15688" y="4023"/>
                  </a:lnTo>
                  <a:close/>
                </a:path>
                <a:path w="17144" h="15239">
                  <a:moveTo>
                    <a:pt x="8191" y="3942"/>
                  </a:moveTo>
                  <a:lnTo>
                    <a:pt x="7793" y="3942"/>
                  </a:lnTo>
                  <a:lnTo>
                    <a:pt x="7595" y="4000"/>
                  </a:lnTo>
                  <a:lnTo>
                    <a:pt x="8191" y="3942"/>
                  </a:lnTo>
                  <a:close/>
                </a:path>
                <a:path w="17144" h="15239">
                  <a:moveTo>
                    <a:pt x="15617" y="3902"/>
                  </a:moveTo>
                  <a:lnTo>
                    <a:pt x="8604" y="3902"/>
                  </a:lnTo>
                  <a:lnTo>
                    <a:pt x="8363" y="3925"/>
                  </a:lnTo>
                  <a:lnTo>
                    <a:pt x="9114" y="3998"/>
                  </a:lnTo>
                  <a:lnTo>
                    <a:pt x="8924" y="3942"/>
                  </a:lnTo>
                  <a:lnTo>
                    <a:pt x="15640" y="3942"/>
                  </a:lnTo>
                  <a:close/>
                </a:path>
                <a:path w="17144" h="15239">
                  <a:moveTo>
                    <a:pt x="8604" y="3902"/>
                  </a:moveTo>
                  <a:lnTo>
                    <a:pt x="8122" y="3902"/>
                  </a:lnTo>
                  <a:lnTo>
                    <a:pt x="8363" y="3925"/>
                  </a:lnTo>
                  <a:lnTo>
                    <a:pt x="8604" y="3902"/>
                  </a:lnTo>
                  <a:close/>
                </a:path>
              </a:pathLst>
            </a:custGeom>
            <a:solidFill>
              <a:srgbClr val="222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66061" y="4644532"/>
              <a:ext cx="163195" cy="287020"/>
            </a:xfrm>
            <a:custGeom>
              <a:avLst/>
              <a:gdLst/>
              <a:ahLst/>
              <a:cxnLst/>
              <a:rect l="l" t="t" r="r" b="b"/>
              <a:pathLst>
                <a:path w="163194" h="287020">
                  <a:moveTo>
                    <a:pt x="163186" y="224604"/>
                  </a:moveTo>
                  <a:lnTo>
                    <a:pt x="163186" y="267623"/>
                  </a:lnTo>
                  <a:lnTo>
                    <a:pt x="161008" y="276326"/>
                  </a:lnTo>
                  <a:lnTo>
                    <a:pt x="155069" y="282227"/>
                  </a:lnTo>
                  <a:lnTo>
                    <a:pt x="146262" y="285581"/>
                  </a:lnTo>
                  <a:lnTo>
                    <a:pt x="135478" y="286642"/>
                  </a:lnTo>
                  <a:lnTo>
                    <a:pt x="27707" y="286642"/>
                  </a:lnTo>
                  <a:lnTo>
                    <a:pt x="0" y="24601"/>
                  </a:lnTo>
                  <a:lnTo>
                    <a:pt x="2177" y="15029"/>
                  </a:lnTo>
                  <a:lnTo>
                    <a:pt x="8116" y="7208"/>
                  </a:lnTo>
                  <a:lnTo>
                    <a:pt x="16923" y="1934"/>
                  </a:lnTo>
                  <a:lnTo>
                    <a:pt x="27707" y="0"/>
                  </a:lnTo>
                  <a:lnTo>
                    <a:pt x="135478" y="0"/>
                  </a:lnTo>
                  <a:lnTo>
                    <a:pt x="146262" y="1934"/>
                  </a:lnTo>
                  <a:lnTo>
                    <a:pt x="155069" y="7208"/>
                  </a:lnTo>
                  <a:lnTo>
                    <a:pt x="161008" y="15029"/>
                  </a:lnTo>
                  <a:lnTo>
                    <a:pt x="163186" y="24601"/>
                  </a:lnTo>
                  <a:lnTo>
                    <a:pt x="163186" y="78952"/>
                  </a:lnTo>
                </a:path>
              </a:pathLst>
            </a:custGeom>
            <a:ln w="4299">
              <a:solidFill>
                <a:srgbClr val="222E3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4565" y="4713226"/>
              <a:ext cx="226363" cy="14142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98406" y="4744157"/>
              <a:ext cx="150061" cy="21947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80305" y="4765637"/>
              <a:ext cx="124250" cy="10923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5319" y="2641092"/>
              <a:ext cx="784860" cy="822960"/>
            </a:xfrm>
            <a:custGeom>
              <a:avLst/>
              <a:gdLst/>
              <a:ahLst/>
              <a:cxnLst/>
              <a:rect l="l" t="t" r="r" b="b"/>
              <a:pathLst>
                <a:path w="784860" h="822960">
                  <a:moveTo>
                    <a:pt x="654049" y="0"/>
                  </a:moveTo>
                  <a:lnTo>
                    <a:pt x="130809" y="0"/>
                  </a:lnTo>
                  <a:lnTo>
                    <a:pt x="79895" y="10277"/>
                  </a:lnTo>
                  <a:lnTo>
                    <a:pt x="38315" y="38306"/>
                  </a:lnTo>
                  <a:lnTo>
                    <a:pt x="10280" y="79884"/>
                  </a:lnTo>
                  <a:lnTo>
                    <a:pt x="0" y="130810"/>
                  </a:lnTo>
                  <a:lnTo>
                    <a:pt x="0" y="692150"/>
                  </a:lnTo>
                  <a:lnTo>
                    <a:pt x="10280" y="743075"/>
                  </a:lnTo>
                  <a:lnTo>
                    <a:pt x="38315" y="784653"/>
                  </a:lnTo>
                  <a:lnTo>
                    <a:pt x="79895" y="812682"/>
                  </a:lnTo>
                  <a:lnTo>
                    <a:pt x="130809" y="822960"/>
                  </a:lnTo>
                  <a:lnTo>
                    <a:pt x="654049" y="822960"/>
                  </a:lnTo>
                  <a:lnTo>
                    <a:pt x="704975" y="812682"/>
                  </a:lnTo>
                  <a:lnTo>
                    <a:pt x="746553" y="784653"/>
                  </a:lnTo>
                  <a:lnTo>
                    <a:pt x="774582" y="743075"/>
                  </a:lnTo>
                  <a:lnTo>
                    <a:pt x="784860" y="692150"/>
                  </a:lnTo>
                  <a:lnTo>
                    <a:pt x="784860" y="130810"/>
                  </a:lnTo>
                  <a:lnTo>
                    <a:pt x="774582" y="79884"/>
                  </a:lnTo>
                  <a:lnTo>
                    <a:pt x="746553" y="38306"/>
                  </a:lnTo>
                  <a:lnTo>
                    <a:pt x="704975" y="10277"/>
                  </a:lnTo>
                  <a:lnTo>
                    <a:pt x="65404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778255" y="2790190"/>
            <a:ext cx="538480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70" b="1">
                <a:solidFill>
                  <a:srgbClr val="0F171F"/>
                </a:solidFill>
                <a:latin typeface="Trebuchet MS"/>
                <a:cs typeface="Trebuchet MS"/>
              </a:rPr>
              <a:t>S</a:t>
            </a:r>
            <a:r>
              <a:rPr dirty="0" sz="1050" spc="-35" b="1">
                <a:solidFill>
                  <a:srgbClr val="0F171F"/>
                </a:solidFill>
                <a:latin typeface="Trebuchet MS"/>
                <a:cs typeface="Trebuchet MS"/>
              </a:rPr>
              <a:t>e</a:t>
            </a:r>
            <a:r>
              <a:rPr dirty="0" sz="1050" spc="-40" b="1">
                <a:solidFill>
                  <a:srgbClr val="0F171F"/>
                </a:solidFill>
                <a:latin typeface="Trebuchet MS"/>
                <a:cs typeface="Trebuchet MS"/>
              </a:rPr>
              <a:t>c</a:t>
            </a:r>
            <a:r>
              <a:rPr dirty="0" sz="1050" spc="25" b="1">
                <a:solidFill>
                  <a:srgbClr val="0F171F"/>
                </a:solidFill>
                <a:latin typeface="Trebuchet MS"/>
                <a:cs typeface="Trebuchet MS"/>
              </a:rPr>
              <a:t>o</a:t>
            </a:r>
            <a:r>
              <a:rPr dirty="0" sz="1050" spc="30" b="1">
                <a:solidFill>
                  <a:srgbClr val="0F171F"/>
                </a:solidFill>
                <a:latin typeface="Trebuchet MS"/>
                <a:cs typeface="Trebuchet MS"/>
              </a:rPr>
              <a:t>n</a:t>
            </a:r>
            <a:r>
              <a:rPr dirty="0" sz="1050" spc="35" b="1">
                <a:solidFill>
                  <a:srgbClr val="0F171F"/>
                </a:solidFill>
                <a:latin typeface="Trebuchet MS"/>
                <a:cs typeface="Trebuchet MS"/>
              </a:rPr>
              <a:t>d</a:t>
            </a:r>
            <a:r>
              <a:rPr dirty="0" sz="1050" spc="30" b="1">
                <a:solidFill>
                  <a:srgbClr val="0F171F"/>
                </a:solidFill>
                <a:latin typeface="Trebuchet MS"/>
                <a:cs typeface="Trebuchet MS"/>
              </a:rPr>
              <a:t>-  </a:t>
            </a:r>
            <a:r>
              <a:rPr dirty="0" sz="1050" spc="5" b="1">
                <a:solidFill>
                  <a:srgbClr val="0F171F"/>
                </a:solidFill>
                <a:latin typeface="Trebuchet MS"/>
                <a:cs typeface="Trebuchet MS"/>
              </a:rPr>
              <a:t>party </a:t>
            </a:r>
            <a:r>
              <a:rPr dirty="0" sz="1050" spc="10" b="1">
                <a:solidFill>
                  <a:srgbClr val="0F171F"/>
                </a:solidFill>
                <a:latin typeface="Trebuchet MS"/>
                <a:cs typeface="Trebuchet MS"/>
              </a:rPr>
              <a:t> 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data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9223" y="1793748"/>
            <a:ext cx="783590" cy="822960"/>
          </a:xfrm>
          <a:custGeom>
            <a:avLst/>
            <a:gdLst/>
            <a:ahLst/>
            <a:cxnLst/>
            <a:rect l="l" t="t" r="r" b="b"/>
            <a:pathLst>
              <a:path w="783590" h="822960">
                <a:moveTo>
                  <a:pt x="652780" y="0"/>
                </a:moveTo>
                <a:lnTo>
                  <a:pt x="130556" y="0"/>
                </a:lnTo>
                <a:lnTo>
                  <a:pt x="79740" y="10255"/>
                </a:lnTo>
                <a:lnTo>
                  <a:pt x="38241" y="38226"/>
                </a:lnTo>
                <a:lnTo>
                  <a:pt x="10260" y="79724"/>
                </a:lnTo>
                <a:lnTo>
                  <a:pt x="0" y="130555"/>
                </a:lnTo>
                <a:lnTo>
                  <a:pt x="0" y="692403"/>
                </a:lnTo>
                <a:lnTo>
                  <a:pt x="10260" y="743235"/>
                </a:lnTo>
                <a:lnTo>
                  <a:pt x="38241" y="784733"/>
                </a:lnTo>
                <a:lnTo>
                  <a:pt x="79740" y="812704"/>
                </a:lnTo>
                <a:lnTo>
                  <a:pt x="130556" y="822960"/>
                </a:lnTo>
                <a:lnTo>
                  <a:pt x="652780" y="822960"/>
                </a:lnTo>
                <a:lnTo>
                  <a:pt x="703611" y="812704"/>
                </a:lnTo>
                <a:lnTo>
                  <a:pt x="745108" y="784732"/>
                </a:lnTo>
                <a:lnTo>
                  <a:pt x="773080" y="743235"/>
                </a:lnTo>
                <a:lnTo>
                  <a:pt x="783336" y="692403"/>
                </a:lnTo>
                <a:lnTo>
                  <a:pt x="783336" y="130555"/>
                </a:lnTo>
                <a:lnTo>
                  <a:pt x="773080" y="79724"/>
                </a:lnTo>
                <a:lnTo>
                  <a:pt x="745108" y="38226"/>
                </a:lnTo>
                <a:lnTo>
                  <a:pt x="703611" y="10255"/>
                </a:lnTo>
                <a:lnTo>
                  <a:pt x="6527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60856" y="1941957"/>
            <a:ext cx="361315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-45" b="1">
                <a:solidFill>
                  <a:srgbClr val="0F171F"/>
                </a:solidFill>
                <a:latin typeface="Trebuchet MS"/>
                <a:cs typeface="Trebuchet MS"/>
              </a:rPr>
              <a:t>F</a:t>
            </a:r>
            <a:r>
              <a:rPr dirty="0" sz="1050" spc="-10" b="1">
                <a:solidFill>
                  <a:srgbClr val="0F171F"/>
                </a:solidFill>
                <a:latin typeface="Trebuchet MS"/>
                <a:cs typeface="Trebuchet MS"/>
              </a:rPr>
              <a:t>i</a:t>
            </a:r>
            <a:r>
              <a:rPr dirty="0" sz="1050" spc="-10" b="1">
                <a:solidFill>
                  <a:srgbClr val="0F171F"/>
                </a:solidFill>
                <a:latin typeface="Trebuchet MS"/>
                <a:cs typeface="Trebuchet MS"/>
              </a:rPr>
              <a:t>r</a:t>
            </a:r>
            <a:r>
              <a:rPr dirty="0" sz="1050" spc="5" b="1">
                <a:solidFill>
                  <a:srgbClr val="0F171F"/>
                </a:solidFill>
                <a:latin typeface="Trebuchet MS"/>
                <a:cs typeface="Trebuchet MS"/>
              </a:rPr>
              <a:t>st</a:t>
            </a:r>
            <a:r>
              <a:rPr dirty="0" sz="1050" spc="30" b="1">
                <a:solidFill>
                  <a:srgbClr val="0F171F"/>
                </a:solidFill>
                <a:latin typeface="Trebuchet MS"/>
                <a:cs typeface="Trebuchet MS"/>
              </a:rPr>
              <a:t>-  </a:t>
            </a:r>
            <a:r>
              <a:rPr dirty="0" sz="1050" spc="5" b="1">
                <a:solidFill>
                  <a:srgbClr val="0F171F"/>
                </a:solidFill>
                <a:latin typeface="Trebuchet MS"/>
                <a:cs typeface="Trebuchet MS"/>
              </a:rPr>
              <a:t>par</a:t>
            </a:r>
            <a:r>
              <a:rPr dirty="0" sz="1050" spc="10" b="1">
                <a:solidFill>
                  <a:srgbClr val="0F171F"/>
                </a:solidFill>
                <a:latin typeface="Trebuchet MS"/>
                <a:cs typeface="Trebuchet MS"/>
              </a:rPr>
              <a:t>t</a:t>
            </a:r>
            <a:r>
              <a:rPr dirty="0" sz="1050" b="1">
                <a:solidFill>
                  <a:srgbClr val="0F171F"/>
                </a:solidFill>
                <a:latin typeface="Trebuchet MS"/>
                <a:cs typeface="Trebuchet MS"/>
              </a:rPr>
              <a:t>y  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data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46176" y="3515867"/>
            <a:ext cx="759460" cy="1731645"/>
          </a:xfrm>
          <a:custGeom>
            <a:avLst/>
            <a:gdLst/>
            <a:ahLst/>
            <a:cxnLst/>
            <a:rect l="l" t="t" r="r" b="b"/>
            <a:pathLst>
              <a:path w="759460" h="1731645">
                <a:moveTo>
                  <a:pt x="632460" y="0"/>
                </a:moveTo>
                <a:lnTo>
                  <a:pt x="126492" y="0"/>
                </a:lnTo>
                <a:lnTo>
                  <a:pt x="77254" y="9941"/>
                </a:lnTo>
                <a:lnTo>
                  <a:pt x="37047" y="37052"/>
                </a:lnTo>
                <a:lnTo>
                  <a:pt x="9939" y="77259"/>
                </a:lnTo>
                <a:lnTo>
                  <a:pt x="0" y="126492"/>
                </a:lnTo>
                <a:lnTo>
                  <a:pt x="0" y="1604772"/>
                </a:lnTo>
                <a:lnTo>
                  <a:pt x="9939" y="1654004"/>
                </a:lnTo>
                <a:lnTo>
                  <a:pt x="37047" y="1694211"/>
                </a:lnTo>
                <a:lnTo>
                  <a:pt x="77254" y="1721322"/>
                </a:lnTo>
                <a:lnTo>
                  <a:pt x="126492" y="1731264"/>
                </a:lnTo>
                <a:lnTo>
                  <a:pt x="632460" y="1731264"/>
                </a:lnTo>
                <a:lnTo>
                  <a:pt x="681692" y="1721322"/>
                </a:lnTo>
                <a:lnTo>
                  <a:pt x="721899" y="1694211"/>
                </a:lnTo>
                <a:lnTo>
                  <a:pt x="749010" y="1654004"/>
                </a:lnTo>
                <a:lnTo>
                  <a:pt x="758952" y="1604772"/>
                </a:lnTo>
                <a:lnTo>
                  <a:pt x="758952" y="126492"/>
                </a:lnTo>
                <a:lnTo>
                  <a:pt x="749010" y="77259"/>
                </a:lnTo>
                <a:lnTo>
                  <a:pt x="721899" y="37052"/>
                </a:lnTo>
                <a:lnTo>
                  <a:pt x="681692" y="9941"/>
                </a:lnTo>
                <a:lnTo>
                  <a:pt x="6324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16965" y="4118228"/>
            <a:ext cx="417830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0005" marR="5080" indent="-2794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0F171F"/>
                </a:solidFill>
                <a:latin typeface="Trebuchet MS"/>
                <a:cs typeface="Trebuchet MS"/>
              </a:rPr>
              <a:t>T</a:t>
            </a:r>
            <a:r>
              <a:rPr dirty="0" sz="1050" spc="10" b="1">
                <a:solidFill>
                  <a:srgbClr val="0F171F"/>
                </a:solidFill>
                <a:latin typeface="Trebuchet MS"/>
                <a:cs typeface="Trebuchet MS"/>
              </a:rPr>
              <a:t>hi</a:t>
            </a:r>
            <a:r>
              <a:rPr dirty="0" sz="1050" spc="-25" b="1">
                <a:solidFill>
                  <a:srgbClr val="0F171F"/>
                </a:solidFill>
                <a:latin typeface="Trebuchet MS"/>
                <a:cs typeface="Trebuchet MS"/>
              </a:rPr>
              <a:t>r</a:t>
            </a:r>
            <a:r>
              <a:rPr dirty="0" sz="1050" spc="35" b="1">
                <a:solidFill>
                  <a:srgbClr val="0F171F"/>
                </a:solidFill>
                <a:latin typeface="Trebuchet MS"/>
                <a:cs typeface="Trebuchet MS"/>
              </a:rPr>
              <a:t>d</a:t>
            </a:r>
            <a:r>
              <a:rPr dirty="0" sz="1050" spc="30" b="1">
                <a:solidFill>
                  <a:srgbClr val="0F171F"/>
                </a:solidFill>
                <a:latin typeface="Trebuchet MS"/>
                <a:cs typeface="Trebuchet MS"/>
              </a:rPr>
              <a:t>-  </a:t>
            </a:r>
            <a:r>
              <a:rPr dirty="0" sz="1050" spc="5" b="1">
                <a:solidFill>
                  <a:srgbClr val="0F171F"/>
                </a:solidFill>
                <a:latin typeface="Trebuchet MS"/>
                <a:cs typeface="Trebuchet MS"/>
              </a:rPr>
              <a:t>party </a:t>
            </a:r>
            <a:r>
              <a:rPr dirty="0" sz="1050" spc="-305" b="1">
                <a:solidFill>
                  <a:srgbClr val="0F171F"/>
                </a:solidFill>
                <a:latin typeface="Trebuchet MS"/>
                <a:cs typeface="Trebuchet MS"/>
              </a:rPr>
              <a:t> </a:t>
            </a:r>
            <a:r>
              <a:rPr dirty="0" sz="1050" spc="15" b="1">
                <a:solidFill>
                  <a:srgbClr val="0F171F"/>
                </a:solidFill>
                <a:latin typeface="Trebuchet MS"/>
                <a:cs typeface="Trebuchet MS"/>
              </a:rPr>
              <a:t>data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14978" y="2632710"/>
            <a:ext cx="1661160" cy="2159635"/>
          </a:xfrm>
          <a:prstGeom prst="rect">
            <a:avLst/>
          </a:prstGeom>
          <a:ln w="19811">
            <a:solidFill>
              <a:srgbClr val="585A5D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417830">
              <a:lnSpc>
                <a:spcPct val="100000"/>
              </a:lnSpc>
              <a:spcBef>
                <a:spcPts val="195"/>
              </a:spcBef>
            </a:pPr>
            <a:r>
              <a:rPr dirty="0" sz="1400" spc="60" b="1">
                <a:solidFill>
                  <a:srgbClr val="585A5D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417830">
              <a:lnSpc>
                <a:spcPct val="100000"/>
              </a:lnSpc>
              <a:spcBef>
                <a:spcPts val="5"/>
              </a:spcBef>
            </a:pPr>
            <a:r>
              <a:rPr dirty="0" sz="1400" spc="55" b="1">
                <a:solidFill>
                  <a:srgbClr val="585A5D"/>
                </a:solidFill>
                <a:latin typeface="Trebuchet MS"/>
                <a:cs typeface="Trebuchet MS"/>
              </a:rPr>
              <a:t>management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440168" y="2612123"/>
            <a:ext cx="1786255" cy="2266315"/>
            <a:chOff x="7440168" y="2612123"/>
            <a:chExt cx="1786255" cy="2266315"/>
          </a:xfrm>
        </p:grpSpPr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40168" y="2621280"/>
              <a:ext cx="1786127" cy="225704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58684" y="2612123"/>
              <a:ext cx="1403603" cy="68886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475982" y="2657094"/>
              <a:ext cx="1664335" cy="2135505"/>
            </a:xfrm>
            <a:custGeom>
              <a:avLst/>
              <a:gdLst/>
              <a:ahLst/>
              <a:cxnLst/>
              <a:rect l="l" t="t" r="r" b="b"/>
              <a:pathLst>
                <a:path w="1664334" h="2135504">
                  <a:moveTo>
                    <a:pt x="1664207" y="0"/>
                  </a:moveTo>
                  <a:lnTo>
                    <a:pt x="0" y="0"/>
                  </a:lnTo>
                  <a:lnTo>
                    <a:pt x="0" y="2135123"/>
                  </a:lnTo>
                  <a:lnTo>
                    <a:pt x="1664207" y="2135123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7475981" y="2657094"/>
            <a:ext cx="1664335" cy="2135505"/>
          </a:xfrm>
          <a:prstGeom prst="rect">
            <a:avLst/>
          </a:prstGeom>
          <a:ln w="19811">
            <a:solidFill>
              <a:srgbClr val="585A5D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417195" marR="194945">
              <a:lnSpc>
                <a:spcPct val="100000"/>
              </a:lnSpc>
              <a:spcBef>
                <a:spcPts val="190"/>
              </a:spcBef>
            </a:pPr>
            <a:r>
              <a:rPr dirty="0" sz="1400" spc="60" b="1">
                <a:solidFill>
                  <a:srgbClr val="585A5D"/>
                </a:solidFill>
                <a:latin typeface="Trebuchet MS"/>
                <a:cs typeface="Trebuchet MS"/>
              </a:rPr>
              <a:t>P</a:t>
            </a:r>
            <a:r>
              <a:rPr dirty="0" sz="1400" spc="-10" b="1">
                <a:solidFill>
                  <a:srgbClr val="585A5D"/>
                </a:solidFill>
                <a:latin typeface="Trebuchet MS"/>
                <a:cs typeface="Trebuchet MS"/>
              </a:rPr>
              <a:t>re</a:t>
            </a:r>
            <a:r>
              <a:rPr dirty="0" sz="1400" spc="40" b="1">
                <a:solidFill>
                  <a:srgbClr val="585A5D"/>
                </a:solidFill>
                <a:latin typeface="Trebuchet MS"/>
                <a:cs typeface="Trebuchet MS"/>
              </a:rPr>
              <a:t>par</a:t>
            </a:r>
            <a:r>
              <a:rPr dirty="0" sz="1400" spc="-30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400" spc="-110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400" spc="45" b="1">
                <a:solidFill>
                  <a:srgbClr val="585A5D"/>
                </a:solidFill>
                <a:latin typeface="Trebuchet MS"/>
                <a:cs typeface="Trebuchet MS"/>
              </a:rPr>
              <a:t>and  </a:t>
            </a:r>
            <a:r>
              <a:rPr dirty="0" sz="1400" spc="30" b="1">
                <a:solidFill>
                  <a:srgbClr val="585A5D"/>
                </a:solidFill>
                <a:latin typeface="Trebuchet MS"/>
                <a:cs typeface="Trebuchet MS"/>
              </a:rPr>
              <a:t>analyze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973067" y="1658073"/>
            <a:ext cx="5262880" cy="4156075"/>
            <a:chOff x="3973067" y="1658073"/>
            <a:chExt cx="5262880" cy="4156075"/>
          </a:xfrm>
        </p:grpSpPr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77639" y="4823460"/>
              <a:ext cx="5257800" cy="99061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1291" y="4815801"/>
              <a:ext cx="2203704" cy="47552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013453" y="4859274"/>
              <a:ext cx="5135880" cy="868680"/>
            </a:xfrm>
            <a:custGeom>
              <a:avLst/>
              <a:gdLst/>
              <a:ahLst/>
              <a:cxnLst/>
              <a:rect l="l" t="t" r="r" b="b"/>
              <a:pathLst>
                <a:path w="5135880" h="868679">
                  <a:moveTo>
                    <a:pt x="5135880" y="0"/>
                  </a:moveTo>
                  <a:lnTo>
                    <a:pt x="0" y="0"/>
                  </a:lnTo>
                  <a:lnTo>
                    <a:pt x="0" y="868679"/>
                  </a:lnTo>
                  <a:lnTo>
                    <a:pt x="5135880" y="868679"/>
                  </a:lnTo>
                  <a:lnTo>
                    <a:pt x="513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013453" y="4859274"/>
              <a:ext cx="5135880" cy="868680"/>
            </a:xfrm>
            <a:custGeom>
              <a:avLst/>
              <a:gdLst/>
              <a:ahLst/>
              <a:cxnLst/>
              <a:rect l="l" t="t" r="r" b="b"/>
              <a:pathLst>
                <a:path w="5135880" h="868679">
                  <a:moveTo>
                    <a:pt x="0" y="868679"/>
                  </a:moveTo>
                  <a:lnTo>
                    <a:pt x="5135880" y="868679"/>
                  </a:lnTo>
                  <a:lnTo>
                    <a:pt x="5135880" y="0"/>
                  </a:lnTo>
                  <a:lnTo>
                    <a:pt x="0" y="0"/>
                  </a:lnTo>
                  <a:lnTo>
                    <a:pt x="0" y="868679"/>
                  </a:lnTo>
                  <a:close/>
                </a:path>
              </a:pathLst>
            </a:custGeom>
            <a:ln w="19812">
              <a:solidFill>
                <a:srgbClr val="585A5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73067" y="1665706"/>
              <a:ext cx="5241036" cy="98757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93107" y="1658073"/>
              <a:ext cx="1181112" cy="47552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008881" y="1701546"/>
              <a:ext cx="5119370" cy="866140"/>
            </a:xfrm>
            <a:custGeom>
              <a:avLst/>
              <a:gdLst/>
              <a:ahLst/>
              <a:cxnLst/>
              <a:rect l="l" t="t" r="r" b="b"/>
              <a:pathLst>
                <a:path w="5119370" h="866139">
                  <a:moveTo>
                    <a:pt x="5119116" y="0"/>
                  </a:moveTo>
                  <a:lnTo>
                    <a:pt x="0" y="0"/>
                  </a:lnTo>
                  <a:lnTo>
                    <a:pt x="0" y="865631"/>
                  </a:lnTo>
                  <a:lnTo>
                    <a:pt x="5119116" y="865631"/>
                  </a:lnTo>
                  <a:lnTo>
                    <a:pt x="511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4008882" y="1701545"/>
            <a:ext cx="5119370" cy="866140"/>
          </a:xfrm>
          <a:prstGeom prst="rect">
            <a:avLst/>
          </a:prstGeom>
          <a:ln w="19811">
            <a:solidFill>
              <a:srgbClr val="585A5D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95"/>
              </a:spcBef>
            </a:pPr>
            <a:r>
              <a:rPr dirty="0" sz="1400" spc="25" b="1">
                <a:solidFill>
                  <a:srgbClr val="585A5D"/>
                </a:solidFill>
                <a:latin typeface="Trebuchet MS"/>
                <a:cs typeface="Trebuchet MS"/>
              </a:rPr>
              <a:t>Interfaces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707379" y="2609075"/>
            <a:ext cx="1786255" cy="2283460"/>
            <a:chOff x="5707379" y="2609075"/>
            <a:chExt cx="1786255" cy="2283460"/>
          </a:xfrm>
        </p:grpSpPr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07379" y="2616707"/>
              <a:ext cx="1786127" cy="227533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27419" y="2609075"/>
              <a:ext cx="1420368" cy="68886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743193" y="2652521"/>
              <a:ext cx="1664335" cy="2153920"/>
            </a:xfrm>
            <a:custGeom>
              <a:avLst/>
              <a:gdLst/>
              <a:ahLst/>
              <a:cxnLst/>
              <a:rect l="l" t="t" r="r" b="b"/>
              <a:pathLst>
                <a:path w="1664334" h="2153920">
                  <a:moveTo>
                    <a:pt x="1664207" y="0"/>
                  </a:moveTo>
                  <a:lnTo>
                    <a:pt x="0" y="0"/>
                  </a:lnTo>
                  <a:lnTo>
                    <a:pt x="0" y="2153411"/>
                  </a:lnTo>
                  <a:lnTo>
                    <a:pt x="1664207" y="2153411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5743194" y="2652522"/>
            <a:ext cx="1664335" cy="2153920"/>
          </a:xfrm>
          <a:prstGeom prst="rect">
            <a:avLst/>
          </a:prstGeom>
          <a:ln w="19811">
            <a:solidFill>
              <a:srgbClr val="585A5D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417830">
              <a:lnSpc>
                <a:spcPct val="100000"/>
              </a:lnSpc>
              <a:spcBef>
                <a:spcPts val="195"/>
              </a:spcBef>
            </a:pPr>
            <a:r>
              <a:rPr dirty="0" sz="1400" spc="60" b="1">
                <a:solidFill>
                  <a:srgbClr val="585A5D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68580">
              <a:lnSpc>
                <a:spcPct val="100000"/>
              </a:lnSpc>
              <a:tabLst>
                <a:tab pos="387985" algn="l"/>
              </a:tabLst>
            </a:pPr>
            <a:r>
              <a:rPr dirty="0" u="sng" baseline="5952" sz="2100" spc="-112" b="1">
                <a:solidFill>
                  <a:srgbClr val="585A5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baseline="5952" sz="2100" spc="-112" b="1">
                <a:solidFill>
                  <a:srgbClr val="585A5D"/>
                </a:solidFill>
                <a:uFill>
                  <a:solidFill>
                    <a:srgbClr val="222E3D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baseline="5952" sz="2100" spc="-277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400" spc="40" b="1">
                <a:solidFill>
                  <a:srgbClr val="585A5D"/>
                </a:solidFill>
                <a:latin typeface="Trebuchet MS"/>
                <a:cs typeface="Trebuchet MS"/>
              </a:rPr>
              <a:t>organization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835396" y="4216920"/>
            <a:ext cx="1473835" cy="518159"/>
            <a:chOff x="5835396" y="4216920"/>
            <a:chExt cx="1473835" cy="518159"/>
          </a:xfrm>
        </p:grpSpPr>
        <p:pic>
          <p:nvPicPr>
            <p:cNvPr id="86" name="object 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53684" y="4216920"/>
              <a:ext cx="1455419" cy="51814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35396" y="4286973"/>
              <a:ext cx="986015" cy="422186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5879591" y="4242815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0668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840"/>
              </a:spcBef>
            </a:pP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Metadata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835396" y="3668242"/>
            <a:ext cx="1473835" cy="605155"/>
            <a:chOff x="5835396" y="3668242"/>
            <a:chExt cx="1473835" cy="605155"/>
          </a:xfrm>
        </p:grpSpPr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53684" y="3689604"/>
              <a:ext cx="1455419" cy="51663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35396" y="3668242"/>
              <a:ext cx="1321307" cy="60505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879592" y="3715512"/>
              <a:ext cx="1353820" cy="414655"/>
            </a:xfrm>
            <a:custGeom>
              <a:avLst/>
              <a:gdLst/>
              <a:ahLst/>
              <a:cxnLst/>
              <a:rect l="l" t="t" r="r" b="b"/>
              <a:pathLst>
                <a:path w="1353820" h="414654">
                  <a:moveTo>
                    <a:pt x="1353312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353312" y="414527"/>
                  </a:lnTo>
                  <a:lnTo>
                    <a:pt x="135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5879591" y="3715511"/>
            <a:ext cx="1353820" cy="414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3660" marR="270510">
              <a:lnSpc>
                <a:spcPct val="100000"/>
              </a:lnSpc>
              <a:spcBef>
                <a:spcPts val="110"/>
              </a:spcBef>
            </a:pPr>
            <a:r>
              <a:rPr dirty="0" sz="1200" spc="50" b="1">
                <a:solidFill>
                  <a:srgbClr val="585A5D"/>
                </a:solidFill>
                <a:latin typeface="Trebuchet MS"/>
                <a:cs typeface="Trebuchet MS"/>
              </a:rPr>
              <a:t>B</a:t>
            </a:r>
            <a:r>
              <a:rPr dirty="0" sz="1200" spc="45" b="1">
                <a:solidFill>
                  <a:srgbClr val="585A5D"/>
                </a:solidFill>
                <a:latin typeface="Trebuchet MS"/>
                <a:cs typeface="Trebuchet MS"/>
              </a:rPr>
              <a:t>u</a:t>
            </a:r>
            <a:r>
              <a:rPr dirty="0" sz="1200" spc="25" b="1">
                <a:solidFill>
                  <a:srgbClr val="585A5D"/>
                </a:solidFill>
                <a:latin typeface="Trebuchet MS"/>
                <a:cs typeface="Trebuchet MS"/>
              </a:rPr>
              <a:t>si</a:t>
            </a:r>
            <a:r>
              <a:rPr dirty="0" sz="1200" spc="10" b="1">
                <a:solidFill>
                  <a:srgbClr val="585A5D"/>
                </a:solidFill>
                <a:latin typeface="Trebuchet MS"/>
                <a:cs typeface="Trebuchet MS"/>
              </a:rPr>
              <a:t>n</a:t>
            </a:r>
            <a:r>
              <a:rPr dirty="0" sz="1200" spc="5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ss</a:t>
            </a:r>
            <a:r>
              <a:rPr dirty="0" sz="1200" spc="-80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585A5D"/>
                </a:solidFill>
                <a:latin typeface="Trebuchet MS"/>
                <a:cs typeface="Trebuchet MS"/>
              </a:rPr>
              <a:t>d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a</a:t>
            </a:r>
            <a:r>
              <a:rPr dirty="0" sz="1200" spc="20" b="1">
                <a:solidFill>
                  <a:srgbClr val="585A5D"/>
                </a:solidFill>
                <a:latin typeface="Trebuchet MS"/>
                <a:cs typeface="Trebuchet MS"/>
              </a:rPr>
              <a:t>ta  </a:t>
            </a:r>
            <a:r>
              <a:rPr dirty="0" sz="1200" spc="45" b="1">
                <a:solidFill>
                  <a:srgbClr val="585A5D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835396" y="3163798"/>
            <a:ext cx="1473835" cy="605155"/>
            <a:chOff x="5835396" y="3163798"/>
            <a:chExt cx="1473835" cy="605155"/>
          </a:xfrm>
        </p:grpSpPr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53684" y="3185172"/>
              <a:ext cx="1455419" cy="51814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35396" y="3163798"/>
              <a:ext cx="1135392" cy="605053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5879591" y="3211067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524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20"/>
              </a:spcBef>
            </a:pP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S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a</a:t>
            </a:r>
            <a:r>
              <a:rPr dirty="0" sz="1200" b="1">
                <a:solidFill>
                  <a:srgbClr val="585A5D"/>
                </a:solidFill>
                <a:latin typeface="Trebuchet MS"/>
                <a:cs typeface="Trebuchet MS"/>
              </a:rPr>
              <a:t>r</a:t>
            </a:r>
            <a:r>
              <a:rPr dirty="0" sz="1200" spc="5" b="1">
                <a:solidFill>
                  <a:srgbClr val="585A5D"/>
                </a:solidFill>
                <a:latin typeface="Trebuchet MS"/>
                <a:cs typeface="Trebuchet MS"/>
              </a:rPr>
              <a:t>ch</a:t>
            </a:r>
            <a:r>
              <a:rPr dirty="0" sz="1200" spc="-6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a</a:t>
            </a:r>
            <a:r>
              <a:rPr dirty="0" sz="1200" spc="50" b="1">
                <a:solidFill>
                  <a:srgbClr val="585A5D"/>
                </a:solidFill>
                <a:latin typeface="Trebuchet MS"/>
                <a:cs typeface="Trebuchet MS"/>
              </a:rPr>
              <a:t>nd</a:t>
            </a:r>
            <a:endParaRPr sz="1200">
              <a:latin typeface="Trebuchet MS"/>
              <a:cs typeface="Trebuchet MS"/>
            </a:endParaRPr>
          </a:p>
          <a:p>
            <a:pPr marL="73660">
              <a:lnSpc>
                <a:spcPct val="100000"/>
              </a:lnSpc>
            </a:pPr>
            <a:r>
              <a:rPr dirty="0" sz="1200" spc="25" b="1">
                <a:solidFill>
                  <a:srgbClr val="585A5D"/>
                </a:solidFill>
                <a:latin typeface="Trebuchet MS"/>
                <a:cs typeface="Trebuchet MS"/>
              </a:rPr>
              <a:t>browse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565135" y="4195546"/>
            <a:ext cx="1475740" cy="605155"/>
            <a:chOff x="7565135" y="4195546"/>
            <a:chExt cx="1475740" cy="605155"/>
          </a:xfrm>
        </p:grpSpPr>
        <p:pic>
          <p:nvPicPr>
            <p:cNvPr id="99" name="object 9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84947" y="4216920"/>
              <a:ext cx="1455420" cy="51814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65135" y="4195546"/>
              <a:ext cx="1472183" cy="60505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7610855" y="4242816"/>
              <a:ext cx="1353820" cy="416559"/>
            </a:xfrm>
            <a:custGeom>
              <a:avLst/>
              <a:gdLst/>
              <a:ahLst/>
              <a:cxnLst/>
              <a:rect l="l" t="t" r="r" b="b"/>
              <a:pathLst>
                <a:path w="1353820" h="416560">
                  <a:moveTo>
                    <a:pt x="1353311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353311" y="416051"/>
                  </a:lnTo>
                  <a:lnTo>
                    <a:pt x="135331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7610856" y="4242815"/>
            <a:ext cx="1353820" cy="4165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3660" marR="123189">
              <a:lnSpc>
                <a:spcPct val="100000"/>
              </a:lnSpc>
              <a:spcBef>
                <a:spcPts val="120"/>
              </a:spcBef>
            </a:pPr>
            <a:r>
              <a:rPr dirty="0" sz="1200" spc="105" b="1">
                <a:solidFill>
                  <a:srgbClr val="585A5D"/>
                </a:solidFill>
                <a:latin typeface="Trebuchet MS"/>
                <a:cs typeface="Trebuchet MS"/>
              </a:rPr>
              <a:t>Ma</a:t>
            </a: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na</a:t>
            </a:r>
            <a:r>
              <a:rPr dirty="0" sz="1200" spc="50" b="1">
                <a:solidFill>
                  <a:srgbClr val="585A5D"/>
                </a:solidFill>
                <a:latin typeface="Trebuchet MS"/>
                <a:cs typeface="Trebuchet MS"/>
              </a:rPr>
              <a:t>g</a:t>
            </a:r>
            <a:r>
              <a:rPr dirty="0" sz="1200" spc="45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55" b="1">
                <a:solidFill>
                  <a:srgbClr val="585A5D"/>
                </a:solidFill>
                <a:latin typeface="Trebuchet MS"/>
                <a:cs typeface="Trebuchet MS"/>
              </a:rPr>
              <a:t>d</a:t>
            </a:r>
            <a:r>
              <a:rPr dirty="0" sz="1200" spc="-8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585A5D"/>
                </a:solidFill>
                <a:latin typeface="Trebuchet MS"/>
                <a:cs typeface="Trebuchet MS"/>
              </a:rPr>
              <a:t>S</a:t>
            </a:r>
            <a:r>
              <a:rPr dirty="0" sz="1200" spc="80" b="1">
                <a:solidFill>
                  <a:srgbClr val="585A5D"/>
                </a:solidFill>
                <a:latin typeface="Trebuchet MS"/>
                <a:cs typeface="Trebuchet MS"/>
              </a:rPr>
              <a:t>p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a</a:t>
            </a:r>
            <a:r>
              <a:rPr dirty="0" sz="1200" b="1">
                <a:solidFill>
                  <a:srgbClr val="585A5D"/>
                </a:solidFill>
                <a:latin typeface="Trebuchet MS"/>
                <a:cs typeface="Trebuchet MS"/>
              </a:rPr>
              <a:t>r</a:t>
            </a:r>
            <a:r>
              <a:rPr dirty="0" sz="1200" spc="65" b="1">
                <a:solidFill>
                  <a:srgbClr val="585A5D"/>
                </a:solidFill>
                <a:latin typeface="Trebuchet MS"/>
                <a:cs typeface="Trebuchet MS"/>
              </a:rPr>
              <a:t>k  </a:t>
            </a:r>
            <a:r>
              <a:rPr dirty="0" sz="1200" spc="15" b="1">
                <a:solidFill>
                  <a:srgbClr val="585A5D"/>
                </a:solidFill>
                <a:latin typeface="Trebuchet MS"/>
                <a:cs typeface="Trebuchet MS"/>
              </a:rPr>
              <a:t>clusters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7565135" y="3681958"/>
            <a:ext cx="1475740" cy="605155"/>
            <a:chOff x="7565135" y="3681958"/>
            <a:chExt cx="1475740" cy="605155"/>
          </a:xfrm>
        </p:grpSpPr>
        <p:pic>
          <p:nvPicPr>
            <p:cNvPr id="104" name="object 10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84947" y="3703332"/>
              <a:ext cx="1455420" cy="51814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565135" y="3681958"/>
              <a:ext cx="1152156" cy="605053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610855" y="3729227"/>
              <a:ext cx="1353820" cy="416559"/>
            </a:xfrm>
            <a:custGeom>
              <a:avLst/>
              <a:gdLst/>
              <a:ahLst/>
              <a:cxnLst/>
              <a:rect l="l" t="t" r="r" b="b"/>
              <a:pathLst>
                <a:path w="1353820" h="416560">
                  <a:moveTo>
                    <a:pt x="1353311" y="0"/>
                  </a:moveTo>
                  <a:lnTo>
                    <a:pt x="0" y="0"/>
                  </a:lnTo>
                  <a:lnTo>
                    <a:pt x="0" y="416052"/>
                  </a:lnTo>
                  <a:lnTo>
                    <a:pt x="1353311" y="416052"/>
                  </a:lnTo>
                  <a:lnTo>
                    <a:pt x="135331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7610856" y="3729228"/>
            <a:ext cx="1353820" cy="4165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3660" marR="442595">
              <a:lnSpc>
                <a:spcPct val="100000"/>
              </a:lnSpc>
              <a:spcBef>
                <a:spcPts val="120"/>
              </a:spcBef>
            </a:pPr>
            <a:r>
              <a:rPr dirty="0" sz="1200" spc="20" b="1">
                <a:solidFill>
                  <a:srgbClr val="585A5D"/>
                </a:solidFill>
                <a:latin typeface="Trebuchet MS"/>
                <a:cs typeface="Trebuchet MS"/>
              </a:rPr>
              <a:t>Time</a:t>
            </a:r>
            <a:r>
              <a:rPr dirty="0" sz="1200" spc="-6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585A5D"/>
                </a:solidFill>
                <a:latin typeface="Trebuchet MS"/>
                <a:cs typeface="Trebuchet MS"/>
              </a:rPr>
              <a:t>s</a:t>
            </a:r>
            <a:r>
              <a:rPr dirty="0" sz="1200" spc="-5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585A5D"/>
                </a:solidFill>
                <a:latin typeface="Trebuchet MS"/>
                <a:cs typeface="Trebuchet MS"/>
              </a:rPr>
              <a:t>r</a:t>
            </a:r>
            <a:r>
              <a:rPr dirty="0" sz="1200" spc="20" b="1">
                <a:solidFill>
                  <a:srgbClr val="585A5D"/>
                </a:solidFill>
                <a:latin typeface="Trebuchet MS"/>
                <a:cs typeface="Trebuchet MS"/>
              </a:rPr>
              <a:t>i</a:t>
            </a:r>
            <a:r>
              <a:rPr dirty="0" sz="1200" spc="-30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25" b="1">
                <a:solidFill>
                  <a:srgbClr val="585A5D"/>
                </a:solidFill>
                <a:latin typeface="Trebuchet MS"/>
                <a:cs typeface="Trebuchet MS"/>
              </a:rPr>
              <a:t>s  </a:t>
            </a:r>
            <a:r>
              <a:rPr dirty="0" sz="1200" spc="25" b="1">
                <a:solidFill>
                  <a:srgbClr val="585A5D"/>
                </a:solidFill>
                <a:latin typeface="Trebuchet MS"/>
                <a:cs typeface="Trebuchet MS"/>
              </a:rPr>
              <a:t>analytics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565135" y="3165322"/>
            <a:ext cx="1475740" cy="605155"/>
            <a:chOff x="7565135" y="3165322"/>
            <a:chExt cx="1475740" cy="605155"/>
          </a:xfrm>
        </p:grpSpPr>
        <p:pic>
          <p:nvPicPr>
            <p:cNvPr id="109" name="object 10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584947" y="3186684"/>
              <a:ext cx="1455420" cy="51663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565135" y="3165322"/>
              <a:ext cx="940295" cy="605053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7610856" y="3212592"/>
            <a:ext cx="1353820" cy="4146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397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10"/>
              </a:spcBef>
            </a:pP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Machine</a:t>
            </a:r>
            <a:endParaRPr sz="1200">
              <a:latin typeface="Trebuchet MS"/>
              <a:cs typeface="Trebuchet MS"/>
            </a:endParaRPr>
          </a:p>
          <a:p>
            <a:pPr marL="73660">
              <a:lnSpc>
                <a:spcPct val="100000"/>
              </a:lnSpc>
            </a:pP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learning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4122420" y="2040635"/>
            <a:ext cx="1473835" cy="516890"/>
            <a:chOff x="4122420" y="2040635"/>
            <a:chExt cx="1473835" cy="516890"/>
          </a:xfrm>
        </p:grpSpPr>
        <p:pic>
          <p:nvPicPr>
            <p:cNvPr id="113" name="object 11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140708" y="2040635"/>
              <a:ext cx="1455419" cy="51663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122420" y="2110701"/>
              <a:ext cx="821423" cy="422186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4166615" y="2066544"/>
            <a:ext cx="1353820" cy="4146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0541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830"/>
              </a:spcBef>
            </a:pPr>
            <a:r>
              <a:rPr dirty="0" sz="1200" spc="125" b="1">
                <a:solidFill>
                  <a:srgbClr val="585A5D"/>
                </a:solidFill>
                <a:latin typeface="Trebuchet MS"/>
                <a:cs typeface="Trebuchet MS"/>
              </a:rPr>
              <a:t>W</a:t>
            </a:r>
            <a:r>
              <a:rPr dirty="0" sz="1200" spc="-30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55" b="1">
                <a:solidFill>
                  <a:srgbClr val="585A5D"/>
                </a:solidFill>
                <a:latin typeface="Trebuchet MS"/>
                <a:cs typeface="Trebuchet MS"/>
              </a:rPr>
              <a:t>b</a:t>
            </a:r>
            <a:r>
              <a:rPr dirty="0" sz="1200" spc="-6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585A5D"/>
                </a:solidFill>
                <a:latin typeface="Trebuchet MS"/>
                <a:cs typeface="Trebuchet MS"/>
              </a:rPr>
              <a:t>U</a:t>
            </a:r>
            <a:r>
              <a:rPr dirty="0" sz="1200" spc="80" b="1">
                <a:solidFill>
                  <a:srgbClr val="585A5D"/>
                </a:solidFill>
                <a:latin typeface="Trebuchet MS"/>
                <a:cs typeface="Trebuchet MS"/>
              </a:rPr>
              <a:t>I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5835396" y="2042172"/>
            <a:ext cx="1473835" cy="518159"/>
            <a:chOff x="5835396" y="2042172"/>
            <a:chExt cx="1473835" cy="518159"/>
          </a:xfrm>
        </p:grpSpPr>
        <p:pic>
          <p:nvPicPr>
            <p:cNvPr id="117" name="object 11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853684" y="2042172"/>
              <a:ext cx="1455419" cy="51814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835396" y="2112225"/>
              <a:ext cx="1088148" cy="422186"/>
            </a:xfrm>
            <a:prstGeom prst="rect">
              <a:avLst/>
            </a:prstGeom>
          </p:spPr>
        </p:pic>
      </p:grpSp>
      <p:sp>
        <p:nvSpPr>
          <p:cNvPr id="119" name="object 119"/>
          <p:cNvSpPr txBox="1"/>
          <p:nvPr/>
        </p:nvSpPr>
        <p:spPr>
          <a:xfrm>
            <a:off x="5879591" y="2068067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0668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840"/>
              </a:spcBef>
            </a:pPr>
            <a:r>
              <a:rPr dirty="0" sz="1200" spc="50" b="1">
                <a:solidFill>
                  <a:srgbClr val="585A5D"/>
                </a:solidFill>
                <a:latin typeface="Trebuchet MS"/>
                <a:cs typeface="Trebuchet MS"/>
              </a:rPr>
              <a:t>Notebooks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565135" y="2036064"/>
            <a:ext cx="1475740" cy="516890"/>
            <a:chOff x="7565135" y="2036064"/>
            <a:chExt cx="1475740" cy="516890"/>
          </a:xfrm>
        </p:grpSpPr>
        <p:pic>
          <p:nvPicPr>
            <p:cNvPr id="121" name="object 12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84947" y="2036064"/>
              <a:ext cx="1455420" cy="51663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565135" y="2106129"/>
              <a:ext cx="1167371" cy="422186"/>
            </a:xfrm>
            <a:prstGeom prst="rect">
              <a:avLst/>
            </a:prstGeom>
          </p:spPr>
        </p:pic>
      </p:grpSp>
      <p:sp>
        <p:nvSpPr>
          <p:cNvPr id="123" name="object 123"/>
          <p:cNvSpPr txBox="1"/>
          <p:nvPr/>
        </p:nvSpPr>
        <p:spPr>
          <a:xfrm>
            <a:off x="7610856" y="2061972"/>
            <a:ext cx="1353820" cy="4146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0541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830"/>
              </a:spcBef>
            </a:pPr>
            <a:r>
              <a:rPr dirty="0" sz="1200" spc="55" b="1">
                <a:solidFill>
                  <a:srgbClr val="585A5D"/>
                </a:solidFill>
                <a:latin typeface="Trebuchet MS"/>
                <a:cs typeface="Trebuchet MS"/>
              </a:rPr>
              <a:t>P</a:t>
            </a:r>
            <a:r>
              <a:rPr dirty="0" sz="1200" spc="30" b="1">
                <a:solidFill>
                  <a:srgbClr val="585A5D"/>
                </a:solidFill>
                <a:latin typeface="Trebuchet MS"/>
                <a:cs typeface="Trebuchet MS"/>
              </a:rPr>
              <a:t>y</a:t>
            </a:r>
            <a:r>
              <a:rPr dirty="0" sz="1200" spc="10" b="1">
                <a:solidFill>
                  <a:srgbClr val="585A5D"/>
                </a:solidFill>
                <a:latin typeface="Trebuchet MS"/>
                <a:cs typeface="Trebuchet MS"/>
              </a:rPr>
              <a:t>t</a:t>
            </a:r>
            <a:r>
              <a:rPr dirty="0" sz="1200" spc="45" b="1">
                <a:solidFill>
                  <a:srgbClr val="585A5D"/>
                </a:solidFill>
                <a:latin typeface="Trebuchet MS"/>
                <a:cs typeface="Trebuchet MS"/>
              </a:rPr>
              <a:t>hon</a:t>
            </a:r>
            <a:r>
              <a:rPr dirty="0" sz="1200" spc="-6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585A5D"/>
                </a:solidFill>
                <a:latin typeface="Trebuchet MS"/>
                <a:cs typeface="Trebuchet MS"/>
              </a:rPr>
              <a:t>SD</a:t>
            </a:r>
            <a:r>
              <a:rPr dirty="0" sz="1200" spc="125" b="1">
                <a:solidFill>
                  <a:srgbClr val="585A5D"/>
                </a:solidFill>
                <a:latin typeface="Trebuchet MS"/>
                <a:cs typeface="Trebuchet MS"/>
              </a:rPr>
              <a:t>K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4122420" y="4206252"/>
            <a:ext cx="1473835" cy="518159"/>
            <a:chOff x="4122420" y="4206252"/>
            <a:chExt cx="1473835" cy="518159"/>
          </a:xfrm>
        </p:grpSpPr>
        <p:pic>
          <p:nvPicPr>
            <p:cNvPr id="125" name="object 12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140708" y="4206252"/>
              <a:ext cx="1455419" cy="51814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122420" y="4276305"/>
              <a:ext cx="861072" cy="422186"/>
            </a:xfrm>
            <a:prstGeom prst="rect">
              <a:avLst/>
            </a:prstGeom>
          </p:spPr>
        </p:pic>
      </p:grpSp>
      <p:sp>
        <p:nvSpPr>
          <p:cNvPr id="127" name="object 127"/>
          <p:cNvSpPr txBox="1"/>
          <p:nvPr/>
        </p:nvSpPr>
        <p:spPr>
          <a:xfrm>
            <a:off x="4166615" y="4232147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0668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840"/>
              </a:spcBef>
            </a:pPr>
            <a:r>
              <a:rPr dirty="0" sz="1200" spc="45" b="1">
                <a:solidFill>
                  <a:srgbClr val="585A5D"/>
                </a:solidFill>
                <a:latin typeface="Trebuchet MS"/>
                <a:cs typeface="Trebuchet MS"/>
              </a:rPr>
              <a:t>Storage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4122420" y="3683520"/>
            <a:ext cx="1473835" cy="518159"/>
            <a:chOff x="4122420" y="3683520"/>
            <a:chExt cx="1473835" cy="518159"/>
          </a:xfrm>
        </p:grpSpPr>
        <p:pic>
          <p:nvPicPr>
            <p:cNvPr id="129" name="object 12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140708" y="3683520"/>
              <a:ext cx="1455419" cy="518147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122420" y="3753573"/>
              <a:ext cx="1450848" cy="422186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4166616" y="3709415"/>
              <a:ext cx="1353820" cy="416559"/>
            </a:xfrm>
            <a:custGeom>
              <a:avLst/>
              <a:gdLst/>
              <a:ahLst/>
              <a:cxnLst/>
              <a:rect l="l" t="t" r="r" b="b"/>
              <a:pathLst>
                <a:path w="1353820" h="416560">
                  <a:moveTo>
                    <a:pt x="1353312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353312" y="416051"/>
                  </a:lnTo>
                  <a:lnTo>
                    <a:pt x="135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/>
          <p:cNvSpPr txBox="1"/>
          <p:nvPr/>
        </p:nvSpPr>
        <p:spPr>
          <a:xfrm>
            <a:off x="4166615" y="3709415"/>
            <a:ext cx="1353820" cy="416559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840"/>
              </a:spcBef>
            </a:pPr>
            <a:r>
              <a:rPr dirty="0" sz="1200" spc="110" b="1">
                <a:solidFill>
                  <a:srgbClr val="585A5D"/>
                </a:solidFill>
                <a:latin typeface="Trebuchet MS"/>
                <a:cs typeface="Trebuchet MS"/>
              </a:rPr>
              <a:t>D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a</a:t>
            </a:r>
            <a:r>
              <a:rPr dirty="0" sz="1200" spc="25" b="1">
                <a:solidFill>
                  <a:srgbClr val="585A5D"/>
                </a:solidFill>
                <a:latin typeface="Trebuchet MS"/>
                <a:cs typeface="Trebuchet MS"/>
              </a:rPr>
              <a:t>ta</a:t>
            </a:r>
            <a:r>
              <a:rPr dirty="0" sz="1200" spc="-7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585A5D"/>
                </a:solidFill>
                <a:latin typeface="Trebuchet MS"/>
                <a:cs typeface="Trebuchet MS"/>
              </a:rPr>
              <a:t>v</a:t>
            </a:r>
            <a:r>
              <a:rPr dirty="0" sz="1200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585A5D"/>
                </a:solidFill>
                <a:latin typeface="Trebuchet MS"/>
                <a:cs typeface="Trebuchet MS"/>
              </a:rPr>
              <a:t>r</a:t>
            </a:r>
            <a:r>
              <a:rPr dirty="0" sz="1200" spc="25" b="1">
                <a:solidFill>
                  <a:srgbClr val="585A5D"/>
                </a:solidFill>
                <a:latin typeface="Trebuchet MS"/>
                <a:cs typeface="Trebuchet MS"/>
              </a:rPr>
              <a:t>si</a:t>
            </a: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oni</a:t>
            </a:r>
            <a:r>
              <a:rPr dirty="0" sz="1200" spc="85" b="1">
                <a:solidFill>
                  <a:srgbClr val="585A5D"/>
                </a:solidFill>
                <a:latin typeface="Trebuchet MS"/>
                <a:cs typeface="Trebuchet MS"/>
              </a:rPr>
              <a:t>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4122420" y="3143986"/>
            <a:ext cx="1473835" cy="605155"/>
            <a:chOff x="4122420" y="3143986"/>
            <a:chExt cx="1473835" cy="605155"/>
          </a:xfrm>
        </p:grpSpPr>
        <p:pic>
          <p:nvPicPr>
            <p:cNvPr id="134" name="object 13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140708" y="3165360"/>
              <a:ext cx="1455419" cy="51814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122420" y="3143986"/>
              <a:ext cx="1097292" cy="605053"/>
            </a:xfrm>
            <a:prstGeom prst="rect">
              <a:avLst/>
            </a:prstGeom>
          </p:spPr>
        </p:pic>
      </p:grpSp>
      <p:sp>
        <p:nvSpPr>
          <p:cNvPr id="136" name="object 136"/>
          <p:cNvSpPr txBox="1"/>
          <p:nvPr/>
        </p:nvSpPr>
        <p:spPr>
          <a:xfrm>
            <a:off x="4166615" y="3191255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5240" rIns="0" bIns="0" rtlCol="0" vert="horz">
            <a:spAutoFit/>
          </a:bodyPr>
          <a:lstStyle/>
          <a:p>
            <a:pPr marL="73660" marR="493395">
              <a:lnSpc>
                <a:spcPct val="100000"/>
              </a:lnSpc>
              <a:spcBef>
                <a:spcPts val="120"/>
              </a:spcBef>
            </a:pPr>
            <a:r>
              <a:rPr dirty="0" sz="1200" spc="120" b="1">
                <a:solidFill>
                  <a:srgbClr val="585A5D"/>
                </a:solidFill>
                <a:latin typeface="Trebuchet MS"/>
                <a:cs typeface="Trebuchet MS"/>
              </a:rPr>
              <a:t>O</a:t>
            </a:r>
            <a:r>
              <a:rPr dirty="0" sz="1200" spc="45" b="1">
                <a:solidFill>
                  <a:srgbClr val="585A5D"/>
                </a:solidFill>
                <a:latin typeface="Trebuchet MS"/>
                <a:cs typeface="Trebuchet MS"/>
              </a:rPr>
              <a:t>p</a:t>
            </a:r>
            <a:r>
              <a:rPr dirty="0" sz="1200" spc="25" b="1">
                <a:solidFill>
                  <a:srgbClr val="585A5D"/>
                </a:solidFill>
                <a:latin typeface="Trebuchet MS"/>
                <a:cs typeface="Trebuchet MS"/>
              </a:rPr>
              <a:t>t</a:t>
            </a:r>
            <a:r>
              <a:rPr dirty="0" sz="1200" spc="20" b="1">
                <a:solidFill>
                  <a:srgbClr val="585A5D"/>
                </a:solidFill>
                <a:latin typeface="Trebuchet MS"/>
                <a:cs typeface="Trebuchet MS"/>
              </a:rPr>
              <a:t>i</a:t>
            </a:r>
            <a:r>
              <a:rPr dirty="0" sz="1200" spc="55" b="1">
                <a:solidFill>
                  <a:srgbClr val="585A5D"/>
                </a:solidFill>
                <a:latin typeface="Trebuchet MS"/>
                <a:cs typeface="Trebuchet MS"/>
              </a:rPr>
              <a:t>mi</a:t>
            </a:r>
            <a:r>
              <a:rPr dirty="0" sz="1200" spc="-30" b="1">
                <a:solidFill>
                  <a:srgbClr val="585A5D"/>
                </a:solidFill>
                <a:latin typeface="Trebuchet MS"/>
                <a:cs typeface="Trebuchet MS"/>
              </a:rPr>
              <a:t>z</a:t>
            </a:r>
            <a:r>
              <a:rPr dirty="0" sz="1200" spc="-40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d  </a:t>
            </a:r>
            <a:r>
              <a:rPr dirty="0" sz="1200" spc="20" b="1">
                <a:solidFill>
                  <a:srgbClr val="585A5D"/>
                </a:solidFill>
                <a:latin typeface="Trebuchet MS"/>
                <a:cs typeface="Trebuchet MS"/>
              </a:rPr>
              <a:t>views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4122420" y="5151120"/>
            <a:ext cx="1473835" cy="605155"/>
            <a:chOff x="4122420" y="5151120"/>
            <a:chExt cx="1473835" cy="605155"/>
          </a:xfrm>
        </p:grpSpPr>
        <p:pic>
          <p:nvPicPr>
            <p:cNvPr id="138" name="object 13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140708" y="5172456"/>
              <a:ext cx="1455419" cy="51814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122420" y="5151120"/>
              <a:ext cx="1260335" cy="605053"/>
            </a:xfrm>
            <a:prstGeom prst="rect">
              <a:avLst/>
            </a:prstGeom>
          </p:spPr>
        </p:pic>
      </p:grpSp>
      <p:sp>
        <p:nvSpPr>
          <p:cNvPr id="140" name="object 140"/>
          <p:cNvSpPr txBox="1"/>
          <p:nvPr/>
        </p:nvSpPr>
        <p:spPr>
          <a:xfrm>
            <a:off x="4166615" y="5198364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5875" rIns="0" bIns="0" rtlCol="0" vert="horz">
            <a:spAutoFit/>
          </a:bodyPr>
          <a:lstStyle/>
          <a:p>
            <a:pPr marL="73660" marR="295910">
              <a:lnSpc>
                <a:spcPct val="100000"/>
              </a:lnSpc>
              <a:spcBef>
                <a:spcPts val="125"/>
              </a:spcBef>
            </a:pPr>
            <a:r>
              <a:rPr dirty="0" sz="1200" spc="110" b="1">
                <a:solidFill>
                  <a:srgbClr val="585A5D"/>
                </a:solidFill>
                <a:latin typeface="Trebuchet MS"/>
                <a:cs typeface="Trebuchet MS"/>
              </a:rPr>
              <a:t>D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a</a:t>
            </a:r>
            <a:r>
              <a:rPr dirty="0" sz="1200" spc="25" b="1">
                <a:solidFill>
                  <a:srgbClr val="585A5D"/>
                </a:solidFill>
                <a:latin typeface="Trebuchet MS"/>
                <a:cs typeface="Trebuchet MS"/>
              </a:rPr>
              <a:t>ta</a:t>
            </a:r>
            <a:r>
              <a:rPr dirty="0" sz="1200" spc="-7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a</a:t>
            </a:r>
            <a:r>
              <a:rPr dirty="0" sz="1200" spc="-25" b="1">
                <a:solidFill>
                  <a:srgbClr val="585A5D"/>
                </a:solidFill>
                <a:latin typeface="Trebuchet MS"/>
                <a:cs typeface="Trebuchet MS"/>
              </a:rPr>
              <a:t>cc</a:t>
            </a:r>
            <a:r>
              <a:rPr dirty="0" sz="1200" spc="-35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30" b="1">
                <a:solidFill>
                  <a:srgbClr val="585A5D"/>
                </a:solidFill>
                <a:latin typeface="Trebuchet MS"/>
                <a:cs typeface="Trebuchet MS"/>
              </a:rPr>
              <a:t>ss  </a:t>
            </a:r>
            <a:r>
              <a:rPr dirty="0" sz="1200" spc="65" b="1">
                <a:solidFill>
                  <a:srgbClr val="585A5D"/>
                </a:solidFill>
                <a:latin typeface="Trebuchet MS"/>
                <a:cs typeface="Trebuchet MS"/>
              </a:rPr>
              <a:t>ma</a:t>
            </a: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na</a:t>
            </a:r>
            <a:r>
              <a:rPr dirty="0" sz="1200" spc="50" b="1">
                <a:solidFill>
                  <a:srgbClr val="585A5D"/>
                </a:solidFill>
                <a:latin typeface="Trebuchet MS"/>
                <a:cs typeface="Trebuchet MS"/>
              </a:rPr>
              <a:t>g</a:t>
            </a:r>
            <a:r>
              <a:rPr dirty="0" sz="1200" spc="45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m</a:t>
            </a:r>
            <a:r>
              <a:rPr dirty="0" sz="1200" spc="20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30" b="1">
                <a:solidFill>
                  <a:srgbClr val="585A5D"/>
                </a:solidFill>
                <a:latin typeface="Trebuchet MS"/>
                <a:cs typeface="Trebuchet MS"/>
              </a:rPr>
              <a:t>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5835396" y="5152644"/>
            <a:ext cx="1490980" cy="605155"/>
            <a:chOff x="5835396" y="5152644"/>
            <a:chExt cx="1490980" cy="605155"/>
          </a:xfrm>
        </p:grpSpPr>
        <p:pic>
          <p:nvPicPr>
            <p:cNvPr id="142" name="object 14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853684" y="5173980"/>
              <a:ext cx="1455419" cy="518147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835396" y="5152644"/>
              <a:ext cx="1490472" cy="605053"/>
            </a:xfrm>
            <a:prstGeom prst="rect">
              <a:avLst/>
            </a:prstGeom>
          </p:spPr>
        </p:pic>
      </p:grpSp>
      <p:sp>
        <p:nvSpPr>
          <p:cNvPr id="144" name="object 144"/>
          <p:cNvSpPr txBox="1"/>
          <p:nvPr/>
        </p:nvSpPr>
        <p:spPr>
          <a:xfrm>
            <a:off x="5879591" y="5199888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5875" rIns="0" bIns="0" rtlCol="0" vert="horz">
            <a:spAutoFit/>
          </a:bodyPr>
          <a:lstStyle/>
          <a:p>
            <a:pPr marL="73660" marR="102870">
              <a:lnSpc>
                <a:spcPct val="100000"/>
              </a:lnSpc>
              <a:spcBef>
                <a:spcPts val="125"/>
              </a:spcBef>
            </a:pPr>
            <a:r>
              <a:rPr dirty="0" sz="1200" spc="65" b="1">
                <a:solidFill>
                  <a:srgbClr val="585A5D"/>
                </a:solidFill>
                <a:latin typeface="Trebuchet MS"/>
                <a:cs typeface="Trebuchet MS"/>
              </a:rPr>
              <a:t>R</a:t>
            </a:r>
            <a:r>
              <a:rPr dirty="0" sz="1200" spc="-30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sou</a:t>
            </a:r>
            <a:r>
              <a:rPr dirty="0" sz="1200" spc="15" b="1">
                <a:solidFill>
                  <a:srgbClr val="585A5D"/>
                </a:solidFill>
                <a:latin typeface="Trebuchet MS"/>
                <a:cs typeface="Trebuchet MS"/>
              </a:rPr>
              <a:t>r</a:t>
            </a:r>
            <a:r>
              <a:rPr dirty="0" sz="1200" spc="-30" b="1">
                <a:solidFill>
                  <a:srgbClr val="585A5D"/>
                </a:solidFill>
                <a:latin typeface="Trebuchet MS"/>
                <a:cs typeface="Trebuchet MS"/>
              </a:rPr>
              <a:t>ce</a:t>
            </a:r>
            <a:r>
              <a:rPr dirty="0" sz="1200" spc="-4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585A5D"/>
                </a:solidFill>
                <a:latin typeface="Trebuchet MS"/>
                <a:cs typeface="Trebuchet MS"/>
              </a:rPr>
              <a:t>a</a:t>
            </a:r>
            <a:r>
              <a:rPr dirty="0" sz="1200" spc="-25" b="1">
                <a:solidFill>
                  <a:srgbClr val="585A5D"/>
                </a:solidFill>
                <a:latin typeface="Trebuchet MS"/>
                <a:cs typeface="Trebuchet MS"/>
              </a:rPr>
              <a:t>cc</a:t>
            </a:r>
            <a:r>
              <a:rPr dirty="0" sz="1200" spc="-35" b="1">
                <a:solidFill>
                  <a:srgbClr val="585A5D"/>
                </a:solidFill>
                <a:latin typeface="Trebuchet MS"/>
                <a:cs typeface="Trebuchet MS"/>
              </a:rPr>
              <a:t>e</a:t>
            </a:r>
            <a:r>
              <a:rPr dirty="0" sz="1200" spc="30" b="1">
                <a:solidFill>
                  <a:srgbClr val="585A5D"/>
                </a:solidFill>
                <a:latin typeface="Trebuchet MS"/>
                <a:cs typeface="Trebuchet MS"/>
              </a:rPr>
              <a:t>ss  </a:t>
            </a:r>
            <a:r>
              <a:rPr dirty="0" sz="1200" spc="30" b="1">
                <a:solidFill>
                  <a:srgbClr val="585A5D"/>
                </a:solidFill>
                <a:latin typeface="Trebuchet MS"/>
                <a:cs typeface="Trebuchet MS"/>
              </a:rPr>
              <a:t>control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7565135" y="5190744"/>
            <a:ext cx="1475740" cy="516890"/>
            <a:chOff x="7565135" y="5190744"/>
            <a:chExt cx="1475740" cy="516890"/>
          </a:xfrm>
        </p:grpSpPr>
        <p:pic>
          <p:nvPicPr>
            <p:cNvPr id="146" name="object 14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584947" y="5190744"/>
              <a:ext cx="1455420" cy="516636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565135" y="5260848"/>
              <a:ext cx="1437131" cy="422186"/>
            </a:xfrm>
            <a:prstGeom prst="rect">
              <a:avLst/>
            </a:prstGeom>
          </p:spPr>
        </p:pic>
      </p:grpSp>
      <p:sp>
        <p:nvSpPr>
          <p:cNvPr id="148" name="object 148"/>
          <p:cNvSpPr txBox="1"/>
          <p:nvPr/>
        </p:nvSpPr>
        <p:spPr>
          <a:xfrm>
            <a:off x="7610856" y="5216652"/>
            <a:ext cx="1353820" cy="4146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06045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835"/>
              </a:spcBef>
            </a:pPr>
            <a:r>
              <a:rPr dirty="0" sz="1200" spc="40" b="1">
                <a:solidFill>
                  <a:srgbClr val="585A5D"/>
                </a:solidFill>
                <a:latin typeface="Trebuchet MS"/>
                <a:cs typeface="Trebuchet MS"/>
              </a:rPr>
              <a:t>Audit</a:t>
            </a:r>
            <a:r>
              <a:rPr dirty="0" sz="1200" spc="-8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585A5D"/>
                </a:solidFill>
                <a:latin typeface="Trebuchet MS"/>
                <a:cs typeface="Trebuchet MS"/>
              </a:rPr>
              <a:t>reporting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9" name="object 14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979164" y="1237488"/>
            <a:ext cx="426720" cy="425196"/>
          </a:xfrm>
          <a:prstGeom prst="rect">
            <a:avLst/>
          </a:prstGeom>
        </p:spPr>
      </p:pic>
      <p:sp>
        <p:nvSpPr>
          <p:cNvPr id="150" name="object 150"/>
          <p:cNvSpPr txBox="1"/>
          <p:nvPr/>
        </p:nvSpPr>
        <p:spPr>
          <a:xfrm>
            <a:off x="3951732" y="1248155"/>
            <a:ext cx="5267325" cy="4541520"/>
          </a:xfrm>
          <a:prstGeom prst="rect">
            <a:avLst/>
          </a:prstGeom>
          <a:ln w="12192">
            <a:solidFill>
              <a:srgbClr val="585A5D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605"/>
              </a:spcBef>
            </a:pPr>
            <a:r>
              <a:rPr dirty="0" sz="1800" spc="70" b="1">
                <a:solidFill>
                  <a:srgbClr val="585A5D"/>
                </a:solidFill>
                <a:latin typeface="Trebuchet MS"/>
                <a:cs typeface="Trebuchet MS"/>
              </a:rPr>
              <a:t>Amazon</a:t>
            </a:r>
            <a:r>
              <a:rPr dirty="0" sz="1800" spc="-120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585A5D"/>
                </a:solidFill>
                <a:latin typeface="Trebuchet MS"/>
                <a:cs typeface="Trebuchet MS"/>
              </a:rPr>
              <a:t>FinSpace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423545">
              <a:lnSpc>
                <a:spcPct val="100000"/>
              </a:lnSpc>
              <a:spcBef>
                <a:spcPts val="1490"/>
              </a:spcBef>
            </a:pPr>
            <a:r>
              <a:rPr dirty="0" sz="1400" spc="75" b="1">
                <a:solidFill>
                  <a:srgbClr val="585A5D"/>
                </a:solidFill>
                <a:latin typeface="Trebuchet MS"/>
                <a:cs typeface="Trebuchet MS"/>
              </a:rPr>
              <a:t>G</a:t>
            </a:r>
            <a:r>
              <a:rPr dirty="0" sz="1400" spc="55" b="1">
                <a:solidFill>
                  <a:srgbClr val="585A5D"/>
                </a:solidFill>
                <a:latin typeface="Trebuchet MS"/>
                <a:cs typeface="Trebuchet MS"/>
              </a:rPr>
              <a:t>o</a:t>
            </a:r>
            <a:r>
              <a:rPr dirty="0" sz="1400" spc="45" b="1">
                <a:solidFill>
                  <a:srgbClr val="585A5D"/>
                </a:solidFill>
                <a:latin typeface="Trebuchet MS"/>
                <a:cs typeface="Trebuchet MS"/>
              </a:rPr>
              <a:t>v</a:t>
            </a:r>
            <a:r>
              <a:rPr dirty="0" sz="1400" spc="-10" b="1">
                <a:solidFill>
                  <a:srgbClr val="585A5D"/>
                </a:solidFill>
                <a:latin typeface="Trebuchet MS"/>
                <a:cs typeface="Trebuchet MS"/>
              </a:rPr>
              <a:t>er</a:t>
            </a:r>
            <a:r>
              <a:rPr dirty="0" sz="1400" spc="55" b="1">
                <a:solidFill>
                  <a:srgbClr val="585A5D"/>
                </a:solidFill>
                <a:latin typeface="Trebuchet MS"/>
                <a:cs typeface="Trebuchet MS"/>
              </a:rPr>
              <a:t>nan</a:t>
            </a:r>
            <a:r>
              <a:rPr dirty="0" sz="1400" spc="-30" b="1">
                <a:solidFill>
                  <a:srgbClr val="585A5D"/>
                </a:solidFill>
                <a:latin typeface="Trebuchet MS"/>
                <a:cs typeface="Trebuchet MS"/>
              </a:rPr>
              <a:t>ce</a:t>
            </a:r>
            <a:r>
              <a:rPr dirty="0" sz="1400" spc="-114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400" spc="55" b="1">
                <a:solidFill>
                  <a:srgbClr val="585A5D"/>
                </a:solidFill>
                <a:latin typeface="Trebuchet MS"/>
                <a:cs typeface="Trebuchet MS"/>
              </a:rPr>
              <a:t>and</a:t>
            </a:r>
            <a:r>
              <a:rPr dirty="0" sz="1400" spc="-75" b="1">
                <a:solidFill>
                  <a:srgbClr val="585A5D"/>
                </a:solidFill>
                <a:latin typeface="Trebuchet MS"/>
                <a:cs typeface="Trebuchet MS"/>
              </a:rPr>
              <a:t> </a:t>
            </a:r>
            <a:r>
              <a:rPr dirty="0" sz="1400" spc="35" b="1">
                <a:solidFill>
                  <a:srgbClr val="585A5D"/>
                </a:solidFill>
                <a:latin typeface="Trebuchet MS"/>
                <a:cs typeface="Trebuchet MS"/>
              </a:rPr>
              <a:t>a</a:t>
            </a:r>
            <a:r>
              <a:rPr dirty="0" sz="1400" spc="40" b="1">
                <a:solidFill>
                  <a:srgbClr val="585A5D"/>
                </a:solidFill>
                <a:latin typeface="Trebuchet MS"/>
                <a:cs typeface="Trebuchet MS"/>
              </a:rPr>
              <a:t>udit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4017863" y="1717548"/>
            <a:ext cx="3888740" cy="3412490"/>
            <a:chOff x="4017863" y="1717548"/>
            <a:chExt cx="3888740" cy="3412490"/>
          </a:xfrm>
        </p:grpSpPr>
        <p:pic>
          <p:nvPicPr>
            <p:cNvPr id="152" name="object 1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117727" y="2684697"/>
              <a:ext cx="191164" cy="191059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4021511" y="2851790"/>
              <a:ext cx="377190" cy="93980"/>
            </a:xfrm>
            <a:custGeom>
              <a:avLst/>
              <a:gdLst/>
              <a:ahLst/>
              <a:cxnLst/>
              <a:rect l="l" t="t" r="r" b="b"/>
              <a:pathLst>
                <a:path w="377189" h="93980">
                  <a:moveTo>
                    <a:pt x="0" y="30460"/>
                  </a:moveTo>
                  <a:lnTo>
                    <a:pt x="8165" y="32113"/>
                  </a:lnTo>
                  <a:lnTo>
                    <a:pt x="27824" y="32329"/>
                  </a:lnTo>
                  <a:lnTo>
                    <a:pt x="51720" y="23995"/>
                  </a:lnTo>
                  <a:lnTo>
                    <a:pt x="72599" y="0"/>
                  </a:lnTo>
                  <a:lnTo>
                    <a:pt x="82455" y="10695"/>
                  </a:lnTo>
                  <a:lnTo>
                    <a:pt x="108997" y="28521"/>
                  </a:lnTo>
                  <a:lnTo>
                    <a:pt x="147689" y="32086"/>
                  </a:lnTo>
                  <a:lnTo>
                    <a:pt x="193993" y="0"/>
                  </a:lnTo>
                  <a:lnTo>
                    <a:pt x="204771" y="9854"/>
                  </a:lnTo>
                  <a:lnTo>
                    <a:pt x="232969" y="26278"/>
                  </a:lnTo>
                  <a:lnTo>
                    <a:pt x="272381" y="29563"/>
                  </a:lnTo>
                  <a:lnTo>
                    <a:pt x="316803" y="0"/>
                  </a:lnTo>
                  <a:lnTo>
                    <a:pt x="318662" y="4050"/>
                  </a:lnTo>
                  <a:lnTo>
                    <a:pt x="326743" y="13619"/>
                  </a:lnTo>
                  <a:lnTo>
                    <a:pt x="344797" y="24834"/>
                  </a:lnTo>
                  <a:lnTo>
                    <a:pt x="376577" y="33824"/>
                  </a:lnTo>
                </a:path>
                <a:path w="377189" h="93980">
                  <a:moveTo>
                    <a:pt x="66198" y="91194"/>
                  </a:moveTo>
                  <a:lnTo>
                    <a:pt x="71651" y="92294"/>
                  </a:lnTo>
                  <a:lnTo>
                    <a:pt x="84773" y="92432"/>
                  </a:lnTo>
                  <a:lnTo>
                    <a:pt x="100707" y="86857"/>
                  </a:lnTo>
                  <a:lnTo>
                    <a:pt x="114598" y="70824"/>
                  </a:lnTo>
                  <a:lnTo>
                    <a:pt x="121145" y="77945"/>
                  </a:lnTo>
                  <a:lnTo>
                    <a:pt x="138772" y="89815"/>
                  </a:lnTo>
                  <a:lnTo>
                    <a:pt x="164462" y="92189"/>
                  </a:lnTo>
                  <a:lnTo>
                    <a:pt x="195195" y="70824"/>
                  </a:lnTo>
                  <a:lnTo>
                    <a:pt x="202379" y="77394"/>
                  </a:lnTo>
                  <a:lnTo>
                    <a:pt x="221169" y="88343"/>
                  </a:lnTo>
                  <a:lnTo>
                    <a:pt x="247420" y="90533"/>
                  </a:lnTo>
                  <a:lnTo>
                    <a:pt x="276989" y="70824"/>
                  </a:lnTo>
                  <a:lnTo>
                    <a:pt x="278230" y="73542"/>
                  </a:lnTo>
                  <a:lnTo>
                    <a:pt x="283615" y="79958"/>
                  </a:lnTo>
                  <a:lnTo>
                    <a:pt x="295641" y="87459"/>
                  </a:lnTo>
                  <a:lnTo>
                    <a:pt x="316803" y="93436"/>
                  </a:lnTo>
                </a:path>
              </a:pathLst>
            </a:custGeom>
            <a:ln w="7545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4" name="object 15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030979" y="1717548"/>
              <a:ext cx="353567" cy="312420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038627" y="4872446"/>
              <a:ext cx="238956" cy="257381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488935" y="2683764"/>
              <a:ext cx="417575" cy="249936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5786454" y="2837562"/>
              <a:ext cx="315595" cy="224790"/>
            </a:xfrm>
            <a:custGeom>
              <a:avLst/>
              <a:gdLst/>
              <a:ahLst/>
              <a:cxnLst/>
              <a:rect l="l" t="t" r="r" b="b"/>
              <a:pathLst>
                <a:path w="315595" h="224789">
                  <a:moveTo>
                    <a:pt x="315336" y="23280"/>
                  </a:moveTo>
                  <a:lnTo>
                    <a:pt x="287258" y="0"/>
                  </a:lnTo>
                  <a:lnTo>
                    <a:pt x="276422" y="0"/>
                  </a:lnTo>
                </a:path>
                <a:path w="315595" h="224789">
                  <a:moveTo>
                    <a:pt x="53293" y="0"/>
                  </a:moveTo>
                  <a:lnTo>
                    <a:pt x="42457" y="0"/>
                  </a:lnTo>
                  <a:lnTo>
                    <a:pt x="14594" y="23280"/>
                  </a:lnTo>
                </a:path>
                <a:path w="315595" h="224789">
                  <a:moveTo>
                    <a:pt x="224014" y="224171"/>
                  </a:moveTo>
                  <a:lnTo>
                    <a:pt x="224014" y="224171"/>
                  </a:lnTo>
                  <a:lnTo>
                    <a:pt x="280404" y="224171"/>
                  </a:lnTo>
                </a:path>
                <a:path w="315595" h="224789">
                  <a:moveTo>
                    <a:pt x="0" y="116185"/>
                  </a:moveTo>
                  <a:lnTo>
                    <a:pt x="0" y="224170"/>
                  </a:lnTo>
                  <a:lnTo>
                    <a:pt x="208975" y="224171"/>
                  </a:lnTo>
                </a:path>
              </a:pathLst>
            </a:custGeom>
            <a:ln w="5757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5786454" y="2911175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w="0" h="30480">
                  <a:moveTo>
                    <a:pt x="-2875" y="14966"/>
                  </a:moveTo>
                  <a:lnTo>
                    <a:pt x="2875" y="14966"/>
                  </a:lnTo>
                </a:path>
              </a:pathLst>
            </a:custGeom>
            <a:ln w="29933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5786454" y="2873038"/>
              <a:ext cx="330200" cy="189230"/>
            </a:xfrm>
            <a:custGeom>
              <a:avLst/>
              <a:gdLst/>
              <a:ahLst/>
              <a:cxnLst/>
              <a:rect l="l" t="t" r="r" b="b"/>
              <a:pathLst>
                <a:path w="330200" h="189230">
                  <a:moveTo>
                    <a:pt x="295887" y="188695"/>
                  </a:moveTo>
                  <a:lnTo>
                    <a:pt x="329718" y="188695"/>
                  </a:lnTo>
                  <a:lnTo>
                    <a:pt x="329718" y="0"/>
                  </a:lnTo>
                  <a:lnTo>
                    <a:pt x="0" y="0"/>
                  </a:lnTo>
                  <a:lnTo>
                    <a:pt x="0" y="26163"/>
                  </a:lnTo>
                </a:path>
                <a:path w="330200" h="189230">
                  <a:moveTo>
                    <a:pt x="220032" y="34589"/>
                  </a:moveTo>
                  <a:lnTo>
                    <a:pt x="114107" y="34589"/>
                  </a:lnTo>
                  <a:lnTo>
                    <a:pt x="114107" y="56097"/>
                  </a:lnTo>
                  <a:lnTo>
                    <a:pt x="220032" y="56097"/>
                  </a:lnTo>
                  <a:lnTo>
                    <a:pt x="220032" y="34589"/>
                  </a:lnTo>
                  <a:close/>
                </a:path>
              </a:pathLst>
            </a:custGeom>
            <a:ln w="5757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0" name="object 16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849914" y="2686356"/>
              <a:ext cx="203016" cy="162286"/>
            </a:xfrm>
            <a:prstGeom prst="rect">
              <a:avLst/>
            </a:prstGeom>
          </p:spPr>
        </p:pic>
      </p:grpSp>
      <p:sp>
        <p:nvSpPr>
          <p:cNvPr id="161" name="object 1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64516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Setup:</a:t>
            </a:r>
            <a:r>
              <a:rPr dirty="0" spc="-240"/>
              <a:t> </a:t>
            </a:r>
            <a:r>
              <a:rPr dirty="0" spc="185"/>
              <a:t>Installing</a:t>
            </a:r>
            <a:r>
              <a:rPr dirty="0" spc="-220"/>
              <a:t> </a:t>
            </a:r>
            <a:r>
              <a:rPr dirty="0" spc="75"/>
              <a:t>FinSpace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12477"/>
            <a:ext cx="8986520" cy="262826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environment?</a:t>
            </a:r>
            <a:endParaRPr sz="2800">
              <a:latin typeface="Trebuchet MS"/>
              <a:cs typeface="Trebuchet MS"/>
            </a:endParaRPr>
          </a:p>
          <a:p>
            <a:pPr marL="584200" indent="-342900">
              <a:lnSpc>
                <a:spcPct val="100000"/>
              </a:lnSpc>
              <a:spcBef>
                <a:spcPts val="940"/>
              </a:spcBef>
              <a:buSzPct val="89583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privileges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2400">
              <a:latin typeface="Trebuchet MS"/>
              <a:cs typeface="Trebuchet MS"/>
            </a:endParaRPr>
          </a:p>
          <a:p>
            <a:pPr marL="584200" indent="-342900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(KMS)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encryption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That’s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it!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" y="6399276"/>
              <a:ext cx="384047" cy="21640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" y="6399276"/>
              <a:ext cx="384047" cy="2164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94913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Simple</a:t>
            </a:r>
            <a:r>
              <a:rPr dirty="0" spc="-220"/>
              <a:t> </a:t>
            </a:r>
            <a:r>
              <a:rPr dirty="0" spc="50"/>
              <a:t>creation</a:t>
            </a:r>
            <a:r>
              <a:rPr dirty="0" spc="-204"/>
              <a:t> </a:t>
            </a:r>
            <a:r>
              <a:rPr dirty="0" spc="160"/>
              <a:t>from</a:t>
            </a:r>
            <a:r>
              <a:rPr dirty="0" spc="-204"/>
              <a:t> </a:t>
            </a:r>
            <a:r>
              <a:rPr dirty="0" spc="40"/>
              <a:t>the</a:t>
            </a:r>
            <a:r>
              <a:rPr dirty="0" spc="-215"/>
              <a:t> </a:t>
            </a:r>
            <a:r>
              <a:rPr dirty="0" spc="360"/>
              <a:t>AWS</a:t>
            </a:r>
            <a:r>
              <a:rPr dirty="0" spc="-215"/>
              <a:t> </a:t>
            </a:r>
            <a:r>
              <a:rPr dirty="0" spc="95"/>
              <a:t>console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66700" y="1011936"/>
            <a:ext cx="11071860" cy="4893945"/>
            <a:chOff x="266700" y="1011936"/>
            <a:chExt cx="11071860" cy="489394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011936"/>
              <a:ext cx="3645408" cy="27843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7935" y="3796284"/>
              <a:ext cx="4230624" cy="21092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7847" y="1011936"/>
              <a:ext cx="3371088" cy="35707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45440" y="4595241"/>
            <a:ext cx="451993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7980" algn="l"/>
              </a:tabLst>
            </a:pP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FFFFFF"/>
                </a:solidFill>
                <a:latin typeface="Trebuchet MS"/>
                <a:cs typeface="Trebuchet MS"/>
              </a:rPr>
              <a:t>KMS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Enter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 b="1">
                <a:solidFill>
                  <a:srgbClr val="FFFFFF"/>
                </a:solidFill>
                <a:latin typeface="Trebuchet MS"/>
                <a:cs typeface="Trebuchet MS"/>
              </a:rPr>
              <a:t>Super</a:t>
            </a:r>
            <a:r>
              <a:rPr dirty="0" sz="24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24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name,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 spc="-60">
                <a:solidFill>
                  <a:srgbClr val="FFFFFF"/>
                </a:solidFill>
                <a:latin typeface="Trebuchet MS"/>
                <a:cs typeface="Trebuchet MS"/>
              </a:rPr>
              <a:t>Create!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8830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Creation</a:t>
            </a:r>
            <a:r>
              <a:rPr dirty="0" spc="-220"/>
              <a:t> </a:t>
            </a:r>
            <a:r>
              <a:rPr dirty="0" spc="155"/>
              <a:t>of</a:t>
            </a:r>
            <a:r>
              <a:rPr dirty="0" spc="-229"/>
              <a:t> </a:t>
            </a:r>
            <a:r>
              <a:rPr dirty="0" spc="95"/>
              <a:t>environment</a:t>
            </a:r>
            <a:r>
              <a:rPr dirty="0" spc="-200"/>
              <a:t> </a:t>
            </a:r>
            <a:r>
              <a:rPr dirty="0" spc="95"/>
              <a:t>completed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4829" y="1301876"/>
            <a:ext cx="466788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8320" algn="l"/>
              </a:tabLst>
            </a:pPr>
            <a:r>
              <a:rPr dirty="0" sz="3200" spc="75">
                <a:solidFill>
                  <a:srgbClr val="FFFFFF"/>
                </a:solidFill>
                <a:latin typeface="Trebuchet MS"/>
                <a:cs typeface="Trebuchet MS"/>
              </a:rPr>
              <a:t>Super</a:t>
            </a:r>
            <a:r>
              <a:rPr dirty="0" sz="32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32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credentials</a:t>
            </a:r>
            <a:endParaRPr sz="32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dirty="0" sz="3200" spc="95">
                <a:solidFill>
                  <a:srgbClr val="FFFFFF"/>
                </a:solidFill>
                <a:latin typeface="Trebuchet MS"/>
                <a:cs typeface="Trebuchet MS"/>
              </a:rPr>
              <a:t>Login</a:t>
            </a:r>
            <a:endParaRPr sz="32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dirty="0" sz="3200" spc="6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r>
              <a:rPr dirty="0" sz="32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Trebuchet MS"/>
                <a:cs typeface="Trebuchet MS"/>
              </a:rPr>
              <a:t>URL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31" y="1150619"/>
            <a:ext cx="6678168" cy="49499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2021,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30"/>
              <a:t> </a:t>
            </a:r>
            <a:r>
              <a:rPr dirty="0" spc="-10"/>
              <a:t>its</a:t>
            </a:r>
            <a:r>
              <a:rPr dirty="0" spc="-30"/>
              <a:t> </a:t>
            </a:r>
            <a:r>
              <a:rPr dirty="0" spc="-15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5"/>
              <a:t>rights</a:t>
            </a:r>
            <a:r>
              <a:rPr dirty="0" spc="-45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A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2024-05-15T04:36:56Z</dcterms:created>
  <dcterms:modified xsi:type="dcterms:W3CDTF">2024-05-15T04:36:56Z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2024-05-15T00:00:00Z</vt:filetime>
  </property>
</Properties>
</file>