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13BD-CC84-8C48-6EC4-9CE7DFE08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F26A8A-52B5-A532-3854-AD111E2FC5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27FF59-0E43-AB8D-D9A0-828272F1AFF3}"/>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5" name="Footer Placeholder 4">
            <a:extLst>
              <a:ext uri="{FF2B5EF4-FFF2-40B4-BE49-F238E27FC236}">
                <a16:creationId xmlns:a16="http://schemas.microsoft.com/office/drawing/2014/main" id="{686E8745-2AAD-07BC-8986-9FEDB36D9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86FEC-8E27-3BE1-CDB7-CD448A92FC9F}"/>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2875561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BEE9-12FB-AB35-DB56-C7BE835EEF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5553B-35E1-F09F-10BC-FC4F8CDA2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DD455-43D7-E483-C2F3-1BB24ACC26EB}"/>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5" name="Footer Placeholder 4">
            <a:extLst>
              <a:ext uri="{FF2B5EF4-FFF2-40B4-BE49-F238E27FC236}">
                <a16:creationId xmlns:a16="http://schemas.microsoft.com/office/drawing/2014/main" id="{717A73BF-E1A2-CCA3-0770-D978ABA94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05480-00BB-C49A-42A0-2DB31287F81F}"/>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237392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264B4-9F30-7E43-B452-5FA74FD213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79516B-0208-297D-9602-256EF40EA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5FDC9-3FB0-5639-8F2F-C9553A118926}"/>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5" name="Footer Placeholder 4">
            <a:extLst>
              <a:ext uri="{FF2B5EF4-FFF2-40B4-BE49-F238E27FC236}">
                <a16:creationId xmlns:a16="http://schemas.microsoft.com/office/drawing/2014/main" id="{AAF4D8BB-7FDC-C697-1981-B1273558C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BA2E4-473F-4854-8AA5-C418EBFA2A0E}"/>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8211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636A-F200-A30F-5913-3C44DB54C1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EF17DD-406B-A70D-85EA-07AB8DA8AB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53B64-049D-4C42-2620-AB5E8817E75C}"/>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5" name="Footer Placeholder 4">
            <a:extLst>
              <a:ext uri="{FF2B5EF4-FFF2-40B4-BE49-F238E27FC236}">
                <a16:creationId xmlns:a16="http://schemas.microsoft.com/office/drawing/2014/main" id="{9EDE302C-FBDC-A2E4-2BC4-520452F29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3FE4B-ABE1-E106-1E59-10E342BD7D29}"/>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342332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4729-87F4-4344-204B-BEDB73F17C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5AEB1D-8AA5-A9EA-CF37-5F6AE7908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05E00-A413-831C-3C96-21B020591489}"/>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5" name="Footer Placeholder 4">
            <a:extLst>
              <a:ext uri="{FF2B5EF4-FFF2-40B4-BE49-F238E27FC236}">
                <a16:creationId xmlns:a16="http://schemas.microsoft.com/office/drawing/2014/main" id="{6D66788D-CA0C-C381-95EA-C4F35F6FB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B8C48-EBC0-5BE8-6F3A-91FEF6407CB4}"/>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143279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B60C-B034-4519-C148-662EA7D2B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90E1E-3313-1380-C9C9-BCB0C0E668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7025B-5A69-F663-5968-CB068AD40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402ABC-3E6B-9A23-44B7-FF518B957FAE}"/>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6" name="Footer Placeholder 5">
            <a:extLst>
              <a:ext uri="{FF2B5EF4-FFF2-40B4-BE49-F238E27FC236}">
                <a16:creationId xmlns:a16="http://schemas.microsoft.com/office/drawing/2014/main" id="{BF3F3D15-7E38-5055-B5B6-E4E7C7556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CDBD70-BF3D-1415-53B0-F7A84E37CC1B}"/>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75620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7AF0-DB46-D0A1-9F94-C6400F770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9585EC-14E7-7013-730B-8F39F9D62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32DE29-128D-99FA-7374-4D5C05870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46CA3-66F5-C5D3-EE97-87A53DA5E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7A123-8A31-612A-52B6-B24193B5E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836BFF-0C4D-A20F-986F-0FC7B12A0D9F}"/>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8" name="Footer Placeholder 7">
            <a:extLst>
              <a:ext uri="{FF2B5EF4-FFF2-40B4-BE49-F238E27FC236}">
                <a16:creationId xmlns:a16="http://schemas.microsoft.com/office/drawing/2014/main" id="{0042B8EF-70BA-B6E2-C29F-199DF49FD0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E804D-30DB-0E42-EEA9-B1C5862011FC}"/>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209061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9D32-AEA8-A613-90B3-B6C22504F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F9C616-8D62-623E-45EA-BA7B648885A3}"/>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4" name="Footer Placeholder 3">
            <a:extLst>
              <a:ext uri="{FF2B5EF4-FFF2-40B4-BE49-F238E27FC236}">
                <a16:creationId xmlns:a16="http://schemas.microsoft.com/office/drawing/2014/main" id="{4A631575-8D23-17D3-B0EE-05F15B27D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55E6DC-ECC9-92E3-3D30-B5676ACD9F13}"/>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165223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5326F-DAFD-0BF3-0B02-70F799D7630F}"/>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3" name="Footer Placeholder 2">
            <a:extLst>
              <a:ext uri="{FF2B5EF4-FFF2-40B4-BE49-F238E27FC236}">
                <a16:creationId xmlns:a16="http://schemas.microsoft.com/office/drawing/2014/main" id="{91C542C4-183B-80DB-87FE-86BF971513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EAD35C-CCE4-05F1-AE37-3B0FEEF6DCE7}"/>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171082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4099-6A38-AFDB-1078-5D4EACB57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20553-8D35-8A6D-B724-E79920F46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EF533-2C8C-8426-98A7-191DC19AE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F07CA-9962-5549-01A7-21068AF22FB0}"/>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6" name="Footer Placeholder 5">
            <a:extLst>
              <a:ext uri="{FF2B5EF4-FFF2-40B4-BE49-F238E27FC236}">
                <a16:creationId xmlns:a16="http://schemas.microsoft.com/office/drawing/2014/main" id="{EFF8CEE2-FB11-3DC7-EF73-2409438E45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FBB50-FFBD-3AA0-CA78-3376F665BB72}"/>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168968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536C-E447-5579-4579-776227543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F54EB-FF7A-FFB0-513D-53717C4C0B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E45B1C-4EA1-90E0-1783-AA1BEABF7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FEBA9-E9C5-375A-2A2E-B6228CD9DD0B}"/>
              </a:ext>
            </a:extLst>
          </p:cNvPr>
          <p:cNvSpPr>
            <a:spLocks noGrp="1"/>
          </p:cNvSpPr>
          <p:nvPr>
            <p:ph type="dt" sz="half" idx="10"/>
          </p:nvPr>
        </p:nvSpPr>
        <p:spPr/>
        <p:txBody>
          <a:bodyPr/>
          <a:lstStyle/>
          <a:p>
            <a:fld id="{1D1D06B3-4182-42D9-B812-0305B86DE428}" type="datetimeFigureOut">
              <a:rPr lang="en-US" smtClean="0"/>
              <a:t>5/5/2024</a:t>
            </a:fld>
            <a:endParaRPr lang="en-US"/>
          </a:p>
        </p:txBody>
      </p:sp>
      <p:sp>
        <p:nvSpPr>
          <p:cNvPr id="6" name="Footer Placeholder 5">
            <a:extLst>
              <a:ext uri="{FF2B5EF4-FFF2-40B4-BE49-F238E27FC236}">
                <a16:creationId xmlns:a16="http://schemas.microsoft.com/office/drawing/2014/main" id="{95671518-A7B2-19F5-9AB5-75592608E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E7A27-AAD6-1371-CBCF-82C31F2C7658}"/>
              </a:ext>
            </a:extLst>
          </p:cNvPr>
          <p:cNvSpPr>
            <a:spLocks noGrp="1"/>
          </p:cNvSpPr>
          <p:nvPr>
            <p:ph type="sldNum" sz="quarter" idx="12"/>
          </p:nvPr>
        </p:nvSpPr>
        <p:spPr/>
        <p:txBody>
          <a:bodyPr/>
          <a:lstStyle/>
          <a:p>
            <a:fld id="{80541123-5F0A-4925-95D1-8C9CE72FC9D9}" type="slidenum">
              <a:rPr lang="en-US" smtClean="0"/>
              <a:t>‹#›</a:t>
            </a:fld>
            <a:endParaRPr lang="en-US"/>
          </a:p>
        </p:txBody>
      </p:sp>
    </p:spTree>
    <p:extLst>
      <p:ext uri="{BB962C8B-B14F-4D97-AF65-F5344CB8AC3E}">
        <p14:creationId xmlns:p14="http://schemas.microsoft.com/office/powerpoint/2010/main" val="405357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0AE80-17F1-0FCE-8B0A-6514B288B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387B6C-90A3-301C-21AF-04B792715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77720-DE74-9C7B-D373-441442533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D06B3-4182-42D9-B812-0305B86DE428}" type="datetimeFigureOut">
              <a:rPr lang="en-US" smtClean="0"/>
              <a:t>5/5/2024</a:t>
            </a:fld>
            <a:endParaRPr lang="en-US"/>
          </a:p>
        </p:txBody>
      </p:sp>
      <p:sp>
        <p:nvSpPr>
          <p:cNvPr id="5" name="Footer Placeholder 4">
            <a:extLst>
              <a:ext uri="{FF2B5EF4-FFF2-40B4-BE49-F238E27FC236}">
                <a16:creationId xmlns:a16="http://schemas.microsoft.com/office/drawing/2014/main" id="{B1E5EB26-1BC7-E09F-8DAC-6DDA6FF66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C0751C-D3C5-3A9F-D478-481404DDD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41123-5F0A-4925-95D1-8C9CE72FC9D9}" type="slidenum">
              <a:rPr lang="en-US" smtClean="0"/>
              <a:t>‹#›</a:t>
            </a:fld>
            <a:endParaRPr lang="en-US"/>
          </a:p>
        </p:txBody>
      </p:sp>
    </p:spTree>
    <p:extLst>
      <p:ext uri="{BB962C8B-B14F-4D97-AF65-F5344CB8AC3E}">
        <p14:creationId xmlns:p14="http://schemas.microsoft.com/office/powerpoint/2010/main" val="380290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F0AC0E-9802-1E84-080B-CA906A11633A}"/>
              </a:ext>
            </a:extLst>
          </p:cNvPr>
          <p:cNvSpPr>
            <a:spLocks noGrp="1"/>
          </p:cNvSpPr>
          <p:nvPr>
            <p:ph type="title"/>
          </p:nvPr>
        </p:nvSpPr>
        <p:spPr/>
        <p:txBody>
          <a:bodyPr/>
          <a:lstStyle/>
          <a:p>
            <a:r>
              <a:rPr lang="en-US" dirty="0"/>
              <a:t>Get your concepts Straight</a:t>
            </a:r>
          </a:p>
        </p:txBody>
      </p:sp>
      <p:sp>
        <p:nvSpPr>
          <p:cNvPr id="5" name="TextBox 4">
            <a:extLst>
              <a:ext uri="{FF2B5EF4-FFF2-40B4-BE49-F238E27FC236}">
                <a16:creationId xmlns:a16="http://schemas.microsoft.com/office/drawing/2014/main" id="{C27097CB-5847-E9DE-C41B-AB1996CCB4C4}"/>
              </a:ext>
            </a:extLst>
          </p:cNvPr>
          <p:cNvSpPr txBox="1"/>
          <p:nvPr/>
        </p:nvSpPr>
        <p:spPr>
          <a:xfrm>
            <a:off x="3435658" y="139379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0694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24E7-4A28-C19E-303A-DAA102C6F372}"/>
              </a:ext>
            </a:extLst>
          </p:cNvPr>
          <p:cNvSpPr>
            <a:spLocks noGrp="1"/>
          </p:cNvSpPr>
          <p:nvPr>
            <p:ph type="title"/>
          </p:nvPr>
        </p:nvSpPr>
        <p:spPr>
          <a:xfrm>
            <a:off x="838200" y="365125"/>
            <a:ext cx="10515600" cy="3063875"/>
          </a:xfrm>
        </p:spPr>
        <p:txBody>
          <a:bodyPr>
            <a:normAutofit/>
          </a:bodyPr>
          <a:lstStyle/>
          <a:p>
            <a:r>
              <a:rPr lang="en-US" b="0" i="0" dirty="0">
                <a:solidFill>
                  <a:srgbClr val="2D2F31"/>
                </a:solidFill>
                <a:effectLst/>
                <a:latin typeface="Udemy Sans"/>
              </a:rPr>
              <a:t> </a:t>
            </a:r>
            <a:r>
              <a:rPr lang="en-US" b="1" i="0" dirty="0">
                <a:solidFill>
                  <a:srgbClr val="2D2F31"/>
                </a:solidFill>
                <a:effectLst/>
                <a:latin typeface="Udemy Sans"/>
              </a:rPr>
              <a:t>will propel your success rate in delivering value</a:t>
            </a:r>
            <a:r>
              <a:rPr lang="en-US" b="0" i="0" dirty="0">
                <a:solidFill>
                  <a:srgbClr val="2D2F31"/>
                </a:solidFill>
                <a:effectLst/>
                <a:latin typeface="Udemy Sans"/>
              </a:rPr>
              <a:t> and getting rid of the most crucial waste; </a:t>
            </a:r>
            <a:r>
              <a:rPr lang="en-US" b="1" i="0" dirty="0">
                <a:solidFill>
                  <a:srgbClr val="2D2F31"/>
                </a:solidFill>
                <a:effectLst/>
                <a:latin typeface="Udemy Sans"/>
              </a:rPr>
              <a:t>the waste of doing the wrong things, in the wrong order for the wrong reason</a:t>
            </a:r>
            <a:r>
              <a:rPr lang="en-US" b="0" i="0" dirty="0">
                <a:solidFill>
                  <a:srgbClr val="2D2F31"/>
                </a:solidFill>
                <a:effectLst/>
                <a:latin typeface="Udemy Sans"/>
              </a:rPr>
              <a:t>.</a:t>
            </a:r>
            <a:endParaRPr lang="en-US" dirty="0"/>
          </a:p>
        </p:txBody>
      </p:sp>
    </p:spTree>
    <p:extLst>
      <p:ext uri="{BB962C8B-B14F-4D97-AF65-F5344CB8AC3E}">
        <p14:creationId xmlns:p14="http://schemas.microsoft.com/office/powerpoint/2010/main" val="303484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CEE-B534-9EB6-E953-2B353CA7C828}"/>
              </a:ext>
            </a:extLst>
          </p:cNvPr>
          <p:cNvSpPr>
            <a:spLocks noGrp="1"/>
          </p:cNvSpPr>
          <p:nvPr>
            <p:ph type="title"/>
          </p:nvPr>
        </p:nvSpPr>
        <p:spPr>
          <a:xfrm>
            <a:off x="838200" y="408373"/>
            <a:ext cx="10515600" cy="5381517"/>
          </a:xfrm>
        </p:spPr>
        <p:txBody>
          <a:bodyPr>
            <a:noAutofit/>
          </a:bodyPr>
          <a:lstStyle/>
          <a:p>
            <a:r>
              <a:rPr lang="en-US" sz="1800" dirty="0"/>
              <a:t>we should straighten out our concepts is a little bit blurry thing to say.</a:t>
            </a:r>
            <a:br>
              <a:rPr lang="en-US" sz="1800" dirty="0"/>
            </a:br>
            <a:r>
              <a:rPr lang="en-US" sz="1800" dirty="0"/>
              <a:t>   So I'm will try to exemplify and make that a little bit more clearer.</a:t>
            </a:r>
            <a:br>
              <a:rPr lang="en-US" sz="1800" dirty="0"/>
            </a:br>
            <a:r>
              <a:rPr lang="en-US" sz="1800" dirty="0"/>
              <a:t>   But let's say that we didn't even have the same understanding of the things.</a:t>
            </a:r>
            <a:br>
              <a:rPr lang="en-US" sz="1800" dirty="0"/>
            </a:br>
            <a:r>
              <a:rPr lang="en-US" sz="1800" dirty="0"/>
              <a:t>   </a:t>
            </a:r>
            <a:br>
              <a:rPr lang="en-US" sz="1800" dirty="0"/>
            </a:br>
            <a:r>
              <a:rPr lang="en-US" sz="1800" dirty="0"/>
              <a:t>   </a:t>
            </a:r>
            <a:br>
              <a:rPr lang="en-US" sz="1800" dirty="0"/>
            </a:br>
            <a:r>
              <a:rPr lang="en-US" sz="1800" dirty="0"/>
              <a:t>   So imagine if imagine if no one actually used the same terms for any of the things that were managed.</a:t>
            </a:r>
            <a:br>
              <a:rPr lang="en-US" sz="1800" dirty="0"/>
            </a:br>
            <a:r>
              <a:rPr lang="en-US" sz="1800" dirty="0"/>
              <a:t>   I don't know if you recognize this, but I see this a lot.</a:t>
            </a:r>
            <a:br>
              <a:rPr lang="en-US" sz="1800" dirty="0"/>
            </a:br>
            <a:r>
              <a:rPr lang="en-US" sz="1800" dirty="0"/>
              <a:t>   </a:t>
            </a:r>
            <a:br>
              <a:rPr lang="en-US" sz="1800" dirty="0"/>
            </a:br>
            <a:r>
              <a:rPr lang="en-US" sz="1800" dirty="0"/>
              <a:t>   My question then is how long would it take until we start doing disastrous mistakes?</a:t>
            </a:r>
            <a:br>
              <a:rPr lang="en-US" sz="1800" dirty="0"/>
            </a:br>
            <a:r>
              <a:rPr lang="en-US" sz="1800" dirty="0"/>
              <a:t>   </a:t>
            </a:r>
            <a:br>
              <a:rPr lang="en-US" sz="1800" dirty="0"/>
            </a:br>
            <a:r>
              <a:rPr lang="en-US" sz="1800" dirty="0"/>
              <a:t>   I don't know about you, but I think I see this on an everyday basis in most businesses and common situations</a:t>
            </a:r>
            <a:br>
              <a:rPr lang="en-US" sz="1800" dirty="0"/>
            </a:br>
            <a:br>
              <a:rPr lang="en-US" sz="1800" dirty="0"/>
            </a:br>
            <a:r>
              <a:rPr lang="en-US" sz="1800" dirty="0"/>
              <a:t>that I'm part of, and it's a big problem and it's all about concepts.</a:t>
            </a:r>
            <a:br>
              <a:rPr lang="en-US" sz="1800" dirty="0"/>
            </a:br>
            <a:r>
              <a:rPr lang="en-US" sz="1800" dirty="0"/>
              <a:t>They are building blocks.</a:t>
            </a:r>
            <a:br>
              <a:rPr lang="en-US" sz="1800" dirty="0"/>
            </a:br>
            <a:br>
              <a:rPr lang="en-US" sz="1800" dirty="0"/>
            </a:br>
            <a:r>
              <a:rPr lang="en-US" sz="1800" dirty="0"/>
              <a:t>So concepts three theoretically, are the constituents of thoughts.</a:t>
            </a:r>
            <a:br>
              <a:rPr lang="en-US" sz="1800" dirty="0"/>
            </a:br>
            <a:br>
              <a:rPr lang="en-US" sz="1800" dirty="0"/>
            </a:br>
            <a:br>
              <a:rPr lang="en-US" sz="1800" dirty="0"/>
            </a:br>
            <a:r>
              <a:rPr lang="en-US" sz="1800" dirty="0"/>
              <a:t>So what is collective intentionality?</a:t>
            </a:r>
            <a:br>
              <a:rPr lang="en-US" sz="1800" dirty="0"/>
            </a:br>
            <a:br>
              <a:rPr lang="en-US" sz="1800" dirty="0"/>
            </a:br>
            <a:r>
              <a:rPr lang="en-US" sz="1800" dirty="0"/>
              <a:t>So in coordination with others, we create the possibility of collective intentionality, and it's emerges</a:t>
            </a:r>
          </a:p>
        </p:txBody>
      </p:sp>
    </p:spTree>
    <p:extLst>
      <p:ext uri="{BB962C8B-B14F-4D97-AF65-F5344CB8AC3E}">
        <p14:creationId xmlns:p14="http://schemas.microsoft.com/office/powerpoint/2010/main" val="9960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F0AC0E-9802-1E84-080B-CA906A11633A}"/>
              </a:ext>
            </a:extLst>
          </p:cNvPr>
          <p:cNvSpPr>
            <a:spLocks noGrp="1"/>
          </p:cNvSpPr>
          <p:nvPr>
            <p:ph type="title"/>
          </p:nvPr>
        </p:nvSpPr>
        <p:spPr/>
        <p:txBody>
          <a:bodyPr/>
          <a:lstStyle/>
          <a:p>
            <a:r>
              <a:rPr lang="en-US" b="0" i="0" dirty="0">
                <a:solidFill>
                  <a:srgbClr val="2D2F31"/>
                </a:solidFill>
                <a:effectLst/>
                <a:highlight>
                  <a:srgbClr val="F7F9FA"/>
                </a:highlight>
                <a:latin typeface="Udemy Sans"/>
              </a:rPr>
              <a:t>So take a very concrete example about how concepts operate in our minds.</a:t>
            </a:r>
            <a:endParaRPr lang="en-US" dirty="0"/>
          </a:p>
        </p:txBody>
      </p:sp>
      <p:sp>
        <p:nvSpPr>
          <p:cNvPr id="5" name="TextBox 4">
            <a:extLst>
              <a:ext uri="{FF2B5EF4-FFF2-40B4-BE49-F238E27FC236}">
                <a16:creationId xmlns:a16="http://schemas.microsoft.com/office/drawing/2014/main" id="{C27097CB-5847-E9DE-C41B-AB1996CCB4C4}"/>
              </a:ext>
            </a:extLst>
          </p:cNvPr>
          <p:cNvSpPr txBox="1"/>
          <p:nvPr/>
        </p:nvSpPr>
        <p:spPr>
          <a:xfrm>
            <a:off x="3435658" y="1393794"/>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E19AF219-F88A-3346-9013-34ACF613BABF}"/>
              </a:ext>
            </a:extLst>
          </p:cNvPr>
          <p:cNvPicPr>
            <a:picLocks noChangeAspect="1"/>
          </p:cNvPicPr>
          <p:nvPr/>
        </p:nvPicPr>
        <p:blipFill>
          <a:blip r:embed="rId2"/>
          <a:stretch>
            <a:fillRect/>
          </a:stretch>
        </p:blipFill>
        <p:spPr>
          <a:xfrm>
            <a:off x="2645545" y="2192785"/>
            <a:ext cx="5641036" cy="3961844"/>
          </a:xfrm>
          <a:prstGeom prst="rect">
            <a:avLst/>
          </a:prstGeom>
        </p:spPr>
      </p:pic>
    </p:spTree>
    <p:extLst>
      <p:ext uri="{BB962C8B-B14F-4D97-AF65-F5344CB8AC3E}">
        <p14:creationId xmlns:p14="http://schemas.microsoft.com/office/powerpoint/2010/main" val="323141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2223-5B34-52C9-C115-FCF9E03D60B6}"/>
              </a:ext>
            </a:extLst>
          </p:cNvPr>
          <p:cNvSpPr>
            <a:spLocks noGrp="1"/>
          </p:cNvSpPr>
          <p:nvPr>
            <p:ph type="title"/>
          </p:nvPr>
        </p:nvSpPr>
        <p:spPr/>
        <p:txBody>
          <a:bodyPr/>
          <a:lstStyle/>
          <a:p>
            <a:r>
              <a:rPr lang="en-US" dirty="0"/>
              <a:t>Most people will say it is B</a:t>
            </a:r>
          </a:p>
        </p:txBody>
      </p:sp>
      <p:pic>
        <p:nvPicPr>
          <p:cNvPr id="4" name="Picture 3">
            <a:extLst>
              <a:ext uri="{FF2B5EF4-FFF2-40B4-BE49-F238E27FC236}">
                <a16:creationId xmlns:a16="http://schemas.microsoft.com/office/drawing/2014/main" id="{9F723B53-617C-1242-1D26-879384463953}"/>
              </a:ext>
            </a:extLst>
          </p:cNvPr>
          <p:cNvPicPr>
            <a:picLocks noChangeAspect="1"/>
          </p:cNvPicPr>
          <p:nvPr/>
        </p:nvPicPr>
        <p:blipFill>
          <a:blip r:embed="rId2"/>
          <a:stretch>
            <a:fillRect/>
          </a:stretch>
        </p:blipFill>
        <p:spPr>
          <a:xfrm>
            <a:off x="2475713" y="1890047"/>
            <a:ext cx="7240573" cy="4602828"/>
          </a:xfrm>
          <a:prstGeom prst="rect">
            <a:avLst/>
          </a:prstGeom>
        </p:spPr>
      </p:pic>
    </p:spTree>
    <p:extLst>
      <p:ext uri="{BB962C8B-B14F-4D97-AF65-F5344CB8AC3E}">
        <p14:creationId xmlns:p14="http://schemas.microsoft.com/office/powerpoint/2010/main" val="78928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2912-7478-17B0-C181-7038BD2701CF}"/>
              </a:ext>
            </a:extLst>
          </p:cNvPr>
          <p:cNvSpPr>
            <a:spLocks noGrp="1"/>
          </p:cNvSpPr>
          <p:nvPr>
            <p:ph type="title"/>
          </p:nvPr>
        </p:nvSpPr>
        <p:spPr/>
        <p:txBody>
          <a:bodyPr/>
          <a:lstStyle/>
          <a:p>
            <a:r>
              <a:rPr lang="en-US" dirty="0"/>
              <a:t>Is </a:t>
            </a:r>
            <a:r>
              <a:rPr lang="en-US" dirty="0" err="1"/>
              <a:t>is</a:t>
            </a:r>
            <a:r>
              <a:rPr lang="en-US" dirty="0"/>
              <a:t> still B </a:t>
            </a:r>
          </a:p>
        </p:txBody>
      </p:sp>
      <p:pic>
        <p:nvPicPr>
          <p:cNvPr id="4" name="Picture 3">
            <a:extLst>
              <a:ext uri="{FF2B5EF4-FFF2-40B4-BE49-F238E27FC236}">
                <a16:creationId xmlns:a16="http://schemas.microsoft.com/office/drawing/2014/main" id="{869B46E6-9405-7AD6-6000-73C9CA433CA0}"/>
              </a:ext>
            </a:extLst>
          </p:cNvPr>
          <p:cNvPicPr>
            <a:picLocks noChangeAspect="1"/>
          </p:cNvPicPr>
          <p:nvPr/>
        </p:nvPicPr>
        <p:blipFill>
          <a:blip r:embed="rId2"/>
          <a:stretch>
            <a:fillRect/>
          </a:stretch>
        </p:blipFill>
        <p:spPr>
          <a:xfrm>
            <a:off x="2055554" y="1485770"/>
            <a:ext cx="7437588" cy="4937225"/>
          </a:xfrm>
          <a:prstGeom prst="rect">
            <a:avLst/>
          </a:prstGeom>
        </p:spPr>
      </p:pic>
    </p:spTree>
    <p:extLst>
      <p:ext uri="{BB962C8B-B14F-4D97-AF65-F5344CB8AC3E}">
        <p14:creationId xmlns:p14="http://schemas.microsoft.com/office/powerpoint/2010/main" val="393962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D17C-D61E-4176-A079-F0B97B96158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7F4E1D7-F86D-3FFC-550D-7393A4BD0B71}"/>
              </a:ext>
            </a:extLst>
          </p:cNvPr>
          <p:cNvPicPr>
            <a:picLocks noChangeAspect="1"/>
          </p:cNvPicPr>
          <p:nvPr/>
        </p:nvPicPr>
        <p:blipFill>
          <a:blip r:embed="rId2"/>
          <a:stretch>
            <a:fillRect/>
          </a:stretch>
        </p:blipFill>
        <p:spPr>
          <a:xfrm>
            <a:off x="2210540" y="1795618"/>
            <a:ext cx="8133610" cy="4404186"/>
          </a:xfrm>
          <a:prstGeom prst="rect">
            <a:avLst/>
          </a:prstGeom>
        </p:spPr>
      </p:pic>
    </p:spTree>
    <p:extLst>
      <p:ext uri="{BB962C8B-B14F-4D97-AF65-F5344CB8AC3E}">
        <p14:creationId xmlns:p14="http://schemas.microsoft.com/office/powerpoint/2010/main" val="251165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6A04-2FD7-160C-C615-D0BA04029AA7}"/>
              </a:ext>
            </a:extLst>
          </p:cNvPr>
          <p:cNvSpPr>
            <a:spLocks noGrp="1"/>
          </p:cNvSpPr>
          <p:nvPr>
            <p:ph type="title"/>
          </p:nvPr>
        </p:nvSpPr>
        <p:spPr/>
        <p:txBody>
          <a:bodyPr/>
          <a:lstStyle/>
          <a:p>
            <a:r>
              <a:rPr lang="en-US" dirty="0"/>
              <a:t>I Think That You Think That I Think That You Think…</a:t>
            </a:r>
          </a:p>
        </p:txBody>
      </p:sp>
    </p:spTree>
    <p:extLst>
      <p:ext uri="{BB962C8B-B14F-4D97-AF65-F5344CB8AC3E}">
        <p14:creationId xmlns:p14="http://schemas.microsoft.com/office/powerpoint/2010/main" val="164973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9B62-04B7-A415-74E1-EF478C8CAA7B}"/>
              </a:ext>
            </a:extLst>
          </p:cNvPr>
          <p:cNvSpPr>
            <a:spLocks noGrp="1"/>
          </p:cNvSpPr>
          <p:nvPr>
            <p:ph type="title"/>
          </p:nvPr>
        </p:nvSpPr>
        <p:spPr/>
        <p:txBody>
          <a:bodyPr/>
          <a:lstStyle/>
          <a:p>
            <a:r>
              <a:rPr lang="en-US" dirty="0"/>
              <a:t>Sentence Meaning is not enough. It is the intended meaning</a:t>
            </a:r>
          </a:p>
        </p:txBody>
      </p:sp>
      <p:pic>
        <p:nvPicPr>
          <p:cNvPr id="4" name="Picture 3">
            <a:extLst>
              <a:ext uri="{FF2B5EF4-FFF2-40B4-BE49-F238E27FC236}">
                <a16:creationId xmlns:a16="http://schemas.microsoft.com/office/drawing/2014/main" id="{3328FEDB-3B41-2552-F38D-2669AB94285F}"/>
              </a:ext>
            </a:extLst>
          </p:cNvPr>
          <p:cNvPicPr>
            <a:picLocks noChangeAspect="1"/>
          </p:cNvPicPr>
          <p:nvPr/>
        </p:nvPicPr>
        <p:blipFill>
          <a:blip r:embed="rId2"/>
          <a:stretch>
            <a:fillRect/>
          </a:stretch>
        </p:blipFill>
        <p:spPr>
          <a:xfrm>
            <a:off x="1521873" y="1551326"/>
            <a:ext cx="7639050" cy="4181475"/>
          </a:xfrm>
          <a:prstGeom prst="rect">
            <a:avLst/>
          </a:prstGeom>
        </p:spPr>
      </p:pic>
    </p:spTree>
    <p:extLst>
      <p:ext uri="{BB962C8B-B14F-4D97-AF65-F5344CB8AC3E}">
        <p14:creationId xmlns:p14="http://schemas.microsoft.com/office/powerpoint/2010/main" val="261630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966C-A5F2-1A2A-C1B1-F4FBA8761CAB}"/>
              </a:ext>
            </a:extLst>
          </p:cNvPr>
          <p:cNvSpPr>
            <a:spLocks noGrp="1"/>
          </p:cNvSpPr>
          <p:nvPr>
            <p:ph type="title"/>
          </p:nvPr>
        </p:nvSpPr>
        <p:spPr/>
        <p:txBody>
          <a:bodyPr/>
          <a:lstStyle/>
          <a:p>
            <a:r>
              <a:rPr lang="en-US" b="0" i="0" dirty="0">
                <a:solidFill>
                  <a:srgbClr val="2D2F31"/>
                </a:solidFill>
                <a:effectLst/>
                <a:highlight>
                  <a:srgbClr val="D1D7DC"/>
                </a:highlight>
                <a:latin typeface="Udemy Sans"/>
              </a:rPr>
              <a:t>"The King of France is Bald" Is </a:t>
            </a:r>
            <a:r>
              <a:rPr lang="en-US" b="0" i="0" dirty="0" err="1">
                <a:solidFill>
                  <a:srgbClr val="2D2F31"/>
                </a:solidFill>
                <a:effectLst/>
                <a:highlight>
                  <a:srgbClr val="D1D7DC"/>
                </a:highlight>
                <a:latin typeface="Udemy Sans"/>
              </a:rPr>
              <a:t>False,But</a:t>
            </a:r>
            <a:r>
              <a:rPr lang="en-US" b="0" i="0" dirty="0">
                <a:solidFill>
                  <a:srgbClr val="2D2F31"/>
                </a:solidFill>
                <a:effectLst/>
                <a:highlight>
                  <a:srgbClr val="D1D7DC"/>
                </a:highlight>
                <a:latin typeface="Udemy Sans"/>
              </a:rPr>
              <a:t> So Is "The King Of France is Not Bald</a:t>
            </a:r>
            <a:endParaRPr lang="en-US" dirty="0"/>
          </a:p>
        </p:txBody>
      </p:sp>
      <p:pic>
        <p:nvPicPr>
          <p:cNvPr id="4" name="Picture 3">
            <a:extLst>
              <a:ext uri="{FF2B5EF4-FFF2-40B4-BE49-F238E27FC236}">
                <a16:creationId xmlns:a16="http://schemas.microsoft.com/office/drawing/2014/main" id="{6D2F090E-8402-53A0-014A-398060D4A775}"/>
              </a:ext>
            </a:extLst>
          </p:cNvPr>
          <p:cNvPicPr>
            <a:picLocks noChangeAspect="1"/>
          </p:cNvPicPr>
          <p:nvPr/>
        </p:nvPicPr>
        <p:blipFill>
          <a:blip r:embed="rId2"/>
          <a:stretch>
            <a:fillRect/>
          </a:stretch>
        </p:blipFill>
        <p:spPr>
          <a:xfrm>
            <a:off x="2022860" y="2381620"/>
            <a:ext cx="7134225" cy="3390900"/>
          </a:xfrm>
          <a:prstGeom prst="rect">
            <a:avLst/>
          </a:prstGeom>
        </p:spPr>
      </p:pic>
    </p:spTree>
    <p:extLst>
      <p:ext uri="{BB962C8B-B14F-4D97-AF65-F5344CB8AC3E}">
        <p14:creationId xmlns:p14="http://schemas.microsoft.com/office/powerpoint/2010/main" val="161919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72FD-2EBA-1E33-7893-413B2ED68D34}"/>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E8960BA6-4429-9F9F-E420-0A03669B5561}"/>
              </a:ext>
            </a:extLst>
          </p:cNvPr>
          <p:cNvSpPr txBox="1"/>
          <p:nvPr/>
        </p:nvSpPr>
        <p:spPr>
          <a:xfrm>
            <a:off x="1047564" y="2308194"/>
            <a:ext cx="10515599" cy="369332"/>
          </a:xfrm>
          <a:prstGeom prst="rect">
            <a:avLst/>
          </a:prstGeom>
          <a:noFill/>
        </p:spPr>
        <p:txBody>
          <a:bodyPr wrap="square" rtlCol="0">
            <a:spAutoFit/>
          </a:bodyPr>
          <a:lstStyle/>
          <a:p>
            <a:r>
              <a:rPr lang="en-US" b="0" i="0" dirty="0">
                <a:solidFill>
                  <a:srgbClr val="040C28"/>
                </a:solidFill>
                <a:effectLst/>
                <a:highlight>
                  <a:srgbClr val="D3E3FD"/>
                </a:highlight>
                <a:latin typeface="Google Sans"/>
              </a:rPr>
              <a:t>the sentence 'the present king of France is bald' is false because the present king of France doesn't exist</a:t>
            </a:r>
            <a:endParaRPr lang="en-US" dirty="0"/>
          </a:p>
        </p:txBody>
      </p:sp>
    </p:spTree>
    <p:extLst>
      <p:ext uri="{BB962C8B-B14F-4D97-AF65-F5344CB8AC3E}">
        <p14:creationId xmlns:p14="http://schemas.microsoft.com/office/powerpoint/2010/main" val="3715543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333</Words>
  <Application>Microsoft Office PowerPoint</Application>
  <PresentationFormat>Widescreen</PresentationFormat>
  <Paragraphs>10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Google Sans</vt:lpstr>
      <vt:lpstr>Udemy Sans</vt:lpstr>
      <vt:lpstr>Office Theme</vt:lpstr>
      <vt:lpstr>Get your concepts Straight</vt:lpstr>
      <vt:lpstr>So take a very concrete example about how concepts operate in our minds.</vt:lpstr>
      <vt:lpstr>Most people will say it is B</vt:lpstr>
      <vt:lpstr>Is is still B </vt:lpstr>
      <vt:lpstr>PowerPoint Presentation</vt:lpstr>
      <vt:lpstr>I Think That You Think That I Think That You Think…</vt:lpstr>
      <vt:lpstr>Sentence Meaning is not enough. It is the intended meaning</vt:lpstr>
      <vt:lpstr>"The King of France is Bald" Is False,But So Is "The King Of France is Not Bald</vt:lpstr>
      <vt:lpstr>PowerPoint Presentation</vt:lpstr>
      <vt:lpstr> will propel your success rate in delivering value and getting rid of the most crucial waste; the waste of doing the wrong things, in the wrong order for the wrong reason.</vt:lpstr>
      <vt:lpstr>we should straighten out our concepts is a little bit blurry thing to say.    So I'm will try to exemplify and make that a little bit more clearer.    But let's say that we didn't even have the same understanding of the things.            So imagine if imagine if no one actually used the same terms for any of the things that were managed.    I don't know if you recognize this, but I see this a lot.        My question then is how long would it take until we start doing disastrous mistakes?        I don't know about you, but I think I see this on an everyday basis in most businesses and common situations  that I'm part of, and it's a big problem and it's all about concepts. They are building blocks.  So concepts three theoretically, are the constituents of thoughts.   So what is collective intentionality?  So in coordination with others, we create the possibility of collective intentionality, and it's emerges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your concepts Straight</dc:title>
  <dc:creator>CHOUKRI ABDELILAH</dc:creator>
  <cp:lastModifiedBy>CHOUKRI ABDELILAH</cp:lastModifiedBy>
  <cp:revision>1</cp:revision>
  <dcterms:created xsi:type="dcterms:W3CDTF">2024-05-05T23:06:43Z</dcterms:created>
  <dcterms:modified xsi:type="dcterms:W3CDTF">2024-05-05T23:52:40Z</dcterms:modified>
</cp:coreProperties>
</file>