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1DB31-AE74-48E8-AB63-70B98AC378D0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749B5-8F9C-476A-8DD9-D3F0CD572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49B5-8F9C-476A-8DD9-D3F0CD5726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9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-10" dirty="0">
                <a:solidFill>
                  <a:srgbClr val="EB965C"/>
                </a:solidFill>
                <a:latin typeface="+mn-lt"/>
                <a:cs typeface="Calibri"/>
              </a:rPr>
              <a:t>Self-</a:t>
            </a:r>
            <a:r>
              <a:rPr lang="en-US" sz="1200" b="1" dirty="0">
                <a:solidFill>
                  <a:srgbClr val="EB965C"/>
                </a:solidFill>
                <a:latin typeface="+mn-lt"/>
                <a:cs typeface="Calibri"/>
              </a:rPr>
              <a:t>serve</a:t>
            </a:r>
            <a:r>
              <a:rPr lang="en-US" sz="1200" b="1" spc="5" dirty="0">
                <a:solidFill>
                  <a:srgbClr val="EB965C"/>
                </a:solidFill>
                <a:latin typeface="+mn-lt"/>
                <a:cs typeface="Calibri"/>
              </a:rPr>
              <a:t> </a:t>
            </a:r>
            <a:r>
              <a:rPr lang="en-US" sz="1200" b="1" spc="-10" dirty="0">
                <a:solidFill>
                  <a:srgbClr val="EB965C"/>
                </a:solidFill>
                <a:latin typeface="+mn-lt"/>
                <a:cs typeface="Calibri"/>
              </a:rPr>
              <a:t>platform   -</a:t>
            </a:r>
            <a:r>
              <a:rPr lang="en-US" sz="1200" b="1" spc="-10" dirty="0">
                <a:solidFill>
                  <a:srgbClr val="EB965C"/>
                </a:solidFill>
                <a:latin typeface="+mn-lt"/>
                <a:cs typeface="Calibri"/>
                <a:sym typeface="Wingdings" panose="05000000000000000000" pitchFamily="2" charset="2"/>
              </a:rPr>
              <a:t> users to discover, search, get data normalized, </a:t>
            </a:r>
            <a:br>
              <a:rPr lang="en-US" sz="1200" b="1" spc="-10" dirty="0">
                <a:solidFill>
                  <a:srgbClr val="EB965C"/>
                </a:solidFill>
                <a:latin typeface="+mn-lt"/>
                <a:cs typeface="Calibri"/>
                <a:sym typeface="Wingdings" panose="05000000000000000000" pitchFamily="2" charset="2"/>
              </a:rPr>
            </a:br>
            <a:r>
              <a:rPr lang="en-US" sz="1200" b="1" spc="-10" dirty="0">
                <a:solidFill>
                  <a:srgbClr val="FFFFFF"/>
                </a:solidFill>
                <a:latin typeface="+mn-lt"/>
                <a:cs typeface="Calibri"/>
              </a:rPr>
              <a:t>Everyone</a:t>
            </a:r>
            <a:r>
              <a:rPr lang="en-US" sz="1200" b="1" spc="-6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wants</a:t>
            </a:r>
            <a:r>
              <a:rPr lang="en-US" sz="1200" b="1" spc="-6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to</a:t>
            </a:r>
            <a:r>
              <a:rPr lang="en-US" sz="1200" b="1" spc="-4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be</a:t>
            </a:r>
            <a:r>
              <a:rPr lang="en-US" sz="1200" b="1" spc="-5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a</a:t>
            </a:r>
            <a:r>
              <a:rPr lang="en-US" sz="1200" b="1" spc="-4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spc="-20" dirty="0">
                <a:solidFill>
                  <a:srgbClr val="FFFFFF"/>
                </a:solidFill>
                <a:latin typeface="+mn-lt"/>
                <a:cs typeface="Calibri"/>
              </a:rPr>
              <a:t>consumer,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no</a:t>
            </a:r>
            <a:r>
              <a:rPr lang="en-US" sz="1200" b="1" spc="-2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one</a:t>
            </a:r>
            <a:r>
              <a:rPr lang="en-US" sz="1200" b="1" spc="-4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wants</a:t>
            </a:r>
            <a:r>
              <a:rPr lang="en-US" sz="1200" b="1" spc="-5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to</a:t>
            </a:r>
            <a:r>
              <a:rPr lang="en-US" sz="1200" b="1" spc="-2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be</a:t>
            </a:r>
            <a:r>
              <a:rPr lang="en-US" sz="1200" b="1" spc="-30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+mn-lt"/>
                <a:cs typeface="Calibri"/>
              </a:rPr>
              <a:t>a</a:t>
            </a:r>
            <a:r>
              <a:rPr lang="en-US" sz="1200" b="1" spc="-25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  <a:r>
              <a:rPr lang="en-US" sz="1200" b="1" spc="-10" dirty="0">
                <a:solidFill>
                  <a:srgbClr val="FFFFFF"/>
                </a:solidFill>
                <a:latin typeface="+mn-lt"/>
                <a:cs typeface="Calibri"/>
              </a:rPr>
              <a:t>producer</a:t>
            </a:r>
            <a:endParaRPr lang="en-US" sz="1200" dirty="0">
              <a:latin typeface="+mn-lt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749B5-8F9C-476A-8DD9-D3F0CD5726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5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E710-0F16-8B8C-C86D-CB261464D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76F7F-D8B3-19E8-156A-B8A6D4D89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8312-B8E6-89C6-D186-0E00F2D2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43B2E-7024-C83E-4ED8-434FFA4A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9B70-3E1B-CA5E-C7CA-9840F6A0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0B03-BC66-144A-CEB9-C6D19846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E26FE-0E1B-A97C-9FE7-5702E7FF7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1BAB-E327-386D-B279-598D9C14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6D7E-15D6-B3F9-CC08-9BDC2FAF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5D85-084A-D578-F50F-20DAA5DE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0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9AA1D-AB35-B501-3B46-F0E746590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937E0-7666-C400-B8B1-FE73394A2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A40A-AB23-C081-8B7F-CB03D9AF8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BE08-9B58-CA19-50D3-1B70E1B2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8D49-651A-A58D-AD9F-1ED5B34F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1E1F-9883-6C6C-D0C5-0FEEA6DD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F0116-3E7E-51FE-CD6C-CC208CAC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92838-E99A-B943-5E4F-CE4328D6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F184E-CC2B-CA9A-4D5E-F448E0A1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CB5CC-04EA-575F-C405-2466903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9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2D1F-E87D-F9E7-905F-00F6F182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2EFF-285E-8C49-B6FC-CFAA261D1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EE2B-DC06-089C-106C-DB0D6D34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9032-B15B-04CC-41C6-32EABFA3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F09BC-D654-C613-FAFE-F570FDA4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8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867A-D162-58D8-15AA-168F15F4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C7293-BEDB-2D74-EC7F-6E1A7374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A17A4-0EF7-7C81-C117-FF37C943A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86E9A-39E1-73D4-96B7-95FEC2AA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AF5FB-6230-B605-CDF2-616D4472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F98C4-1B73-B28B-C43B-43AFBFA1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2FEF-9363-9E44-B431-A5B98F65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A44C-807B-4602-840F-BA7495A07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1A95F-62D8-939C-DB00-56A196647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5B764-899D-280D-4AE1-C50258DB2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2BC37-3689-8A24-494E-46F3AA28E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C3256-6EB4-389F-CF59-DF01F73E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32F46-8E39-EB8C-653E-8062765F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A17B1-8F6F-BC17-69A5-4619F452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0DFB-22B5-96B2-6440-0AC0151E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73FAB-8AC8-02C3-AB12-2B11B2D5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314D5-F21D-DDE5-F486-55FAB2DC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E83D0-ECB6-4FB9-7885-63804F06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7840A5-FA5D-9B58-F989-109F7172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31ED0-FFF8-EA65-6A13-4C651621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68E5-A9C5-AC31-BA93-BBB3706E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1267-73BE-E086-F575-950D5EB5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2984-5F2D-1D19-BA48-799B1887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E047E-98A8-2CEC-E345-75E711054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87FB2-7680-AF3B-0B0E-F823786C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F422A-00DC-30D8-B664-A1500535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34201-BFF3-EE95-47F6-60512500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6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897F-A09F-7242-FD3C-B942084A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7D981-CBE6-85BA-0404-2D9420995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600CE-ABF1-63E7-DE70-0437550E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7DA35-32DB-0C01-F132-B143AFDC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5238-4761-6AC1-70DD-BC88C0CF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8A8F-2958-FCB4-F096-D7BE878E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4B6C9C-5988-17D7-ACF2-77EC4962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265F5-0B22-8256-F162-39BBEFA3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328E-C084-7D69-0057-6EAFA380E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9C754-FEF1-4086-A7BE-97AC1BA2AED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FC19-D536-4F53-F5C2-739C84F18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EFF3-6B1C-10F2-8399-BDC5FC64B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BC8A-7C0F-4F1D-9520-DA0CE2765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CB5-9635-7612-3BE2-25901DB998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AF1EE-40E9-A7F7-C212-655983554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8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3261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70" dirty="0"/>
              <a:t>Technical Challenges</a:t>
            </a:r>
            <a:endParaRPr spc="7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8200" y="4123944"/>
            <a:ext cx="2372899" cy="6766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77202" y="4160266"/>
            <a:ext cx="17238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System bottlenecks</a:t>
            </a:r>
            <a:endParaRPr sz="1800" b="1" dirty="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96865" y="2470376"/>
            <a:ext cx="934719" cy="1330325"/>
            <a:chOff x="4296865" y="2470376"/>
            <a:chExt cx="934719" cy="1330325"/>
          </a:xfrm>
        </p:grpSpPr>
        <p:sp>
          <p:nvSpPr>
            <p:cNvPr id="7" name="object 7"/>
            <p:cNvSpPr/>
            <p:nvPr/>
          </p:nvSpPr>
          <p:spPr>
            <a:xfrm>
              <a:off x="4311102" y="2484613"/>
              <a:ext cx="906144" cy="274320"/>
            </a:xfrm>
            <a:custGeom>
              <a:avLst/>
              <a:gdLst/>
              <a:ahLst/>
              <a:cxnLst/>
              <a:rect l="l" t="t" r="r" b="b"/>
              <a:pathLst>
                <a:path w="906145" h="274319">
                  <a:moveTo>
                    <a:pt x="905915" y="136989"/>
                  </a:moveTo>
                  <a:lnTo>
                    <a:pt x="886738" y="176558"/>
                  </a:lnTo>
                  <a:lnTo>
                    <a:pt x="832942" y="211590"/>
                  </a:lnTo>
                  <a:lnTo>
                    <a:pt x="794813" y="226874"/>
                  </a:lnTo>
                  <a:lnTo>
                    <a:pt x="750132" y="240389"/>
                  </a:lnTo>
                  <a:lnTo>
                    <a:pt x="699599" y="251921"/>
                  </a:lnTo>
                  <a:lnTo>
                    <a:pt x="643914" y="261260"/>
                  </a:lnTo>
                  <a:lnTo>
                    <a:pt x="583779" y="268193"/>
                  </a:lnTo>
                  <a:lnTo>
                    <a:pt x="519893" y="272508"/>
                  </a:lnTo>
                  <a:lnTo>
                    <a:pt x="452957" y="273993"/>
                  </a:lnTo>
                  <a:lnTo>
                    <a:pt x="386025" y="272508"/>
                  </a:lnTo>
                  <a:lnTo>
                    <a:pt x="322141" y="268192"/>
                  </a:lnTo>
                  <a:lnTo>
                    <a:pt x="262006" y="261260"/>
                  </a:lnTo>
                  <a:lnTo>
                    <a:pt x="206322" y="251921"/>
                  </a:lnTo>
                  <a:lnTo>
                    <a:pt x="155788" y="240389"/>
                  </a:lnTo>
                  <a:lnTo>
                    <a:pt x="111106" y="226874"/>
                  </a:lnTo>
                  <a:lnTo>
                    <a:pt x="72976" y="211590"/>
                  </a:lnTo>
                  <a:lnTo>
                    <a:pt x="19178" y="176558"/>
                  </a:lnTo>
                  <a:lnTo>
                    <a:pt x="0" y="136989"/>
                  </a:lnTo>
                  <a:lnTo>
                    <a:pt x="4911" y="116744"/>
                  </a:lnTo>
                  <a:lnTo>
                    <a:pt x="42100" y="79234"/>
                  </a:lnTo>
                  <a:lnTo>
                    <a:pt x="111106" y="47110"/>
                  </a:lnTo>
                  <a:lnTo>
                    <a:pt x="155788" y="33598"/>
                  </a:lnTo>
                  <a:lnTo>
                    <a:pt x="206322" y="22067"/>
                  </a:lnTo>
                  <a:lnTo>
                    <a:pt x="262006" y="12730"/>
                  </a:lnTo>
                  <a:lnTo>
                    <a:pt x="322141" y="5799"/>
                  </a:lnTo>
                  <a:lnTo>
                    <a:pt x="386025" y="1485"/>
                  </a:lnTo>
                  <a:lnTo>
                    <a:pt x="452957" y="0"/>
                  </a:lnTo>
                  <a:lnTo>
                    <a:pt x="519893" y="1485"/>
                  </a:lnTo>
                  <a:lnTo>
                    <a:pt x="583779" y="5799"/>
                  </a:lnTo>
                  <a:lnTo>
                    <a:pt x="643914" y="12730"/>
                  </a:lnTo>
                  <a:lnTo>
                    <a:pt x="699599" y="22067"/>
                  </a:lnTo>
                  <a:lnTo>
                    <a:pt x="750132" y="33598"/>
                  </a:lnTo>
                  <a:lnTo>
                    <a:pt x="794813" y="47110"/>
                  </a:lnTo>
                  <a:lnTo>
                    <a:pt x="832942" y="62393"/>
                  </a:lnTo>
                  <a:lnTo>
                    <a:pt x="886738" y="97422"/>
                  </a:lnTo>
                  <a:lnTo>
                    <a:pt x="905915" y="136989"/>
                  </a:lnTo>
                  <a:close/>
                </a:path>
              </a:pathLst>
            </a:custGeom>
            <a:ln w="28459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1346" y="2881710"/>
              <a:ext cx="92508" cy="963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11102" y="2690104"/>
              <a:ext cx="906144" cy="411480"/>
            </a:xfrm>
            <a:custGeom>
              <a:avLst/>
              <a:gdLst/>
              <a:ahLst/>
              <a:cxnLst/>
              <a:rect l="l" t="t" r="r" b="b"/>
              <a:pathLst>
                <a:path w="906145" h="411480">
                  <a:moveTo>
                    <a:pt x="452957" y="137004"/>
                  </a:moveTo>
                  <a:lnTo>
                    <a:pt x="386256" y="135511"/>
                  </a:lnTo>
                  <a:lnTo>
                    <a:pt x="322515" y="131177"/>
                  </a:lnTo>
                  <a:lnTo>
                    <a:pt x="262450" y="124219"/>
                  </a:lnTo>
                  <a:lnTo>
                    <a:pt x="206774" y="114852"/>
                  </a:lnTo>
                  <a:lnTo>
                    <a:pt x="156204" y="103293"/>
                  </a:lnTo>
                  <a:lnTo>
                    <a:pt x="111452" y="89757"/>
                  </a:lnTo>
                  <a:lnTo>
                    <a:pt x="73235" y="74461"/>
                  </a:lnTo>
                  <a:lnTo>
                    <a:pt x="19261" y="39454"/>
                  </a:lnTo>
                  <a:lnTo>
                    <a:pt x="0" y="0"/>
                  </a:lnTo>
                  <a:lnTo>
                    <a:pt x="0" y="274007"/>
                  </a:lnTo>
                  <a:lnTo>
                    <a:pt x="19261" y="313462"/>
                  </a:lnTo>
                  <a:lnTo>
                    <a:pt x="73235" y="348469"/>
                  </a:lnTo>
                  <a:lnTo>
                    <a:pt x="111452" y="363765"/>
                  </a:lnTo>
                  <a:lnTo>
                    <a:pt x="156204" y="377301"/>
                  </a:lnTo>
                  <a:lnTo>
                    <a:pt x="206774" y="388860"/>
                  </a:lnTo>
                  <a:lnTo>
                    <a:pt x="262450" y="398227"/>
                  </a:lnTo>
                  <a:lnTo>
                    <a:pt x="322515" y="405185"/>
                  </a:lnTo>
                  <a:lnTo>
                    <a:pt x="386256" y="409519"/>
                  </a:lnTo>
                  <a:lnTo>
                    <a:pt x="452957" y="411011"/>
                  </a:lnTo>
                  <a:lnTo>
                    <a:pt x="519659" y="409519"/>
                  </a:lnTo>
                  <a:lnTo>
                    <a:pt x="583400" y="405185"/>
                  </a:lnTo>
                  <a:lnTo>
                    <a:pt x="643465" y="398227"/>
                  </a:lnTo>
                  <a:lnTo>
                    <a:pt x="699140" y="388860"/>
                  </a:lnTo>
                  <a:lnTo>
                    <a:pt x="749711" y="377301"/>
                  </a:lnTo>
                  <a:lnTo>
                    <a:pt x="794462" y="363765"/>
                  </a:lnTo>
                  <a:lnTo>
                    <a:pt x="832680" y="348469"/>
                  </a:lnTo>
                  <a:lnTo>
                    <a:pt x="886653" y="313462"/>
                  </a:lnTo>
                  <a:lnTo>
                    <a:pt x="905915" y="274008"/>
                  </a:lnTo>
                  <a:lnTo>
                    <a:pt x="905915" y="0"/>
                  </a:lnTo>
                  <a:lnTo>
                    <a:pt x="900981" y="20175"/>
                  </a:lnTo>
                  <a:lnTo>
                    <a:pt x="886653" y="39454"/>
                  </a:lnTo>
                  <a:lnTo>
                    <a:pt x="832680" y="74461"/>
                  </a:lnTo>
                  <a:lnTo>
                    <a:pt x="794462" y="89757"/>
                  </a:lnTo>
                  <a:lnTo>
                    <a:pt x="749711" y="103293"/>
                  </a:lnTo>
                  <a:lnTo>
                    <a:pt x="699140" y="114852"/>
                  </a:lnTo>
                  <a:lnTo>
                    <a:pt x="643465" y="124219"/>
                  </a:lnTo>
                  <a:lnTo>
                    <a:pt x="583400" y="131178"/>
                  </a:lnTo>
                  <a:lnTo>
                    <a:pt x="519659" y="135511"/>
                  </a:lnTo>
                  <a:lnTo>
                    <a:pt x="452957" y="137004"/>
                  </a:lnTo>
                  <a:close/>
                </a:path>
              </a:pathLst>
            </a:custGeom>
            <a:ln w="28322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1346" y="3224220"/>
              <a:ext cx="92508" cy="9630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11102" y="3032614"/>
              <a:ext cx="906144" cy="411480"/>
            </a:xfrm>
            <a:custGeom>
              <a:avLst/>
              <a:gdLst/>
              <a:ahLst/>
              <a:cxnLst/>
              <a:rect l="l" t="t" r="r" b="b"/>
              <a:pathLst>
                <a:path w="906145" h="411479">
                  <a:moveTo>
                    <a:pt x="452957" y="137004"/>
                  </a:moveTo>
                  <a:lnTo>
                    <a:pt x="386256" y="135511"/>
                  </a:lnTo>
                  <a:lnTo>
                    <a:pt x="322515" y="131177"/>
                  </a:lnTo>
                  <a:lnTo>
                    <a:pt x="262450" y="124219"/>
                  </a:lnTo>
                  <a:lnTo>
                    <a:pt x="206774" y="114852"/>
                  </a:lnTo>
                  <a:lnTo>
                    <a:pt x="156204" y="103293"/>
                  </a:lnTo>
                  <a:lnTo>
                    <a:pt x="111452" y="89757"/>
                  </a:lnTo>
                  <a:lnTo>
                    <a:pt x="73235" y="74461"/>
                  </a:lnTo>
                  <a:lnTo>
                    <a:pt x="19261" y="39454"/>
                  </a:lnTo>
                  <a:lnTo>
                    <a:pt x="0" y="0"/>
                  </a:lnTo>
                  <a:lnTo>
                    <a:pt x="0" y="274007"/>
                  </a:lnTo>
                  <a:lnTo>
                    <a:pt x="19261" y="313462"/>
                  </a:lnTo>
                  <a:lnTo>
                    <a:pt x="73235" y="348469"/>
                  </a:lnTo>
                  <a:lnTo>
                    <a:pt x="111452" y="363765"/>
                  </a:lnTo>
                  <a:lnTo>
                    <a:pt x="156204" y="377301"/>
                  </a:lnTo>
                  <a:lnTo>
                    <a:pt x="206774" y="388860"/>
                  </a:lnTo>
                  <a:lnTo>
                    <a:pt x="262450" y="398227"/>
                  </a:lnTo>
                  <a:lnTo>
                    <a:pt x="322515" y="405185"/>
                  </a:lnTo>
                  <a:lnTo>
                    <a:pt x="386256" y="409519"/>
                  </a:lnTo>
                  <a:lnTo>
                    <a:pt x="452957" y="411011"/>
                  </a:lnTo>
                  <a:lnTo>
                    <a:pt x="519659" y="409519"/>
                  </a:lnTo>
                  <a:lnTo>
                    <a:pt x="583400" y="405185"/>
                  </a:lnTo>
                  <a:lnTo>
                    <a:pt x="643465" y="398227"/>
                  </a:lnTo>
                  <a:lnTo>
                    <a:pt x="699140" y="388860"/>
                  </a:lnTo>
                  <a:lnTo>
                    <a:pt x="749711" y="377301"/>
                  </a:lnTo>
                  <a:lnTo>
                    <a:pt x="794462" y="363765"/>
                  </a:lnTo>
                  <a:lnTo>
                    <a:pt x="832680" y="348469"/>
                  </a:lnTo>
                  <a:lnTo>
                    <a:pt x="886653" y="313462"/>
                  </a:lnTo>
                  <a:lnTo>
                    <a:pt x="905915" y="274008"/>
                  </a:lnTo>
                  <a:lnTo>
                    <a:pt x="905915" y="0"/>
                  </a:lnTo>
                  <a:lnTo>
                    <a:pt x="900981" y="20175"/>
                  </a:lnTo>
                  <a:lnTo>
                    <a:pt x="886653" y="39454"/>
                  </a:lnTo>
                  <a:lnTo>
                    <a:pt x="832680" y="74461"/>
                  </a:lnTo>
                  <a:lnTo>
                    <a:pt x="794462" y="89757"/>
                  </a:lnTo>
                  <a:lnTo>
                    <a:pt x="749711" y="103293"/>
                  </a:lnTo>
                  <a:lnTo>
                    <a:pt x="699140" y="114852"/>
                  </a:lnTo>
                  <a:lnTo>
                    <a:pt x="643465" y="124219"/>
                  </a:lnTo>
                  <a:lnTo>
                    <a:pt x="583400" y="131178"/>
                  </a:lnTo>
                  <a:lnTo>
                    <a:pt x="519659" y="135511"/>
                  </a:lnTo>
                  <a:lnTo>
                    <a:pt x="452957" y="137004"/>
                  </a:lnTo>
                  <a:close/>
                </a:path>
              </a:pathLst>
            </a:custGeom>
            <a:ln w="28322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1346" y="3566729"/>
              <a:ext cx="92508" cy="9630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11102" y="3375124"/>
              <a:ext cx="906144" cy="411480"/>
            </a:xfrm>
            <a:custGeom>
              <a:avLst/>
              <a:gdLst/>
              <a:ahLst/>
              <a:cxnLst/>
              <a:rect l="l" t="t" r="r" b="b"/>
              <a:pathLst>
                <a:path w="906145" h="411479">
                  <a:moveTo>
                    <a:pt x="452957" y="137004"/>
                  </a:moveTo>
                  <a:lnTo>
                    <a:pt x="386256" y="135511"/>
                  </a:lnTo>
                  <a:lnTo>
                    <a:pt x="322515" y="131177"/>
                  </a:lnTo>
                  <a:lnTo>
                    <a:pt x="262450" y="124219"/>
                  </a:lnTo>
                  <a:lnTo>
                    <a:pt x="206774" y="114852"/>
                  </a:lnTo>
                  <a:lnTo>
                    <a:pt x="156204" y="103293"/>
                  </a:lnTo>
                  <a:lnTo>
                    <a:pt x="111452" y="89757"/>
                  </a:lnTo>
                  <a:lnTo>
                    <a:pt x="73235" y="74461"/>
                  </a:lnTo>
                  <a:lnTo>
                    <a:pt x="19261" y="39454"/>
                  </a:lnTo>
                  <a:lnTo>
                    <a:pt x="0" y="0"/>
                  </a:lnTo>
                  <a:lnTo>
                    <a:pt x="0" y="274007"/>
                  </a:lnTo>
                  <a:lnTo>
                    <a:pt x="19261" y="313462"/>
                  </a:lnTo>
                  <a:lnTo>
                    <a:pt x="73235" y="348469"/>
                  </a:lnTo>
                  <a:lnTo>
                    <a:pt x="111452" y="363765"/>
                  </a:lnTo>
                  <a:lnTo>
                    <a:pt x="156204" y="377301"/>
                  </a:lnTo>
                  <a:lnTo>
                    <a:pt x="206774" y="388860"/>
                  </a:lnTo>
                  <a:lnTo>
                    <a:pt x="262450" y="398227"/>
                  </a:lnTo>
                  <a:lnTo>
                    <a:pt x="322515" y="405185"/>
                  </a:lnTo>
                  <a:lnTo>
                    <a:pt x="386256" y="409519"/>
                  </a:lnTo>
                  <a:lnTo>
                    <a:pt x="452957" y="411011"/>
                  </a:lnTo>
                  <a:lnTo>
                    <a:pt x="519659" y="409519"/>
                  </a:lnTo>
                  <a:lnTo>
                    <a:pt x="583400" y="405185"/>
                  </a:lnTo>
                  <a:lnTo>
                    <a:pt x="643465" y="398227"/>
                  </a:lnTo>
                  <a:lnTo>
                    <a:pt x="699140" y="388860"/>
                  </a:lnTo>
                  <a:lnTo>
                    <a:pt x="749711" y="377301"/>
                  </a:lnTo>
                  <a:lnTo>
                    <a:pt x="794462" y="363765"/>
                  </a:lnTo>
                  <a:lnTo>
                    <a:pt x="832680" y="348469"/>
                  </a:lnTo>
                  <a:lnTo>
                    <a:pt x="886653" y="313462"/>
                  </a:lnTo>
                  <a:lnTo>
                    <a:pt x="905915" y="274008"/>
                  </a:lnTo>
                  <a:lnTo>
                    <a:pt x="905915" y="0"/>
                  </a:lnTo>
                  <a:lnTo>
                    <a:pt x="900981" y="20175"/>
                  </a:lnTo>
                  <a:lnTo>
                    <a:pt x="886653" y="39454"/>
                  </a:lnTo>
                  <a:lnTo>
                    <a:pt x="832680" y="74461"/>
                  </a:lnTo>
                  <a:lnTo>
                    <a:pt x="794462" y="89757"/>
                  </a:lnTo>
                  <a:lnTo>
                    <a:pt x="749711" y="103293"/>
                  </a:lnTo>
                  <a:lnTo>
                    <a:pt x="699140" y="114852"/>
                  </a:lnTo>
                  <a:lnTo>
                    <a:pt x="643465" y="124219"/>
                  </a:lnTo>
                  <a:lnTo>
                    <a:pt x="583400" y="131178"/>
                  </a:lnTo>
                  <a:lnTo>
                    <a:pt x="519659" y="135511"/>
                  </a:lnTo>
                  <a:lnTo>
                    <a:pt x="452957" y="137004"/>
                  </a:lnTo>
                  <a:close/>
                </a:path>
              </a:pathLst>
            </a:custGeom>
            <a:ln w="28322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1452" y="4123944"/>
            <a:ext cx="2372899" cy="67665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58513" y="4297426"/>
            <a:ext cx="190528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Growing</a:t>
            </a:r>
            <a:r>
              <a:rPr sz="1800" b="1" spc="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data</a:t>
            </a:r>
            <a:r>
              <a:rPr sz="1800" b="1" spc="4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set</a:t>
            </a:r>
            <a:endParaRPr sz="1800" b="1" dirty="0">
              <a:latin typeface="Trebuchet MS"/>
              <a:cs typeface="Trebuchet M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69875" y="4123944"/>
            <a:ext cx="2465863" cy="67665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927080" y="4297426"/>
            <a:ext cx="15238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Modernize</a:t>
            </a:r>
            <a:endParaRPr sz="1800" b="1" dirty="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583" y="4123944"/>
            <a:ext cx="2372864" cy="67665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999300" y="2391008"/>
            <a:ext cx="1404620" cy="1409700"/>
          </a:xfrm>
          <a:custGeom>
            <a:avLst/>
            <a:gdLst/>
            <a:ahLst/>
            <a:cxnLst/>
            <a:rect l="l" t="t" r="r" b="b"/>
            <a:pathLst>
              <a:path w="1404620" h="1409700">
                <a:moveTo>
                  <a:pt x="223394" y="1185331"/>
                </a:moveTo>
                <a:lnTo>
                  <a:pt x="1180856" y="1185331"/>
                </a:lnTo>
                <a:lnTo>
                  <a:pt x="1180856" y="224252"/>
                </a:lnTo>
                <a:lnTo>
                  <a:pt x="223394" y="224251"/>
                </a:lnTo>
                <a:lnTo>
                  <a:pt x="223394" y="1185331"/>
                </a:lnTo>
                <a:close/>
              </a:path>
              <a:path w="1404620" h="1409700">
                <a:moveTo>
                  <a:pt x="1404264" y="352396"/>
                </a:moveTo>
                <a:lnTo>
                  <a:pt x="1404264" y="288324"/>
                </a:lnTo>
                <a:lnTo>
                  <a:pt x="1244687" y="288324"/>
                </a:lnTo>
                <a:lnTo>
                  <a:pt x="1244687" y="192216"/>
                </a:lnTo>
                <a:lnTo>
                  <a:pt x="1212772" y="160180"/>
                </a:lnTo>
                <a:lnTo>
                  <a:pt x="1117025" y="160180"/>
                </a:lnTo>
                <a:lnTo>
                  <a:pt x="1117025" y="0"/>
                </a:lnTo>
                <a:lnTo>
                  <a:pt x="1053195" y="0"/>
                </a:lnTo>
                <a:lnTo>
                  <a:pt x="1053195" y="160180"/>
                </a:lnTo>
                <a:lnTo>
                  <a:pt x="925533" y="160180"/>
                </a:lnTo>
                <a:lnTo>
                  <a:pt x="925533" y="0"/>
                </a:lnTo>
                <a:lnTo>
                  <a:pt x="861702" y="0"/>
                </a:lnTo>
                <a:lnTo>
                  <a:pt x="861702" y="160180"/>
                </a:lnTo>
                <a:lnTo>
                  <a:pt x="734040" y="160180"/>
                </a:lnTo>
                <a:lnTo>
                  <a:pt x="734040" y="0"/>
                </a:lnTo>
                <a:lnTo>
                  <a:pt x="670210" y="0"/>
                </a:lnTo>
                <a:lnTo>
                  <a:pt x="670210" y="160180"/>
                </a:lnTo>
                <a:lnTo>
                  <a:pt x="542548" y="160180"/>
                </a:lnTo>
                <a:lnTo>
                  <a:pt x="542548" y="0"/>
                </a:lnTo>
                <a:lnTo>
                  <a:pt x="478717" y="0"/>
                </a:lnTo>
                <a:lnTo>
                  <a:pt x="478717" y="160179"/>
                </a:lnTo>
                <a:lnTo>
                  <a:pt x="351056" y="160179"/>
                </a:lnTo>
                <a:lnTo>
                  <a:pt x="351056" y="0"/>
                </a:lnTo>
                <a:lnTo>
                  <a:pt x="287225" y="0"/>
                </a:lnTo>
                <a:lnTo>
                  <a:pt x="287225" y="160179"/>
                </a:lnTo>
                <a:lnTo>
                  <a:pt x="191479" y="160179"/>
                </a:lnTo>
                <a:lnTo>
                  <a:pt x="179054" y="162700"/>
                </a:lnTo>
                <a:lnTo>
                  <a:pt x="168914" y="169570"/>
                </a:lnTo>
                <a:lnTo>
                  <a:pt x="162081" y="179754"/>
                </a:lnTo>
                <a:lnTo>
                  <a:pt x="159577" y="192215"/>
                </a:lnTo>
                <a:lnTo>
                  <a:pt x="159577" y="288323"/>
                </a:lnTo>
                <a:lnTo>
                  <a:pt x="0" y="288323"/>
                </a:lnTo>
                <a:lnTo>
                  <a:pt x="0" y="352395"/>
                </a:lnTo>
                <a:lnTo>
                  <a:pt x="159577" y="352395"/>
                </a:lnTo>
                <a:lnTo>
                  <a:pt x="159577" y="480539"/>
                </a:lnTo>
                <a:lnTo>
                  <a:pt x="0" y="480539"/>
                </a:lnTo>
                <a:lnTo>
                  <a:pt x="0" y="544611"/>
                </a:lnTo>
                <a:lnTo>
                  <a:pt x="159577" y="544611"/>
                </a:lnTo>
                <a:lnTo>
                  <a:pt x="159577" y="672755"/>
                </a:lnTo>
                <a:lnTo>
                  <a:pt x="0" y="672755"/>
                </a:lnTo>
                <a:lnTo>
                  <a:pt x="0" y="736827"/>
                </a:lnTo>
                <a:lnTo>
                  <a:pt x="159577" y="736827"/>
                </a:lnTo>
                <a:lnTo>
                  <a:pt x="159577" y="864971"/>
                </a:lnTo>
                <a:lnTo>
                  <a:pt x="0" y="864971"/>
                </a:lnTo>
                <a:lnTo>
                  <a:pt x="0" y="929043"/>
                </a:lnTo>
                <a:lnTo>
                  <a:pt x="159577" y="929043"/>
                </a:lnTo>
                <a:lnTo>
                  <a:pt x="159577" y="1057187"/>
                </a:lnTo>
                <a:lnTo>
                  <a:pt x="0" y="1057187"/>
                </a:lnTo>
                <a:lnTo>
                  <a:pt x="0" y="1121259"/>
                </a:lnTo>
                <a:lnTo>
                  <a:pt x="159577" y="1121259"/>
                </a:lnTo>
                <a:lnTo>
                  <a:pt x="159577" y="1217372"/>
                </a:lnTo>
                <a:lnTo>
                  <a:pt x="191479" y="1249408"/>
                </a:lnTo>
                <a:lnTo>
                  <a:pt x="287225" y="1249408"/>
                </a:lnTo>
                <a:lnTo>
                  <a:pt x="287225" y="1409588"/>
                </a:lnTo>
                <a:lnTo>
                  <a:pt x="351056" y="1409588"/>
                </a:lnTo>
                <a:lnTo>
                  <a:pt x="351056" y="1249408"/>
                </a:lnTo>
                <a:lnTo>
                  <a:pt x="478717" y="1249408"/>
                </a:lnTo>
                <a:lnTo>
                  <a:pt x="478717" y="1409588"/>
                </a:lnTo>
                <a:lnTo>
                  <a:pt x="542548" y="1409588"/>
                </a:lnTo>
                <a:lnTo>
                  <a:pt x="542548" y="1249408"/>
                </a:lnTo>
                <a:lnTo>
                  <a:pt x="670210" y="1249409"/>
                </a:lnTo>
                <a:lnTo>
                  <a:pt x="670210" y="1409588"/>
                </a:lnTo>
                <a:lnTo>
                  <a:pt x="734041" y="1409588"/>
                </a:lnTo>
                <a:lnTo>
                  <a:pt x="734041" y="1249409"/>
                </a:lnTo>
                <a:lnTo>
                  <a:pt x="861702" y="1249409"/>
                </a:lnTo>
                <a:lnTo>
                  <a:pt x="861702" y="1409588"/>
                </a:lnTo>
                <a:lnTo>
                  <a:pt x="925533" y="1409589"/>
                </a:lnTo>
                <a:lnTo>
                  <a:pt x="925533" y="1249409"/>
                </a:lnTo>
                <a:lnTo>
                  <a:pt x="1053195" y="1249409"/>
                </a:lnTo>
                <a:lnTo>
                  <a:pt x="1053195" y="1409589"/>
                </a:lnTo>
                <a:lnTo>
                  <a:pt x="1117025" y="1409589"/>
                </a:lnTo>
                <a:lnTo>
                  <a:pt x="1117025" y="1249409"/>
                </a:lnTo>
                <a:lnTo>
                  <a:pt x="1212772" y="1249409"/>
                </a:lnTo>
                <a:lnTo>
                  <a:pt x="1225197" y="1246894"/>
                </a:lnTo>
                <a:lnTo>
                  <a:pt x="1235342" y="1240034"/>
                </a:lnTo>
                <a:lnTo>
                  <a:pt x="1242180" y="1229852"/>
                </a:lnTo>
                <a:lnTo>
                  <a:pt x="1244687" y="1217373"/>
                </a:lnTo>
                <a:lnTo>
                  <a:pt x="1244687" y="1121259"/>
                </a:lnTo>
                <a:lnTo>
                  <a:pt x="1404264" y="1121259"/>
                </a:lnTo>
                <a:lnTo>
                  <a:pt x="1404264" y="1057187"/>
                </a:lnTo>
                <a:lnTo>
                  <a:pt x="1244687" y="1057187"/>
                </a:lnTo>
                <a:lnTo>
                  <a:pt x="1244687" y="929043"/>
                </a:lnTo>
                <a:lnTo>
                  <a:pt x="1404264" y="929043"/>
                </a:lnTo>
                <a:lnTo>
                  <a:pt x="1404264" y="864971"/>
                </a:lnTo>
                <a:lnTo>
                  <a:pt x="1244687" y="864971"/>
                </a:lnTo>
                <a:lnTo>
                  <a:pt x="1244687" y="736827"/>
                </a:lnTo>
                <a:lnTo>
                  <a:pt x="1404264" y="736828"/>
                </a:lnTo>
                <a:lnTo>
                  <a:pt x="1404264" y="672756"/>
                </a:lnTo>
                <a:lnTo>
                  <a:pt x="1244687" y="672755"/>
                </a:lnTo>
                <a:lnTo>
                  <a:pt x="1244687" y="544612"/>
                </a:lnTo>
                <a:lnTo>
                  <a:pt x="1404264" y="544612"/>
                </a:lnTo>
                <a:lnTo>
                  <a:pt x="1404264" y="480540"/>
                </a:lnTo>
                <a:lnTo>
                  <a:pt x="1244687" y="480540"/>
                </a:lnTo>
                <a:lnTo>
                  <a:pt x="1244687" y="352396"/>
                </a:lnTo>
                <a:lnTo>
                  <a:pt x="1404264" y="352396"/>
                </a:lnTo>
                <a:close/>
              </a:path>
            </a:pathLst>
          </a:custGeom>
          <a:ln w="37304">
            <a:solidFill>
              <a:srgbClr val="F1B0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32645" y="2627776"/>
            <a:ext cx="1199515" cy="1164590"/>
          </a:xfrm>
          <a:custGeom>
            <a:avLst/>
            <a:gdLst/>
            <a:ahLst/>
            <a:cxnLst/>
            <a:rect l="l" t="t" r="r" b="b"/>
            <a:pathLst>
              <a:path w="1199515" h="1164589">
                <a:moveTo>
                  <a:pt x="1199362" y="0"/>
                </a:moveTo>
                <a:lnTo>
                  <a:pt x="0" y="0"/>
                </a:lnTo>
                <a:lnTo>
                  <a:pt x="529130" y="513764"/>
                </a:lnTo>
                <a:lnTo>
                  <a:pt x="529130" y="1027529"/>
                </a:lnTo>
                <a:lnTo>
                  <a:pt x="529130" y="1164533"/>
                </a:lnTo>
                <a:lnTo>
                  <a:pt x="670232" y="1027529"/>
                </a:lnTo>
                <a:lnTo>
                  <a:pt x="670232" y="513764"/>
                </a:lnTo>
                <a:lnTo>
                  <a:pt x="1199362" y="0"/>
                </a:lnTo>
                <a:close/>
              </a:path>
            </a:pathLst>
          </a:custGeom>
          <a:ln w="24173">
            <a:solidFill>
              <a:srgbClr val="F1B0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7377" y="1940432"/>
            <a:ext cx="145542" cy="14096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33868" y="2252852"/>
            <a:ext cx="145541" cy="14097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556372" y="2027301"/>
            <a:ext cx="144018" cy="14097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24953" y="2374773"/>
            <a:ext cx="145542" cy="1409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03844" y="1967864"/>
            <a:ext cx="145541" cy="14097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67268" y="2265045"/>
            <a:ext cx="145541" cy="1409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25081" y="2371725"/>
            <a:ext cx="145542" cy="14097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5493" y="2386964"/>
            <a:ext cx="145541" cy="14097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5493" y="2143125"/>
            <a:ext cx="145541" cy="140970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9678398" y="2274506"/>
            <a:ext cx="1720214" cy="1498600"/>
            <a:chOff x="9678398" y="2274506"/>
            <a:chExt cx="1720214" cy="1498600"/>
          </a:xfrm>
        </p:grpSpPr>
        <p:sp>
          <p:nvSpPr>
            <p:cNvPr id="32" name="object 32"/>
            <p:cNvSpPr/>
            <p:nvPr/>
          </p:nvSpPr>
          <p:spPr>
            <a:xfrm>
              <a:off x="9949306" y="2366163"/>
              <a:ext cx="1149985" cy="1392555"/>
            </a:xfrm>
            <a:custGeom>
              <a:avLst/>
              <a:gdLst/>
              <a:ahLst/>
              <a:cxnLst/>
              <a:rect l="l" t="t" r="r" b="b"/>
              <a:pathLst>
                <a:path w="1149984" h="1392554">
                  <a:moveTo>
                    <a:pt x="774294" y="508131"/>
                  </a:moveTo>
                  <a:lnTo>
                    <a:pt x="732090" y="501313"/>
                  </a:lnTo>
                  <a:lnTo>
                    <a:pt x="695728" y="482385"/>
                  </a:lnTo>
                  <a:lnTo>
                    <a:pt x="667240" y="453632"/>
                  </a:lnTo>
                  <a:lnTo>
                    <a:pt x="648657" y="417342"/>
                  </a:lnTo>
                  <a:lnTo>
                    <a:pt x="642011" y="375801"/>
                  </a:lnTo>
                  <a:lnTo>
                    <a:pt x="648826" y="334260"/>
                  </a:lnTo>
                  <a:lnTo>
                    <a:pt x="667748" y="297970"/>
                  </a:lnTo>
                  <a:lnTo>
                    <a:pt x="696490" y="269217"/>
                  </a:lnTo>
                  <a:lnTo>
                    <a:pt x="732767" y="250289"/>
                  </a:lnTo>
                  <a:lnTo>
                    <a:pt x="774293" y="243471"/>
                  </a:lnTo>
                  <a:lnTo>
                    <a:pt x="816497" y="250289"/>
                  </a:lnTo>
                  <a:lnTo>
                    <a:pt x="852859" y="269218"/>
                  </a:lnTo>
                  <a:lnTo>
                    <a:pt x="881347" y="297970"/>
                  </a:lnTo>
                  <a:lnTo>
                    <a:pt x="899930" y="334260"/>
                  </a:lnTo>
                  <a:lnTo>
                    <a:pt x="906576" y="375801"/>
                  </a:lnTo>
                  <a:lnTo>
                    <a:pt x="899761" y="417342"/>
                  </a:lnTo>
                  <a:lnTo>
                    <a:pt x="880839" y="453632"/>
                  </a:lnTo>
                  <a:lnTo>
                    <a:pt x="852097" y="482385"/>
                  </a:lnTo>
                  <a:lnTo>
                    <a:pt x="815820" y="501313"/>
                  </a:lnTo>
                  <a:lnTo>
                    <a:pt x="774294" y="508131"/>
                  </a:lnTo>
                  <a:close/>
                </a:path>
                <a:path w="1149984" h="1392554">
                  <a:moveTo>
                    <a:pt x="1072370" y="292875"/>
                  </a:moveTo>
                  <a:lnTo>
                    <a:pt x="1066721" y="274679"/>
                  </a:lnTo>
                  <a:lnTo>
                    <a:pt x="1060244" y="257146"/>
                  </a:lnTo>
                  <a:lnTo>
                    <a:pt x="1052776" y="240274"/>
                  </a:lnTo>
                  <a:lnTo>
                    <a:pt x="1044150" y="224063"/>
                  </a:lnTo>
                  <a:lnTo>
                    <a:pt x="1072370" y="141137"/>
                  </a:lnTo>
                  <a:lnTo>
                    <a:pt x="1008875" y="77633"/>
                  </a:lnTo>
                  <a:lnTo>
                    <a:pt x="925977" y="105849"/>
                  </a:lnTo>
                  <a:lnTo>
                    <a:pt x="909773" y="97220"/>
                  </a:lnTo>
                  <a:lnTo>
                    <a:pt x="892907" y="89750"/>
                  </a:lnTo>
                  <a:lnTo>
                    <a:pt x="875379" y="83276"/>
                  </a:lnTo>
                  <a:lnTo>
                    <a:pt x="857190" y="77633"/>
                  </a:lnTo>
                  <a:lnTo>
                    <a:pt x="818388" y="0"/>
                  </a:lnTo>
                  <a:lnTo>
                    <a:pt x="730199" y="0"/>
                  </a:lnTo>
                  <a:lnTo>
                    <a:pt x="691396" y="77633"/>
                  </a:lnTo>
                  <a:lnTo>
                    <a:pt x="673207" y="83276"/>
                  </a:lnTo>
                  <a:lnTo>
                    <a:pt x="655680" y="89750"/>
                  </a:lnTo>
                  <a:lnTo>
                    <a:pt x="638814" y="97220"/>
                  </a:lnTo>
                  <a:lnTo>
                    <a:pt x="622609" y="105849"/>
                  </a:lnTo>
                  <a:lnTo>
                    <a:pt x="539712" y="77633"/>
                  </a:lnTo>
                  <a:lnTo>
                    <a:pt x="476217" y="141136"/>
                  </a:lnTo>
                  <a:lnTo>
                    <a:pt x="504437" y="224063"/>
                  </a:lnTo>
                  <a:lnTo>
                    <a:pt x="495811" y="240273"/>
                  </a:lnTo>
                  <a:lnTo>
                    <a:pt x="488343" y="257145"/>
                  </a:lnTo>
                  <a:lnTo>
                    <a:pt x="481866" y="274679"/>
                  </a:lnTo>
                  <a:lnTo>
                    <a:pt x="476217" y="292874"/>
                  </a:lnTo>
                  <a:lnTo>
                    <a:pt x="398611" y="331691"/>
                  </a:lnTo>
                  <a:lnTo>
                    <a:pt x="398611" y="419911"/>
                  </a:lnTo>
                  <a:lnTo>
                    <a:pt x="476217" y="458728"/>
                  </a:lnTo>
                  <a:lnTo>
                    <a:pt x="481866" y="476923"/>
                  </a:lnTo>
                  <a:lnTo>
                    <a:pt x="488343" y="494457"/>
                  </a:lnTo>
                  <a:lnTo>
                    <a:pt x="495811" y="511329"/>
                  </a:lnTo>
                  <a:lnTo>
                    <a:pt x="504437" y="527539"/>
                  </a:lnTo>
                  <a:lnTo>
                    <a:pt x="476217" y="610466"/>
                  </a:lnTo>
                  <a:lnTo>
                    <a:pt x="537949" y="672220"/>
                  </a:lnTo>
                  <a:lnTo>
                    <a:pt x="620846" y="643989"/>
                  </a:lnTo>
                  <a:lnTo>
                    <a:pt x="637050" y="652618"/>
                  </a:lnTo>
                  <a:lnTo>
                    <a:pt x="653916" y="660089"/>
                  </a:lnTo>
                  <a:lnTo>
                    <a:pt x="671444" y="666568"/>
                  </a:lnTo>
                  <a:lnTo>
                    <a:pt x="689633" y="672220"/>
                  </a:lnTo>
                  <a:lnTo>
                    <a:pt x="728436" y="749853"/>
                  </a:lnTo>
                  <a:lnTo>
                    <a:pt x="816624" y="749853"/>
                  </a:lnTo>
                  <a:lnTo>
                    <a:pt x="855427" y="672220"/>
                  </a:lnTo>
                  <a:lnTo>
                    <a:pt x="873616" y="666568"/>
                  </a:lnTo>
                  <a:lnTo>
                    <a:pt x="891143" y="660089"/>
                  </a:lnTo>
                  <a:lnTo>
                    <a:pt x="908009" y="652618"/>
                  </a:lnTo>
                  <a:lnTo>
                    <a:pt x="924214" y="643989"/>
                  </a:lnTo>
                  <a:lnTo>
                    <a:pt x="1007111" y="672220"/>
                  </a:lnTo>
                  <a:lnTo>
                    <a:pt x="1070607" y="610466"/>
                  </a:lnTo>
                  <a:lnTo>
                    <a:pt x="1042386" y="527539"/>
                  </a:lnTo>
                  <a:lnTo>
                    <a:pt x="1051288" y="511081"/>
                  </a:lnTo>
                  <a:lnTo>
                    <a:pt x="1059363" y="493795"/>
                  </a:lnTo>
                  <a:lnTo>
                    <a:pt x="1066445" y="476179"/>
                  </a:lnTo>
                  <a:lnTo>
                    <a:pt x="1072370" y="458728"/>
                  </a:lnTo>
                  <a:lnTo>
                    <a:pt x="1149976" y="419911"/>
                  </a:lnTo>
                  <a:lnTo>
                    <a:pt x="1149976" y="331691"/>
                  </a:lnTo>
                  <a:lnTo>
                    <a:pt x="1072370" y="292875"/>
                  </a:lnTo>
                  <a:close/>
                </a:path>
                <a:path w="1149984" h="1392554">
                  <a:moveTo>
                    <a:pt x="375682" y="1150371"/>
                  </a:moveTo>
                  <a:lnTo>
                    <a:pt x="333479" y="1143553"/>
                  </a:lnTo>
                  <a:lnTo>
                    <a:pt x="297117" y="1124625"/>
                  </a:lnTo>
                  <a:lnTo>
                    <a:pt x="268629" y="1095872"/>
                  </a:lnTo>
                  <a:lnTo>
                    <a:pt x="250045" y="1059582"/>
                  </a:lnTo>
                  <a:lnTo>
                    <a:pt x="243400" y="1018041"/>
                  </a:lnTo>
                  <a:lnTo>
                    <a:pt x="250215" y="975823"/>
                  </a:lnTo>
                  <a:lnTo>
                    <a:pt x="269136" y="939448"/>
                  </a:lnTo>
                  <a:lnTo>
                    <a:pt x="297879" y="910949"/>
                  </a:lnTo>
                  <a:lnTo>
                    <a:pt x="334156" y="892360"/>
                  </a:lnTo>
                  <a:lnTo>
                    <a:pt x="375682" y="885711"/>
                  </a:lnTo>
                  <a:lnTo>
                    <a:pt x="417886" y="892529"/>
                  </a:lnTo>
                  <a:lnTo>
                    <a:pt x="454247" y="911457"/>
                  </a:lnTo>
                  <a:lnTo>
                    <a:pt x="482736" y="940210"/>
                  </a:lnTo>
                  <a:lnTo>
                    <a:pt x="501319" y="976500"/>
                  </a:lnTo>
                  <a:lnTo>
                    <a:pt x="507965" y="1018041"/>
                  </a:lnTo>
                  <a:lnTo>
                    <a:pt x="501319" y="1059582"/>
                  </a:lnTo>
                  <a:lnTo>
                    <a:pt x="482736" y="1095872"/>
                  </a:lnTo>
                  <a:lnTo>
                    <a:pt x="454247" y="1124625"/>
                  </a:lnTo>
                  <a:lnTo>
                    <a:pt x="417886" y="1143553"/>
                  </a:lnTo>
                  <a:lnTo>
                    <a:pt x="375682" y="1150371"/>
                  </a:lnTo>
                  <a:close/>
                </a:path>
                <a:path w="1149984" h="1392554">
                  <a:moveTo>
                    <a:pt x="645539" y="866303"/>
                  </a:moveTo>
                  <a:lnTo>
                    <a:pt x="673759" y="783377"/>
                  </a:lnTo>
                  <a:lnTo>
                    <a:pt x="610263" y="719858"/>
                  </a:lnTo>
                  <a:lnTo>
                    <a:pt x="527366" y="748089"/>
                  </a:lnTo>
                  <a:lnTo>
                    <a:pt x="510913" y="739460"/>
                  </a:lnTo>
                  <a:lnTo>
                    <a:pt x="493634" y="731988"/>
                  </a:lnTo>
                  <a:lnTo>
                    <a:pt x="476024" y="725510"/>
                  </a:lnTo>
                  <a:lnTo>
                    <a:pt x="458579" y="719858"/>
                  </a:lnTo>
                  <a:lnTo>
                    <a:pt x="419776" y="642225"/>
                  </a:lnTo>
                  <a:lnTo>
                    <a:pt x="331588" y="642225"/>
                  </a:lnTo>
                  <a:lnTo>
                    <a:pt x="292785" y="719858"/>
                  </a:lnTo>
                  <a:lnTo>
                    <a:pt x="274596" y="725510"/>
                  </a:lnTo>
                  <a:lnTo>
                    <a:pt x="257069" y="731988"/>
                  </a:lnTo>
                  <a:lnTo>
                    <a:pt x="240203" y="739460"/>
                  </a:lnTo>
                  <a:lnTo>
                    <a:pt x="223998" y="748089"/>
                  </a:lnTo>
                  <a:lnTo>
                    <a:pt x="141101" y="719858"/>
                  </a:lnTo>
                  <a:lnTo>
                    <a:pt x="79369" y="781612"/>
                  </a:lnTo>
                  <a:lnTo>
                    <a:pt x="105826" y="864539"/>
                  </a:lnTo>
                  <a:lnTo>
                    <a:pt x="97200" y="880997"/>
                  </a:lnTo>
                  <a:lnTo>
                    <a:pt x="89731" y="898283"/>
                  </a:lnTo>
                  <a:lnTo>
                    <a:pt x="83255" y="915899"/>
                  </a:lnTo>
                  <a:lnTo>
                    <a:pt x="77605" y="933350"/>
                  </a:lnTo>
                  <a:lnTo>
                    <a:pt x="0" y="972167"/>
                  </a:lnTo>
                  <a:lnTo>
                    <a:pt x="0" y="1060387"/>
                  </a:lnTo>
                  <a:lnTo>
                    <a:pt x="77605" y="1099203"/>
                  </a:lnTo>
                  <a:lnTo>
                    <a:pt x="83255" y="1117399"/>
                  </a:lnTo>
                  <a:lnTo>
                    <a:pt x="89731" y="1134932"/>
                  </a:lnTo>
                  <a:lnTo>
                    <a:pt x="97200" y="1151804"/>
                  </a:lnTo>
                  <a:lnTo>
                    <a:pt x="105826" y="1168015"/>
                  </a:lnTo>
                  <a:lnTo>
                    <a:pt x="79369" y="1250941"/>
                  </a:lnTo>
                  <a:lnTo>
                    <a:pt x="141101" y="1312695"/>
                  </a:lnTo>
                  <a:lnTo>
                    <a:pt x="223998" y="1286229"/>
                  </a:lnTo>
                  <a:lnTo>
                    <a:pt x="240203" y="1294858"/>
                  </a:lnTo>
                  <a:lnTo>
                    <a:pt x="257069" y="1302329"/>
                  </a:lnTo>
                  <a:lnTo>
                    <a:pt x="274596" y="1308808"/>
                  </a:lnTo>
                  <a:lnTo>
                    <a:pt x="292785" y="1314460"/>
                  </a:lnTo>
                  <a:lnTo>
                    <a:pt x="331588" y="1392093"/>
                  </a:lnTo>
                  <a:lnTo>
                    <a:pt x="419777" y="1392093"/>
                  </a:lnTo>
                  <a:lnTo>
                    <a:pt x="458579" y="1314460"/>
                  </a:lnTo>
                  <a:lnTo>
                    <a:pt x="476768" y="1308808"/>
                  </a:lnTo>
                  <a:lnTo>
                    <a:pt x="494296" y="1302329"/>
                  </a:lnTo>
                  <a:lnTo>
                    <a:pt x="511162" y="1294858"/>
                  </a:lnTo>
                  <a:lnTo>
                    <a:pt x="527366" y="1286229"/>
                  </a:lnTo>
                  <a:lnTo>
                    <a:pt x="610263" y="1314460"/>
                  </a:lnTo>
                  <a:lnTo>
                    <a:pt x="671995" y="1250941"/>
                  </a:lnTo>
                  <a:lnTo>
                    <a:pt x="645539" y="1169779"/>
                  </a:lnTo>
                  <a:lnTo>
                    <a:pt x="654165" y="1153569"/>
                  </a:lnTo>
                  <a:lnTo>
                    <a:pt x="661633" y="1136697"/>
                  </a:lnTo>
                  <a:lnTo>
                    <a:pt x="668109" y="1119163"/>
                  </a:lnTo>
                  <a:lnTo>
                    <a:pt x="673759" y="1100968"/>
                  </a:lnTo>
                  <a:lnTo>
                    <a:pt x="751365" y="1062151"/>
                  </a:lnTo>
                  <a:lnTo>
                    <a:pt x="751365" y="973931"/>
                  </a:lnTo>
                  <a:lnTo>
                    <a:pt x="673759" y="935115"/>
                  </a:lnTo>
                  <a:lnTo>
                    <a:pt x="668109" y="916919"/>
                  </a:lnTo>
                  <a:lnTo>
                    <a:pt x="661633" y="899386"/>
                  </a:lnTo>
                  <a:lnTo>
                    <a:pt x="654165" y="882514"/>
                  </a:lnTo>
                  <a:lnTo>
                    <a:pt x="645539" y="866303"/>
                  </a:lnTo>
                  <a:close/>
                </a:path>
              </a:pathLst>
            </a:custGeom>
            <a:ln w="29452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778870" y="2857500"/>
              <a:ext cx="605155" cy="887730"/>
            </a:xfrm>
            <a:custGeom>
              <a:avLst/>
              <a:gdLst/>
              <a:ahLst/>
              <a:cxnLst/>
              <a:rect l="l" t="t" r="r" b="b"/>
              <a:pathLst>
                <a:path w="605154" h="887729">
                  <a:moveTo>
                    <a:pt x="488823" y="0"/>
                  </a:moveTo>
                  <a:lnTo>
                    <a:pt x="517614" y="39942"/>
                  </a:lnTo>
                  <a:lnTo>
                    <a:pt x="542281" y="81579"/>
                  </a:lnTo>
                  <a:lnTo>
                    <a:pt x="562847" y="124613"/>
                  </a:lnTo>
                  <a:lnTo>
                    <a:pt x="579336" y="168749"/>
                  </a:lnTo>
                  <a:lnTo>
                    <a:pt x="591772" y="213691"/>
                  </a:lnTo>
                  <a:lnTo>
                    <a:pt x="600177" y="259141"/>
                  </a:lnTo>
                  <a:lnTo>
                    <a:pt x="604575" y="304803"/>
                  </a:lnTo>
                  <a:lnTo>
                    <a:pt x="604989" y="350381"/>
                  </a:lnTo>
                  <a:lnTo>
                    <a:pt x="601443" y="395579"/>
                  </a:lnTo>
                  <a:lnTo>
                    <a:pt x="593961" y="440100"/>
                  </a:lnTo>
                  <a:lnTo>
                    <a:pt x="582565" y="483648"/>
                  </a:lnTo>
                  <a:lnTo>
                    <a:pt x="567280" y="525926"/>
                  </a:lnTo>
                  <a:lnTo>
                    <a:pt x="548128" y="566638"/>
                  </a:lnTo>
                  <a:lnTo>
                    <a:pt x="525133" y="605487"/>
                  </a:lnTo>
                  <a:lnTo>
                    <a:pt x="498318" y="642178"/>
                  </a:lnTo>
                  <a:lnTo>
                    <a:pt x="467707" y="676414"/>
                  </a:lnTo>
                  <a:lnTo>
                    <a:pt x="433324" y="707898"/>
                  </a:lnTo>
                  <a:lnTo>
                    <a:pt x="394394" y="736733"/>
                  </a:lnTo>
                  <a:lnTo>
                    <a:pt x="352942" y="761115"/>
                  </a:lnTo>
                  <a:lnTo>
                    <a:pt x="309310" y="780926"/>
                  </a:lnTo>
                  <a:lnTo>
                    <a:pt x="263835" y="796053"/>
                  </a:lnTo>
                  <a:lnTo>
                    <a:pt x="216859" y="806378"/>
                  </a:lnTo>
                  <a:lnTo>
                    <a:pt x="168721" y="811787"/>
                  </a:lnTo>
                  <a:lnTo>
                    <a:pt x="119760" y="812164"/>
                  </a:lnTo>
                  <a:lnTo>
                    <a:pt x="98678" y="887476"/>
                  </a:lnTo>
                  <a:lnTo>
                    <a:pt x="0" y="723138"/>
                  </a:lnTo>
                  <a:lnTo>
                    <a:pt x="177292" y="607695"/>
                  </a:lnTo>
                  <a:lnTo>
                    <a:pt x="156336" y="682244"/>
                  </a:lnTo>
                  <a:lnTo>
                    <a:pt x="204311" y="676580"/>
                  </a:lnTo>
                  <a:lnTo>
                    <a:pt x="249622" y="664471"/>
                  </a:lnTo>
                  <a:lnTo>
                    <a:pt x="291891" y="646382"/>
                  </a:lnTo>
                  <a:lnTo>
                    <a:pt x="330740" y="622779"/>
                  </a:lnTo>
                  <a:lnTo>
                    <a:pt x="365792" y="594128"/>
                  </a:lnTo>
                  <a:lnTo>
                    <a:pt x="396668" y="560895"/>
                  </a:lnTo>
                  <a:lnTo>
                    <a:pt x="422991" y="523545"/>
                  </a:lnTo>
                  <a:lnTo>
                    <a:pt x="444382" y="482543"/>
                  </a:lnTo>
                  <a:lnTo>
                    <a:pt x="460464" y="438356"/>
                  </a:lnTo>
                  <a:lnTo>
                    <a:pt x="470858" y="391449"/>
                  </a:lnTo>
                  <a:lnTo>
                    <a:pt x="475188" y="342287"/>
                  </a:lnTo>
                  <a:lnTo>
                    <a:pt x="473075" y="291338"/>
                  </a:lnTo>
                  <a:lnTo>
                    <a:pt x="465730" y="246486"/>
                  </a:lnTo>
                  <a:lnTo>
                    <a:pt x="453423" y="202763"/>
                  </a:lnTo>
                  <a:lnTo>
                    <a:pt x="436343" y="160624"/>
                  </a:lnTo>
                  <a:lnTo>
                    <a:pt x="414679" y="120528"/>
                  </a:lnTo>
                  <a:lnTo>
                    <a:pt x="388620" y="82930"/>
                  </a:lnTo>
                  <a:lnTo>
                    <a:pt x="488823" y="0"/>
                  </a:lnTo>
                  <a:close/>
                </a:path>
              </a:pathLst>
            </a:custGeom>
            <a:ln w="28575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92685" y="2288794"/>
              <a:ext cx="622935" cy="869315"/>
            </a:xfrm>
            <a:custGeom>
              <a:avLst/>
              <a:gdLst/>
              <a:ahLst/>
              <a:cxnLst/>
              <a:rect l="l" t="t" r="r" b="b"/>
              <a:pathLst>
                <a:path w="622934" h="869314">
                  <a:moveTo>
                    <a:pt x="101934" y="869188"/>
                  </a:moveTo>
                  <a:lnTo>
                    <a:pt x="74975" y="827994"/>
                  </a:lnTo>
                  <a:lnTo>
                    <a:pt x="52208" y="785292"/>
                  </a:lnTo>
                  <a:lnTo>
                    <a:pt x="33599" y="741376"/>
                  </a:lnTo>
                  <a:lnTo>
                    <a:pt x="19109" y="696543"/>
                  </a:lnTo>
                  <a:lnTo>
                    <a:pt x="8703" y="651087"/>
                  </a:lnTo>
                  <a:lnTo>
                    <a:pt x="2346" y="605303"/>
                  </a:lnTo>
                  <a:lnTo>
                    <a:pt x="0" y="559487"/>
                  </a:lnTo>
                  <a:lnTo>
                    <a:pt x="1628" y="513933"/>
                  </a:lnTo>
                  <a:lnTo>
                    <a:pt x="7196" y="468937"/>
                  </a:lnTo>
                  <a:lnTo>
                    <a:pt x="16667" y="424793"/>
                  </a:lnTo>
                  <a:lnTo>
                    <a:pt x="30003" y="381798"/>
                  </a:lnTo>
                  <a:lnTo>
                    <a:pt x="47170" y="340246"/>
                  </a:lnTo>
                  <a:lnTo>
                    <a:pt x="68130" y="300433"/>
                  </a:lnTo>
                  <a:lnTo>
                    <a:pt x="92848" y="262652"/>
                  </a:lnTo>
                  <a:lnTo>
                    <a:pt x="121287" y="227201"/>
                  </a:lnTo>
                  <a:lnTo>
                    <a:pt x="153411" y="194373"/>
                  </a:lnTo>
                  <a:lnTo>
                    <a:pt x="189183" y="164464"/>
                  </a:lnTo>
                  <a:lnTo>
                    <a:pt x="229325" y="137383"/>
                  </a:lnTo>
                  <a:lnTo>
                    <a:pt x="271795" y="114875"/>
                  </a:lnTo>
                  <a:lnTo>
                    <a:pt x="316246" y="97037"/>
                  </a:lnTo>
                  <a:lnTo>
                    <a:pt x="362333" y="83965"/>
                  </a:lnTo>
                  <a:lnTo>
                    <a:pt x="409708" y="75753"/>
                  </a:lnTo>
                  <a:lnTo>
                    <a:pt x="458025" y="72498"/>
                  </a:lnTo>
                  <a:lnTo>
                    <a:pt x="506937" y="74294"/>
                  </a:lnTo>
                  <a:lnTo>
                    <a:pt x="531575" y="0"/>
                  </a:lnTo>
                  <a:lnTo>
                    <a:pt x="622634" y="168655"/>
                  </a:lnTo>
                  <a:lnTo>
                    <a:pt x="440389" y="275970"/>
                  </a:lnTo>
                  <a:lnTo>
                    <a:pt x="464646" y="202564"/>
                  </a:lnTo>
                  <a:lnTo>
                    <a:pt x="416458" y="206059"/>
                  </a:lnTo>
                  <a:lnTo>
                    <a:pt x="370646" y="216116"/>
                  </a:lnTo>
                  <a:lnTo>
                    <a:pt x="327610" y="232286"/>
                  </a:lnTo>
                  <a:lnTo>
                    <a:pt x="287745" y="254122"/>
                  </a:lnTo>
                  <a:lnTo>
                    <a:pt x="251450" y="281173"/>
                  </a:lnTo>
                  <a:lnTo>
                    <a:pt x="219124" y="312991"/>
                  </a:lnTo>
                  <a:lnTo>
                    <a:pt x="191163" y="349127"/>
                  </a:lnTo>
                  <a:lnTo>
                    <a:pt x="167965" y="389132"/>
                  </a:lnTo>
                  <a:lnTo>
                    <a:pt x="149929" y="432558"/>
                  </a:lnTo>
                  <a:lnTo>
                    <a:pt x="137451" y="478954"/>
                  </a:lnTo>
                  <a:lnTo>
                    <a:pt x="130930" y="527873"/>
                  </a:lnTo>
                  <a:lnTo>
                    <a:pt x="130763" y="578865"/>
                  </a:lnTo>
                  <a:lnTo>
                    <a:pt x="136070" y="623989"/>
                  </a:lnTo>
                  <a:lnTo>
                    <a:pt x="146394" y="668217"/>
                  </a:lnTo>
                  <a:lnTo>
                    <a:pt x="161570" y="711079"/>
                  </a:lnTo>
                  <a:lnTo>
                    <a:pt x="181433" y="752106"/>
                  </a:lnTo>
                  <a:lnTo>
                    <a:pt x="205820" y="790828"/>
                  </a:lnTo>
                  <a:lnTo>
                    <a:pt x="101934" y="869188"/>
                  </a:lnTo>
                  <a:close/>
                </a:path>
              </a:pathLst>
            </a:custGeom>
            <a:ln w="28575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xfrm>
            <a:off x="1088847" y="6461809"/>
            <a:ext cx="2841625" cy="13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/>
              <a:t>© 2023,</a:t>
            </a:r>
            <a:r>
              <a:rPr lang="en-US" spc="30"/>
              <a:t> </a:t>
            </a:r>
            <a:r>
              <a:rPr lang="en-US"/>
              <a:t>Amazon</a:t>
            </a:r>
            <a:r>
              <a:rPr lang="en-US" spc="10"/>
              <a:t> </a:t>
            </a:r>
            <a:r>
              <a:rPr lang="en-US"/>
              <a:t>Web</a:t>
            </a:r>
            <a:r>
              <a:rPr lang="en-US" spc="20"/>
              <a:t> </a:t>
            </a:r>
            <a:r>
              <a:rPr lang="en-US" spc="-10"/>
              <a:t>Services,</a:t>
            </a:r>
            <a:r>
              <a:rPr lang="en-US" spc="20"/>
              <a:t> </a:t>
            </a:r>
            <a:r>
              <a:rPr lang="en-US" spc="-20"/>
              <a:t>Inc.</a:t>
            </a:r>
            <a:r>
              <a:rPr lang="en-US" spc="20"/>
              <a:t> </a:t>
            </a:r>
            <a:r>
              <a:rPr lang="en-US"/>
              <a:t>or </a:t>
            </a:r>
            <a:r>
              <a:rPr lang="en-US" spc="-10"/>
              <a:t>its</a:t>
            </a:r>
            <a:r>
              <a:rPr lang="en-US" spc="-5"/>
              <a:t> </a:t>
            </a:r>
            <a:r>
              <a:rPr lang="en-US" spc="-20"/>
              <a:t>affiliates.</a:t>
            </a:r>
            <a:r>
              <a:rPr lang="en-US" spc="-10"/>
              <a:t> </a:t>
            </a:r>
            <a:r>
              <a:rPr lang="en-US"/>
              <a:t>All</a:t>
            </a:r>
            <a:r>
              <a:rPr lang="en-US" spc="20"/>
              <a:t> </a:t>
            </a:r>
            <a:r>
              <a:rPr lang="en-US"/>
              <a:t>rights</a:t>
            </a:r>
            <a:r>
              <a:rPr lang="en-US" spc="-15"/>
              <a:t> </a:t>
            </a:r>
            <a:r>
              <a:rPr lang="en-US" spc="-10"/>
              <a:t>reserved.</a:t>
            </a:r>
            <a:endParaRPr spc="-1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9C5D9B-C2BF-7D5E-81CE-D10BA541A0AC}"/>
              </a:ext>
            </a:extLst>
          </p:cNvPr>
          <p:cNvSpPr txBox="1"/>
          <p:nvPr/>
        </p:nvSpPr>
        <p:spPr>
          <a:xfrm>
            <a:off x="596750" y="4248299"/>
            <a:ext cx="2225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Trebuchet MS"/>
                <a:cs typeface="Trebuchet MS"/>
              </a:rPr>
              <a:t>Capacity 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8017" y="5727191"/>
            <a:ext cx="4181887" cy="6522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7680" y="4765547"/>
            <a:ext cx="4181887" cy="6507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05040" y="3802379"/>
            <a:ext cx="4183411" cy="6522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3924" y="2845307"/>
            <a:ext cx="4181887" cy="6507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683261"/>
            <a:ext cx="10515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Business Perspective</a:t>
            </a:r>
            <a:endParaRPr spc="70" dirty="0"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207" y="1923288"/>
            <a:ext cx="4181852" cy="65227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207007" y="2017776"/>
            <a:ext cx="2841625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/>
          </a:p>
          <a:p>
            <a:pPr>
              <a:lnSpc>
                <a:spcPct val="100000"/>
              </a:lnSpc>
            </a:pPr>
            <a:endParaRPr sz="2100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088847" y="6461809"/>
            <a:ext cx="2841625" cy="131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/>
              <a:t>© 2023,</a:t>
            </a:r>
            <a:r>
              <a:rPr lang="en-US" spc="30"/>
              <a:t> </a:t>
            </a:r>
            <a:r>
              <a:rPr lang="en-US"/>
              <a:t>Amazon</a:t>
            </a:r>
            <a:r>
              <a:rPr lang="en-US" spc="10"/>
              <a:t> </a:t>
            </a:r>
            <a:r>
              <a:rPr lang="en-US"/>
              <a:t>Web</a:t>
            </a:r>
            <a:r>
              <a:rPr lang="en-US" spc="20"/>
              <a:t> </a:t>
            </a:r>
            <a:r>
              <a:rPr lang="en-US" spc="-10"/>
              <a:t>Services,</a:t>
            </a:r>
            <a:r>
              <a:rPr lang="en-US" spc="20"/>
              <a:t> </a:t>
            </a:r>
            <a:r>
              <a:rPr lang="en-US" spc="-20"/>
              <a:t>Inc.</a:t>
            </a:r>
            <a:r>
              <a:rPr lang="en-US" spc="20"/>
              <a:t> </a:t>
            </a:r>
            <a:r>
              <a:rPr lang="en-US"/>
              <a:t>or </a:t>
            </a:r>
            <a:r>
              <a:rPr lang="en-US" spc="-10"/>
              <a:t>its</a:t>
            </a:r>
            <a:r>
              <a:rPr lang="en-US" spc="-5"/>
              <a:t> </a:t>
            </a:r>
            <a:r>
              <a:rPr lang="en-US" spc="-20"/>
              <a:t>affiliates.</a:t>
            </a:r>
            <a:r>
              <a:rPr lang="en-US" spc="-10"/>
              <a:t> </a:t>
            </a:r>
            <a:r>
              <a:rPr lang="en-US"/>
              <a:t>All</a:t>
            </a:r>
            <a:r>
              <a:rPr lang="en-US" spc="20"/>
              <a:t> </a:t>
            </a:r>
            <a:r>
              <a:rPr lang="en-US"/>
              <a:t>rights</a:t>
            </a:r>
            <a:r>
              <a:rPr lang="en-US" spc="-15"/>
              <a:t> </a:t>
            </a:r>
            <a:r>
              <a:rPr lang="en-US" spc="-10"/>
              <a:t>reserved.</a:t>
            </a:r>
            <a:endParaRPr spc="-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A8999-7AC3-8B2F-D623-17FD9E8D98E5}"/>
              </a:ext>
            </a:extLst>
          </p:cNvPr>
          <p:cNvSpPr txBox="1"/>
          <p:nvPr/>
        </p:nvSpPr>
        <p:spPr>
          <a:xfrm>
            <a:off x="883785" y="1993295"/>
            <a:ext cx="3325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latin typeface="Trebuchet MS"/>
                <a:cs typeface="Trebuchet MS"/>
              </a:rPr>
              <a:t>Regulatory Requirements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18905-5495-44D0-0CBB-B3CA8AA57C4C}"/>
              </a:ext>
            </a:extLst>
          </p:cNvPr>
          <p:cNvSpPr txBox="1"/>
          <p:nvPr/>
        </p:nvSpPr>
        <p:spPr>
          <a:xfrm>
            <a:off x="2509659" y="2982706"/>
            <a:ext cx="3228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rebuchet MS"/>
                <a:cs typeface="Trebuchet MS"/>
              </a:rPr>
              <a:t>More Products onboarding</a:t>
            </a:r>
            <a:endParaRPr lang="en-US" sz="1800" b="1" dirty="0">
              <a:latin typeface="Trebuchet MS"/>
              <a:cs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2420E-BB84-DDF0-5F03-F05D01B6C48A}"/>
              </a:ext>
            </a:extLst>
          </p:cNvPr>
          <p:cNvSpPr txBox="1"/>
          <p:nvPr/>
        </p:nvSpPr>
        <p:spPr>
          <a:xfrm>
            <a:off x="4671059" y="3943848"/>
            <a:ext cx="3228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rebuchet MS"/>
                <a:cs typeface="Trebuchet MS"/>
              </a:rPr>
              <a:t>On-demand analytics</a:t>
            </a:r>
            <a:endParaRPr lang="en-US" sz="1800" b="1" dirty="0">
              <a:latin typeface="Trebuchet MS"/>
              <a:cs typeface="Trebuchet M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1327FB-90C2-D84A-F72D-3D4D6001BC9D}"/>
              </a:ext>
            </a:extLst>
          </p:cNvPr>
          <p:cNvSpPr txBox="1"/>
          <p:nvPr/>
        </p:nvSpPr>
        <p:spPr>
          <a:xfrm>
            <a:off x="6947339" y="4906254"/>
            <a:ext cx="2906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rebuchet MS"/>
                <a:cs typeface="Trebuchet MS"/>
              </a:rPr>
              <a:t>Faster Time to Market</a:t>
            </a:r>
            <a:endParaRPr lang="en-US" sz="1800" b="1" dirty="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962E6-98B9-7A7B-57F0-C630E679761B}"/>
              </a:ext>
            </a:extLst>
          </p:cNvPr>
          <p:cNvSpPr txBox="1"/>
          <p:nvPr/>
        </p:nvSpPr>
        <p:spPr>
          <a:xfrm>
            <a:off x="7900048" y="5815310"/>
            <a:ext cx="4160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rebuchet MS"/>
                <a:cs typeface="Trebuchet MS"/>
              </a:rPr>
              <a:t>Federated, Unified, Centralized,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NOT Data Silos</a:t>
            </a:r>
            <a:endParaRPr lang="en-US" sz="1800" b="1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pic>
        <p:nvPicPr>
          <p:cNvPr id="23" name="object 12">
            <a:extLst>
              <a:ext uri="{FF2B5EF4-FFF2-40B4-BE49-F238E27FC236}">
                <a16:creationId xmlns:a16="http://schemas.microsoft.com/office/drawing/2014/main" id="{56E48D36-BDBC-2894-5C0D-0575877C42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81049" y="618113"/>
            <a:ext cx="1724642" cy="2718054"/>
          </a:xfrm>
          <a:prstGeom prst="rect">
            <a:avLst/>
          </a:prstGeom>
        </p:spPr>
      </p:pic>
      <p:sp>
        <p:nvSpPr>
          <p:cNvPr id="24" name="object 6">
            <a:extLst>
              <a:ext uri="{FF2B5EF4-FFF2-40B4-BE49-F238E27FC236}">
                <a16:creationId xmlns:a16="http://schemas.microsoft.com/office/drawing/2014/main" id="{C8E574B7-A329-2342-C776-6BB2DDEAF4B4}"/>
              </a:ext>
            </a:extLst>
          </p:cNvPr>
          <p:cNvSpPr/>
          <p:nvPr/>
        </p:nvSpPr>
        <p:spPr>
          <a:xfrm>
            <a:off x="9505326" y="791931"/>
            <a:ext cx="1972310" cy="614680"/>
          </a:xfrm>
          <a:custGeom>
            <a:avLst/>
            <a:gdLst/>
            <a:ahLst/>
            <a:cxnLst/>
            <a:rect l="l" t="t" r="r" b="b"/>
            <a:pathLst>
              <a:path w="1972309" h="614679">
                <a:moveTo>
                  <a:pt x="1972055" y="102362"/>
                </a:moveTo>
                <a:lnTo>
                  <a:pt x="1964009" y="62525"/>
                </a:lnTo>
                <a:lnTo>
                  <a:pt x="1942068" y="29987"/>
                </a:lnTo>
                <a:lnTo>
                  <a:pt x="1909530" y="8046"/>
                </a:lnTo>
                <a:lnTo>
                  <a:pt x="1869694" y="0"/>
                </a:lnTo>
                <a:lnTo>
                  <a:pt x="102362" y="0"/>
                </a:lnTo>
                <a:lnTo>
                  <a:pt x="62525" y="8046"/>
                </a:lnTo>
                <a:lnTo>
                  <a:pt x="29987" y="29987"/>
                </a:lnTo>
                <a:lnTo>
                  <a:pt x="8046" y="62525"/>
                </a:lnTo>
                <a:lnTo>
                  <a:pt x="0" y="102362"/>
                </a:lnTo>
                <a:lnTo>
                  <a:pt x="0" y="511810"/>
                </a:lnTo>
                <a:lnTo>
                  <a:pt x="8046" y="551646"/>
                </a:lnTo>
                <a:lnTo>
                  <a:pt x="29987" y="584184"/>
                </a:lnTo>
                <a:lnTo>
                  <a:pt x="62525" y="606125"/>
                </a:lnTo>
                <a:lnTo>
                  <a:pt x="102362" y="614172"/>
                </a:lnTo>
                <a:lnTo>
                  <a:pt x="1869694" y="614172"/>
                </a:lnTo>
                <a:lnTo>
                  <a:pt x="1909530" y="606125"/>
                </a:lnTo>
                <a:lnTo>
                  <a:pt x="1942068" y="584184"/>
                </a:lnTo>
                <a:lnTo>
                  <a:pt x="1964009" y="551646"/>
                </a:lnTo>
                <a:lnTo>
                  <a:pt x="1972055" y="511810"/>
                </a:lnTo>
                <a:lnTo>
                  <a:pt x="1972055" y="102362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98A7CE57-A50A-EC28-7ED7-2317AA505180}"/>
              </a:ext>
            </a:extLst>
          </p:cNvPr>
          <p:cNvSpPr/>
          <p:nvPr/>
        </p:nvSpPr>
        <p:spPr>
          <a:xfrm>
            <a:off x="9541901" y="1791674"/>
            <a:ext cx="1973580" cy="614680"/>
          </a:xfrm>
          <a:custGeom>
            <a:avLst/>
            <a:gdLst/>
            <a:ahLst/>
            <a:cxnLst/>
            <a:rect l="l" t="t" r="r" b="b"/>
            <a:pathLst>
              <a:path w="1973579" h="614679">
                <a:moveTo>
                  <a:pt x="1973579" y="102362"/>
                </a:moveTo>
                <a:lnTo>
                  <a:pt x="1965533" y="62525"/>
                </a:lnTo>
                <a:lnTo>
                  <a:pt x="1943592" y="29987"/>
                </a:lnTo>
                <a:lnTo>
                  <a:pt x="1911054" y="8046"/>
                </a:lnTo>
                <a:lnTo>
                  <a:pt x="1871218" y="0"/>
                </a:lnTo>
                <a:lnTo>
                  <a:pt x="102362" y="0"/>
                </a:lnTo>
                <a:lnTo>
                  <a:pt x="62525" y="8046"/>
                </a:lnTo>
                <a:lnTo>
                  <a:pt x="29987" y="29987"/>
                </a:lnTo>
                <a:lnTo>
                  <a:pt x="8046" y="62525"/>
                </a:lnTo>
                <a:lnTo>
                  <a:pt x="0" y="102362"/>
                </a:lnTo>
                <a:lnTo>
                  <a:pt x="0" y="511810"/>
                </a:lnTo>
                <a:lnTo>
                  <a:pt x="8046" y="551646"/>
                </a:lnTo>
                <a:lnTo>
                  <a:pt x="29987" y="584184"/>
                </a:lnTo>
                <a:lnTo>
                  <a:pt x="62525" y="606125"/>
                </a:lnTo>
                <a:lnTo>
                  <a:pt x="102362" y="614172"/>
                </a:lnTo>
                <a:lnTo>
                  <a:pt x="1871218" y="614172"/>
                </a:lnTo>
                <a:lnTo>
                  <a:pt x="1911054" y="606125"/>
                </a:lnTo>
                <a:lnTo>
                  <a:pt x="1943592" y="584184"/>
                </a:lnTo>
                <a:lnTo>
                  <a:pt x="1965533" y="551646"/>
                </a:lnTo>
                <a:lnTo>
                  <a:pt x="1973579" y="511810"/>
                </a:lnTo>
                <a:lnTo>
                  <a:pt x="1973579" y="102362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A878D894-09BE-4F05-416A-D5D60906D812}"/>
              </a:ext>
            </a:extLst>
          </p:cNvPr>
          <p:cNvSpPr/>
          <p:nvPr/>
        </p:nvSpPr>
        <p:spPr>
          <a:xfrm>
            <a:off x="9541901" y="2791417"/>
            <a:ext cx="1973580" cy="614680"/>
          </a:xfrm>
          <a:custGeom>
            <a:avLst/>
            <a:gdLst/>
            <a:ahLst/>
            <a:cxnLst/>
            <a:rect l="l" t="t" r="r" b="b"/>
            <a:pathLst>
              <a:path w="1973579" h="614679">
                <a:moveTo>
                  <a:pt x="1973579" y="102362"/>
                </a:moveTo>
                <a:lnTo>
                  <a:pt x="1965533" y="62525"/>
                </a:lnTo>
                <a:lnTo>
                  <a:pt x="1943592" y="29987"/>
                </a:lnTo>
                <a:lnTo>
                  <a:pt x="1911054" y="8046"/>
                </a:lnTo>
                <a:lnTo>
                  <a:pt x="1871218" y="0"/>
                </a:lnTo>
                <a:lnTo>
                  <a:pt x="102362" y="0"/>
                </a:lnTo>
                <a:lnTo>
                  <a:pt x="62525" y="8046"/>
                </a:lnTo>
                <a:lnTo>
                  <a:pt x="29987" y="29987"/>
                </a:lnTo>
                <a:lnTo>
                  <a:pt x="8046" y="62525"/>
                </a:lnTo>
                <a:lnTo>
                  <a:pt x="0" y="102362"/>
                </a:lnTo>
                <a:lnTo>
                  <a:pt x="0" y="511810"/>
                </a:lnTo>
                <a:lnTo>
                  <a:pt x="8046" y="551646"/>
                </a:lnTo>
                <a:lnTo>
                  <a:pt x="29987" y="584184"/>
                </a:lnTo>
                <a:lnTo>
                  <a:pt x="62525" y="606125"/>
                </a:lnTo>
                <a:lnTo>
                  <a:pt x="102362" y="614172"/>
                </a:lnTo>
                <a:lnTo>
                  <a:pt x="1871218" y="614172"/>
                </a:lnTo>
                <a:lnTo>
                  <a:pt x="1911054" y="606125"/>
                </a:lnTo>
                <a:lnTo>
                  <a:pt x="1943592" y="584184"/>
                </a:lnTo>
                <a:lnTo>
                  <a:pt x="1965533" y="551646"/>
                </a:lnTo>
                <a:lnTo>
                  <a:pt x="1973579" y="511810"/>
                </a:lnTo>
                <a:lnTo>
                  <a:pt x="1973579" y="102362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Trebuchet MS"/>
              <a:cs typeface="Trebuchet M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F5DC6C-9552-78F9-DBD7-237030696603}"/>
              </a:ext>
            </a:extLst>
          </p:cNvPr>
          <p:cNvSpPr txBox="1"/>
          <p:nvPr/>
        </p:nvSpPr>
        <p:spPr>
          <a:xfrm>
            <a:off x="9800453" y="863792"/>
            <a:ext cx="1648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65" dirty="0">
                <a:latin typeface="Trebuchet MS"/>
                <a:cs typeface="Trebuchet MS"/>
              </a:rPr>
              <a:t>Speed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AF1215-59EF-E2AC-B30F-7D0FB752B10F}"/>
              </a:ext>
            </a:extLst>
          </p:cNvPr>
          <p:cNvSpPr txBox="1"/>
          <p:nvPr/>
        </p:nvSpPr>
        <p:spPr>
          <a:xfrm>
            <a:off x="9780903" y="1839407"/>
            <a:ext cx="1648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65" dirty="0">
                <a:latin typeface="Trebuchet MS"/>
                <a:cs typeface="Trebuchet MS"/>
              </a:rPr>
              <a:t>Scale</a:t>
            </a:r>
            <a:endParaRPr lang="en-US" sz="2800" dirty="0">
              <a:latin typeface="Trebuchet MS"/>
              <a:cs typeface="Trebuchet M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D0A0FC-7E4F-48D1-0E5E-F1FBBF212044}"/>
              </a:ext>
            </a:extLst>
          </p:cNvPr>
          <p:cNvSpPr txBox="1"/>
          <p:nvPr/>
        </p:nvSpPr>
        <p:spPr>
          <a:xfrm>
            <a:off x="9755070" y="2845307"/>
            <a:ext cx="1648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65" dirty="0">
                <a:latin typeface="Trebuchet MS"/>
                <a:cs typeface="Trebuchet MS"/>
              </a:rPr>
              <a:t>Agility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100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Trebuchet MS</vt:lpstr>
      <vt:lpstr>Office Theme</vt:lpstr>
      <vt:lpstr>PowerPoint Presentation</vt:lpstr>
      <vt:lpstr>Technical Challenges</vt:lpstr>
      <vt:lpstr>Business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CHOUKRI ABDELILAH</dc:creator>
  <cp:lastModifiedBy>CHOUKRI ABDELILAH</cp:lastModifiedBy>
  <cp:revision>1</cp:revision>
  <dcterms:created xsi:type="dcterms:W3CDTF">2025-07-30T10:54:37Z</dcterms:created>
  <dcterms:modified xsi:type="dcterms:W3CDTF">2025-07-31T12:13:27Z</dcterms:modified>
</cp:coreProperties>
</file>