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9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6690415"/>
              </p:ext>
            </p:extLst>
          </p:nvPr>
        </p:nvGraphicFramePr>
        <p:xfrm>
          <a:off x="106532" y="120046"/>
          <a:ext cx="8539538" cy="629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868390521"/>
                    </a:ext>
                  </a:extLst>
                </a:gridCol>
                <a:gridCol w="1198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6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01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50166">
                  <a:extLst>
                    <a:ext uri="{9D8B030D-6E8A-4147-A177-3AD203B41FA5}">
                      <a16:colId xmlns:a16="http://schemas.microsoft.com/office/drawing/2014/main" val="328955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>
                        <a:defRPr sz="1100" b="1"/>
                      </a:pPr>
                      <a:r>
                        <a:rPr lang="en-US" sz="1100" dirty="0"/>
                        <a:t>ID</a:t>
                      </a:r>
                      <a:endParaRPr sz="11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rPr dirty="0"/>
                        <a:t>Area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rPr lang="en-US" dirty="0"/>
                        <a:t>Current State</a:t>
                      </a:r>
                      <a:endParaRPr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rPr dirty="0"/>
                        <a:t>Limitation / Commentary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100" b="1"/>
                      </a:pPr>
                      <a:r>
                        <a:rPr lang="en-US" dirty="0"/>
                        <a:t>Programs in Flight/Discussion </a:t>
                      </a:r>
                      <a:endParaRPr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b="1" dirty="0"/>
                        <a:t>1</a:t>
                      </a:r>
                      <a:endParaRPr b="1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b="1" dirty="0">
                          <a:solidFill>
                            <a:srgbClr val="0000FF"/>
                          </a:solidFill>
                        </a:rPr>
                        <a:t>DQ Methodology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dirty="0"/>
                        <a:t>• </a:t>
                      </a:r>
                      <a:r>
                        <a:rPr lang="en-US" sz="1000" dirty="0"/>
                        <a:t>🟡</a:t>
                      </a:r>
                      <a:r>
                        <a:rPr sz="1200" dirty="0"/>
                        <a:t>Staleness</a:t>
                      </a:r>
                      <a:r>
                        <a:rPr lang="en-US" sz="1200" dirty="0"/>
                        <a:t> checks</a:t>
                      </a:r>
                      <a:endParaRPr sz="1200" dirty="0"/>
                    </a:p>
                    <a:p>
                      <a:r>
                        <a:rPr sz="1200" dirty="0"/>
                        <a:t>• </a:t>
                      </a:r>
                      <a:r>
                        <a:rPr lang="en-US" sz="1000" dirty="0"/>
                        <a:t>🟢</a:t>
                      </a:r>
                      <a:r>
                        <a:rPr sz="1200" dirty="0"/>
                        <a:t>Gap checks</a:t>
                      </a:r>
                    </a:p>
                    <a:p>
                      <a:r>
                        <a:rPr sz="1200" dirty="0"/>
                        <a:t>• </a:t>
                      </a:r>
                      <a:r>
                        <a:rPr lang="en-US" sz="1000" dirty="0"/>
                        <a:t>🟡</a:t>
                      </a:r>
                      <a:r>
                        <a:rPr lang="en-US" sz="1200" dirty="0"/>
                        <a:t> </a:t>
                      </a:r>
                      <a:r>
                        <a:rPr sz="1200" dirty="0"/>
                        <a:t>Outlier detection (std dev</a:t>
                      </a:r>
                      <a:r>
                        <a:rPr lang="en-US" sz="1200" dirty="0"/>
                        <a:t> </a:t>
                      </a:r>
                      <a:r>
                        <a:rPr sz="1200" dirty="0"/>
                        <a:t>based)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dirty="0"/>
                        <a:t>🔶 Statistical only</a:t>
                      </a:r>
                    </a:p>
                    <a:p>
                      <a:r>
                        <a:rPr sz="1200" dirty="0"/>
                        <a:t>🔶 Lacks business</a:t>
                      </a:r>
                      <a:r>
                        <a:rPr lang="en-US" sz="1200" dirty="0"/>
                        <a:t> or economic</a:t>
                      </a:r>
                      <a:r>
                        <a:rPr sz="1200" dirty="0"/>
                        <a:t> context</a:t>
                      </a:r>
                    </a:p>
                    <a:p>
                      <a:r>
                        <a:rPr sz="1200" dirty="0"/>
                        <a:t>🔶 Misses nuanced market</a:t>
                      </a:r>
                      <a:r>
                        <a:rPr lang="en-US" sz="1200" dirty="0"/>
                        <a:t> </a:t>
                      </a:r>
                      <a:r>
                        <a:rPr sz="1200" dirty="0"/>
                        <a:t>behavior</a:t>
                      </a:r>
                      <a:endParaRPr lang="en-US" sz="1200" dirty="0"/>
                    </a:p>
                    <a:p>
                      <a:r>
                        <a:rPr lang="en-US" sz="1200" dirty="0"/>
                        <a:t>🔶 False alarm</a:t>
                      </a:r>
                      <a:endParaRPr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Adoption of ML and Advanced analytics (SPG) </a:t>
                      </a:r>
                      <a:endParaRPr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b="1" dirty="0"/>
                        <a:t>2</a:t>
                      </a:r>
                      <a:endParaRPr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b="1" dirty="0">
                          <a:solidFill>
                            <a:srgbClr val="0000FF"/>
                          </a:solidFill>
                        </a:rPr>
                        <a:t>Remediation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Methods</a:t>
                      </a:r>
                      <a:endParaRPr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dirty="0"/>
                        <a:t>• </a:t>
                      </a:r>
                      <a:r>
                        <a:rPr lang="en-US" dirty="0"/>
                        <a:t> </a:t>
                      </a:r>
                      <a:r>
                        <a:rPr lang="en-US" sz="1000" dirty="0"/>
                        <a:t>🟡</a:t>
                      </a:r>
                      <a:r>
                        <a:rPr sz="1200" dirty="0"/>
                        <a:t>SME </a:t>
                      </a:r>
                      <a:r>
                        <a:rPr lang="en-US" sz="1200" dirty="0"/>
                        <a:t>judgment/Input</a:t>
                      </a:r>
                    </a:p>
                    <a:p>
                      <a:pPr>
                        <a:defRPr sz="1000"/>
                      </a:pPr>
                      <a:r>
                        <a:rPr lang="en-US" dirty="0"/>
                        <a:t>•  </a:t>
                      </a:r>
                      <a:r>
                        <a:rPr lang="en-US" sz="1000" dirty="0"/>
                        <a:t>🟡</a:t>
                      </a:r>
                      <a:r>
                        <a:rPr lang="en-US" sz="1200" dirty="0"/>
                        <a:t>Rule-based proxies/waterfall</a:t>
                      </a:r>
                    </a:p>
                    <a:p>
                      <a:r>
                        <a:rPr sz="1200" dirty="0"/>
                        <a:t>• </a:t>
                      </a:r>
                      <a:r>
                        <a:rPr lang="en-US" sz="1200" dirty="0"/>
                        <a:t>  </a:t>
                      </a:r>
                      <a:r>
                        <a:rPr sz="1200" dirty="0"/>
                        <a:t>Basic filling</a:t>
                      </a:r>
                      <a:r>
                        <a:rPr lang="en-US" sz="1200" dirty="0"/>
                        <a:t> methodologies </a:t>
                      </a:r>
                    </a:p>
                    <a:p>
                      <a:r>
                        <a:rPr lang="en-US" sz="1200" dirty="0"/>
                        <a:t>•    Limited regression</a:t>
                      </a:r>
                      <a:endParaRPr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dirty="0"/>
                        <a:t>🔶 Reactive</a:t>
                      </a:r>
                    </a:p>
                    <a:p>
                      <a:r>
                        <a:rPr sz="1200" dirty="0"/>
                        <a:t>🔶 Relies on experts</a:t>
                      </a:r>
                    </a:p>
                    <a:p>
                      <a:r>
                        <a:rPr sz="1200" dirty="0"/>
                        <a:t>🔶 Basic interpolation only</a:t>
                      </a:r>
                      <a:endParaRPr lang="en-US" sz="12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 </a:t>
                      </a:r>
                      <a:r>
                        <a:rPr lang="en-US" sz="1000" dirty="0"/>
                        <a:t>🔴</a:t>
                      </a:r>
                      <a:r>
                        <a:rPr lang="en-US" sz="1200" dirty="0"/>
                        <a:t> Not robust for complex data</a:t>
                      </a:r>
                    </a:p>
                    <a:p>
                      <a:endParaRPr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Buying granular Vendor data for history and reducing proxies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PoC for better data filling methodologies </a:t>
                      </a:r>
                    </a:p>
                    <a:p>
                      <a:endParaRPr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rPr lang="en-US" sz="1000" b="1" dirty="0"/>
                        <a:t>3</a:t>
                      </a:r>
                      <a:endParaRPr sz="1000" b="1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b="1" dirty="0" err="1">
                          <a:solidFill>
                            <a:srgbClr val="0000FF"/>
                          </a:solidFill>
                        </a:rPr>
                        <a:t>VaR</a:t>
                      </a:r>
                      <a:r>
                        <a:rPr b="1" dirty="0">
                          <a:solidFill>
                            <a:srgbClr val="0000FF"/>
                          </a:solidFill>
                        </a:rPr>
                        <a:t> Integration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dirty="0"/>
                        <a:t>• </a:t>
                      </a:r>
                      <a:r>
                        <a:rPr lang="en-US" sz="1000" dirty="0"/>
                        <a:t>🟢</a:t>
                      </a:r>
                      <a:r>
                        <a:rPr lang="en-US" sz="1200" dirty="0"/>
                        <a:t> </a:t>
                      </a:r>
                      <a:r>
                        <a:rPr sz="1200" dirty="0"/>
                        <a:t>Daily </a:t>
                      </a:r>
                      <a:r>
                        <a:rPr lang="en-US" sz="1200" dirty="0"/>
                        <a:t>deployment</a:t>
                      </a:r>
                      <a:endParaRPr sz="1200" dirty="0"/>
                    </a:p>
                    <a:p>
                      <a:r>
                        <a:rPr sz="1200" dirty="0"/>
                        <a:t>• </a:t>
                      </a:r>
                      <a:r>
                        <a:rPr lang="en-US" sz="1000" dirty="0"/>
                        <a:t>🟡</a:t>
                      </a:r>
                      <a:r>
                        <a:rPr sz="1200" dirty="0"/>
                        <a:t>T+1 lag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US" sz="1200" dirty="0"/>
                        <a:t>🔶Lack of Benchmarking, Calibration </a:t>
                      </a:r>
                      <a:endParaRPr sz="1200" dirty="0"/>
                    </a:p>
                    <a:p>
                      <a:r>
                        <a:rPr sz="1200" dirty="0"/>
                        <a:t>⚠️ </a:t>
                      </a:r>
                      <a:r>
                        <a:rPr lang="en-US" sz="1200" dirty="0"/>
                        <a:t>Operating model impact</a:t>
                      </a:r>
                      <a:endParaRPr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 weekly calibration and remediation </a:t>
                      </a:r>
                      <a:endParaRPr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US" dirty="0"/>
                        <a:t>4</a:t>
                      </a:r>
                      <a:endParaRPr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b="1" dirty="0">
                          <a:solidFill>
                            <a:srgbClr val="0000FF"/>
                          </a:solidFill>
                        </a:rPr>
                        <a:t>Risk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to </a:t>
                      </a:r>
                      <a:r>
                        <a:rPr b="1" dirty="0">
                          <a:solidFill>
                            <a:srgbClr val="0000FF"/>
                          </a:solidFill>
                        </a:rPr>
                        <a:t> FO 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Market Data </a:t>
                      </a:r>
                      <a:r>
                        <a:rPr b="1" dirty="0">
                          <a:solidFill>
                            <a:srgbClr val="0000FF"/>
                          </a:solidFill>
                        </a:rPr>
                        <a:t>Alignment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dirty="0"/>
                        <a:t>• </a:t>
                      </a:r>
                      <a:r>
                        <a:rPr lang="en-US" sz="1000" dirty="0"/>
                        <a:t>🟢</a:t>
                      </a:r>
                      <a:r>
                        <a:rPr lang="en-US" sz="1200" dirty="0"/>
                        <a:t> </a:t>
                      </a:r>
                      <a:r>
                        <a:rPr sz="1200" dirty="0"/>
                        <a:t>Aligned: IR, FX, Comm, EQ,</a:t>
                      </a:r>
                      <a:r>
                        <a:rPr lang="en-US" sz="1200" dirty="0"/>
                        <a:t> RMBS </a:t>
                      </a:r>
                      <a:r>
                        <a:rPr sz="1200" dirty="0"/>
                        <a:t> </a:t>
                      </a:r>
                      <a:endParaRPr lang="en-US" sz="1200" dirty="0"/>
                    </a:p>
                    <a:p>
                      <a:pPr>
                        <a:defRPr sz="1000"/>
                      </a:pPr>
                      <a:r>
                        <a:rPr lang="en-US" sz="1200" dirty="0"/>
                        <a:t>• </a:t>
                      </a:r>
                      <a:r>
                        <a:rPr lang="en-US" sz="1000" dirty="0"/>
                        <a:t>🟡</a:t>
                      </a:r>
                      <a:r>
                        <a:rPr lang="en-US" sz="1200" dirty="0"/>
                        <a:t>Credit, Munis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sz="1200" dirty="0"/>
                        <a:t> </a:t>
                      </a:r>
                      <a:r>
                        <a:rPr sz="1000" dirty="0"/>
                        <a:t>🟠</a:t>
                      </a:r>
                      <a:r>
                        <a:rPr sz="1200" dirty="0"/>
                        <a:t> </a:t>
                      </a: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Credit use different market data inputs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🔶</a:t>
                      </a:r>
                      <a:r>
                        <a:rPr lang="en-US" sz="1200" dirty="0"/>
                        <a:t>Ownership vs  Fit-for-Purpose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Enhanced operating model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Practical Solutions and Collaboration </a:t>
                      </a:r>
                      <a:endParaRPr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US" sz="10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Market Data </a:t>
                      </a:r>
                      <a:r>
                        <a:rPr b="1" dirty="0">
                          <a:solidFill>
                            <a:srgbClr val="0000FF"/>
                          </a:solidFill>
                        </a:rPr>
                        <a:t>Infrastructure </a:t>
                      </a: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(RFDM: Legacy) </a:t>
                      </a:r>
                      <a:endParaRPr b="1" dirty="0">
                        <a:solidFill>
                          <a:srgbClr val="0000FF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US" sz="1200" dirty="0"/>
                        <a:t>•⚠️  Functional use for all asset classes for </a:t>
                      </a:r>
                      <a:r>
                        <a:rPr lang="en-US" sz="1200" b="0" dirty="0"/>
                        <a:t>Risk</a:t>
                      </a:r>
                      <a:r>
                        <a:rPr lang="en-US" sz="120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sz="1200" dirty="0"/>
                        <a:t>•</a:t>
                      </a:r>
                      <a:r>
                        <a:rPr lang="en-US" sz="1000" dirty="0"/>
                        <a:t>🟢</a:t>
                      </a:r>
                      <a:r>
                        <a:rPr lang="en-US" sz="1200" dirty="0"/>
                        <a:t>Faster onboarding on new data sets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rPr lang="en-US" sz="1000" dirty="0"/>
                        <a:t>🔴</a:t>
                      </a:r>
                      <a:r>
                        <a:rPr lang="en-US" sz="1200" dirty="0"/>
                        <a:t> Not used in FO Official P&amp;L </a:t>
                      </a:r>
                    </a:p>
                    <a:p>
                      <a:pPr>
                        <a:defRPr sz="1000"/>
                      </a:pPr>
                      <a:r>
                        <a:rPr lang="en-US" sz="1000" dirty="0"/>
                        <a:t>🔴 </a:t>
                      </a:r>
                      <a:r>
                        <a:rPr lang="en-US" sz="1200" dirty="0"/>
                        <a:t>data versioning not supported</a:t>
                      </a:r>
                    </a:p>
                    <a:p>
                      <a:pPr>
                        <a:defRPr sz="1000"/>
                      </a:pPr>
                      <a:r>
                        <a:rPr lang="en-US" sz="1200" dirty="0"/>
                        <a:t>⚠️legacy</a:t>
                      </a:r>
                    </a:p>
                    <a:p>
                      <a:endParaRPr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Hybrid approach for incremental progress</a:t>
                      </a:r>
                    </a:p>
                    <a:p>
                      <a:endParaRPr lang="en-US" sz="1200" dirty="0"/>
                    </a:p>
                    <a:p>
                      <a:r>
                        <a:rPr lang="en-US" sz="1200" dirty="0"/>
                        <a:t>Balancing immediate needs with long-term goals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>
                        <a:defRPr sz="1000"/>
                      </a:pPr>
                      <a:endParaRPr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/>
                      </a:pPr>
                      <a:r>
                        <a:rPr lang="en-US" b="1" dirty="0">
                          <a:solidFill>
                            <a:srgbClr val="0000FF"/>
                          </a:solidFill>
                        </a:rPr>
                        <a:t>Market Data Infrastructure (MDSOR) </a:t>
                      </a:r>
                    </a:p>
                    <a:p>
                      <a:pPr>
                        <a:defRPr sz="1000"/>
                      </a:pPr>
                      <a:endParaRPr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  <a:defRPr sz="1000"/>
                      </a:pPr>
                      <a:r>
                        <a:rPr lang="en-US" sz="1200" dirty="0"/>
                        <a:t> </a:t>
                      </a:r>
                      <a:r>
                        <a:rPr lang="en-US" sz="1000" dirty="0"/>
                        <a:t>🟡</a:t>
                      </a:r>
                      <a:r>
                        <a:rPr lang="en-US" sz="1200" dirty="0"/>
                        <a:t>in progress Future State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  <a:defRPr sz="1000"/>
                      </a:pPr>
                      <a:r>
                        <a:rPr lang="en-US" sz="1000" dirty="0"/>
                        <a:t> 🟢 </a:t>
                      </a:r>
                      <a:r>
                        <a:rPr lang="en-US" sz="1200" dirty="0"/>
                        <a:t>Support Data Versioning and Point-in-time views </a:t>
                      </a:r>
                      <a:endParaRPr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🔶Partial use in FO </a:t>
                      </a:r>
                      <a:r>
                        <a:rPr lang="en-US" sz="1200" dirty="0" err="1"/>
                        <a:t>PnL</a:t>
                      </a:r>
                      <a:r>
                        <a:rPr lang="en-US" sz="1200" dirty="0"/>
                        <a:t> and Risk ( Asset based) </a:t>
                      </a:r>
                    </a:p>
                    <a:p>
                      <a:r>
                        <a:rPr lang="en-US" sz="1200" dirty="0"/>
                        <a:t>🔶 Slow data migration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🔶need modernization and proper staffing</a:t>
                      </a:r>
                    </a:p>
                    <a:p>
                      <a:endParaRPr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Gradual migration</a:t>
                      </a:r>
                    </a:p>
                    <a:p>
                      <a:endParaRPr sz="12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2931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282</Words>
  <Application>Microsoft Office PowerPoint</Application>
  <PresentationFormat>On-screen Show (4:3)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Owner</dc:creator>
  <cp:keywords/>
  <dc:description>generated using python-pptx</dc:description>
  <cp:lastModifiedBy>CHOUKRI ABDELILAH</cp:lastModifiedBy>
  <cp:revision>2</cp:revision>
  <dcterms:created xsi:type="dcterms:W3CDTF">2013-01-27T09:14:16Z</dcterms:created>
  <dcterms:modified xsi:type="dcterms:W3CDTF">2025-07-21T12:39:53Z</dcterms:modified>
  <cp:category/>
</cp:coreProperties>
</file>