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142" r:id="rId2"/>
    <p:sldId id="4143" r:id="rId3"/>
    <p:sldId id="4144" r:id="rId4"/>
    <p:sldId id="4149" r:id="rId5"/>
    <p:sldId id="4150" r:id="rId6"/>
    <p:sldId id="4151" r:id="rId7"/>
    <p:sldId id="415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17" autoAdjust="0"/>
    <p:restoredTop sz="85840" autoAdjust="0"/>
  </p:normalViewPr>
  <p:slideViewPr>
    <p:cSldViewPr snapToGrid="0" showGuides="1">
      <p:cViewPr>
        <p:scale>
          <a:sx n="75" d="100"/>
          <a:sy n="75" d="100"/>
        </p:scale>
        <p:origin x="1230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05DB1B-5CB3-463E-BE73-DD52A432D28D}" type="datetimeFigureOut">
              <a:rPr lang="en-US" smtClean="0"/>
              <a:t>7/27/2025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6AC743-67F7-4282-A70D-E5991480A3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64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DCE31-0F7B-947C-C528-A13EB163A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57CC09-1C67-66B3-F9DB-2C8B069EF4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D0B2A0-0691-8F57-4673-8496B0CF47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FAB76-8A21-B7AD-A961-2055E9BD3F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AC743-67F7-4282-A70D-E5991480A3F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2338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48A87-0F6E-7966-3614-7AD44AC6B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64C9D9-30D3-484F-95DC-9E261997CB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5B5911-7E07-FEF1-B653-55ADCD4E75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03450-6DAD-BF3D-2771-322A83C3C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AC743-67F7-4282-A70D-E5991480A3F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35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E3492-5B33-8F94-54A7-4ABAACDFF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0F4E20-40E4-A464-CBEA-89CD098313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E63BF2-E952-0759-B24B-D38FD3DA6B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336BD-DF1A-01D7-BDAD-54C8B79C91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AC743-67F7-4282-A70D-E5991480A3F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025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71F8C-9274-87CB-0DDE-EFEDB7474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0D95D5-79B3-5744-1FCD-B1BF543F09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91820C-BAD9-75A7-29F6-67018CD1AA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A1592-2C06-F78E-163A-9F417B1A4E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AC743-67F7-4282-A70D-E5991480A3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71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EEAFE-D98D-9FBA-FB8A-1BC4CF5D3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7825D4-088A-55B9-AB10-D3D508B1B1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311EDE-4BE3-C93F-CB8B-2FB7537542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E0881-30BE-9C70-8525-21B8417AA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AC743-67F7-4282-A70D-E5991480A3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53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9B10B-F183-4E42-D75E-C3520A337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497CC2-B20B-8424-2B5F-F110D16B91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AD69A5-7577-A60A-47A4-0F505370E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D8016-B209-246E-1645-E719E8D458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AC743-67F7-4282-A70D-E5991480A3F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017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0D043-989B-72D4-CA0F-D8CDEEC28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BC1D79-9AFF-DB00-40BB-F23465B176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894A19-6744-411E-8190-F86C29AF62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5EC0D3-DE53-CE0C-931C-6C25A293C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C6AC743-67F7-4282-A70D-E5991480A3F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643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016075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5598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189" userDrawn="1">
          <p15:clr>
            <a:srgbClr val="A4A3A4"/>
          </p15:clr>
        </p15:guide>
        <p15:guide id="4" pos="7491" userDrawn="1">
          <p15:clr>
            <a:srgbClr val="A4A3A4"/>
          </p15:clr>
        </p15:guide>
        <p15:guide id="5" orient="horz" pos="187" userDrawn="1">
          <p15:clr>
            <a:srgbClr val="A4A3A4"/>
          </p15:clr>
        </p15:guide>
        <p15:guide id="6" orient="horz" pos="4133" userDrawn="1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2.svg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 /><Relationship Id="rId3" Type="http://schemas.openxmlformats.org/officeDocument/2006/relationships/image" Target="../media/image3.png" /><Relationship Id="rId7" Type="http://schemas.openxmlformats.org/officeDocument/2006/relationships/image" Target="../media/image7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6.svg" /><Relationship Id="rId5" Type="http://schemas.openxmlformats.org/officeDocument/2006/relationships/image" Target="../media/image5.png" /><Relationship Id="rId4" Type="http://schemas.openxmlformats.org/officeDocument/2006/relationships/image" Target="../media/image4.svg" 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 /><Relationship Id="rId3" Type="http://schemas.openxmlformats.org/officeDocument/2006/relationships/image" Target="../media/image3.png" /><Relationship Id="rId7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8.svg" /><Relationship Id="rId5" Type="http://schemas.openxmlformats.org/officeDocument/2006/relationships/image" Target="../media/image7.png" /><Relationship Id="rId4" Type="http://schemas.openxmlformats.org/officeDocument/2006/relationships/image" Target="../media/image4.svg" 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 /><Relationship Id="rId3" Type="http://schemas.openxmlformats.org/officeDocument/2006/relationships/image" Target="../media/image9.png" /><Relationship Id="rId7" Type="http://schemas.openxmlformats.org/officeDocument/2006/relationships/image" Target="../media/image13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2.svg" /><Relationship Id="rId5" Type="http://schemas.openxmlformats.org/officeDocument/2006/relationships/image" Target="../media/image11.png" /><Relationship Id="rId4" Type="http://schemas.openxmlformats.org/officeDocument/2006/relationships/image" Target="../media/image10.svg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949E8-DAAF-1B65-6E1E-72E44922B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04A995E5-FB4C-5365-589D-48E0D9BB8D80}"/>
              </a:ext>
            </a:extLst>
          </p:cNvPr>
          <p:cNvSpPr txBox="1"/>
          <p:nvPr/>
        </p:nvSpPr>
        <p:spPr>
          <a:xfrm>
            <a:off x="1034473" y="1119896"/>
            <a:ext cx="405476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latin typeface="+mj-lt"/>
              </a:rPr>
              <a:t>Executive </a:t>
            </a:r>
          </a:p>
          <a:p>
            <a:r>
              <a:rPr lang="en-US" sz="3200" b="1" dirty="0">
                <a:latin typeface="+mj-lt"/>
              </a:rPr>
              <a:t>Summary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7AAD73D-733E-B23A-B5F9-F661BA5D9B5E}"/>
              </a:ext>
            </a:extLst>
          </p:cNvPr>
          <p:cNvSpPr/>
          <p:nvPr/>
        </p:nvSpPr>
        <p:spPr>
          <a:xfrm>
            <a:off x="923636" y="2994906"/>
            <a:ext cx="4341091" cy="2743198"/>
          </a:xfrm>
          <a:prstGeom prst="roundRect">
            <a:avLst>
              <a:gd name="adj" fmla="val 8589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CC11F2DC-9EC0-35CD-442B-026DEFE3337C}"/>
              </a:ext>
            </a:extLst>
          </p:cNvPr>
          <p:cNvSpPr/>
          <p:nvPr/>
        </p:nvSpPr>
        <p:spPr>
          <a:xfrm>
            <a:off x="5892800" y="1119896"/>
            <a:ext cx="5763491" cy="4618208"/>
          </a:xfrm>
          <a:prstGeom prst="roundRect">
            <a:avLst>
              <a:gd name="adj" fmla="val 3067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B9DA7C16-E7C7-74A5-E784-23129A76ACD7}"/>
              </a:ext>
            </a:extLst>
          </p:cNvPr>
          <p:cNvGrpSpPr/>
          <p:nvPr/>
        </p:nvGrpSpPr>
        <p:grpSpPr>
          <a:xfrm>
            <a:off x="6411825" y="1519270"/>
            <a:ext cx="4725441" cy="3819461"/>
            <a:chOff x="6432086" y="1384151"/>
            <a:chExt cx="4725441" cy="3819461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BCDF82F-D59A-282E-2EAC-98762AF91606}"/>
                </a:ext>
              </a:extLst>
            </p:cNvPr>
            <p:cNvSpPr txBox="1"/>
            <p:nvPr/>
          </p:nvSpPr>
          <p:spPr>
            <a:xfrm>
              <a:off x="6432086" y="1384151"/>
              <a:ext cx="43434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>
                  <a:solidFill>
                    <a:schemeClr val="accent1"/>
                  </a:solidFill>
                  <a:latin typeface="+mj-lt"/>
                </a:rPr>
                <a:t>We will go over</a:t>
              </a:r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D3BD503-BE5B-0E59-72FF-FACA4D8D154C}"/>
                </a:ext>
              </a:extLst>
            </p:cNvPr>
            <p:cNvGrpSpPr/>
            <p:nvPr/>
          </p:nvGrpSpPr>
          <p:grpSpPr>
            <a:xfrm>
              <a:off x="6432086" y="1862760"/>
              <a:ext cx="4725441" cy="3340852"/>
              <a:chOff x="6432086" y="1862760"/>
              <a:chExt cx="4725441" cy="3340852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1BBE44F-796E-027D-F319-40C72E123B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2086" y="2307645"/>
                <a:ext cx="472544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52FF4B6-6950-4FD6-F1B2-6A1FB45CA65B}"/>
                  </a:ext>
                </a:extLst>
              </p:cNvPr>
              <p:cNvGrpSpPr/>
              <p:nvPr/>
            </p:nvGrpSpPr>
            <p:grpSpPr>
              <a:xfrm>
                <a:off x="6432086" y="1862760"/>
                <a:ext cx="4214985" cy="276999"/>
                <a:chOff x="6432086" y="1862760"/>
                <a:chExt cx="4214985" cy="276999"/>
              </a:xfrm>
            </p:grpSpPr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E0ADC4FF-BB0F-78FE-F498-E743C81B2FD3}"/>
                    </a:ext>
                  </a:extLst>
                </p:cNvPr>
                <p:cNvSpPr txBox="1"/>
                <p:nvPr/>
              </p:nvSpPr>
              <p:spPr>
                <a:xfrm>
                  <a:off x="7003064" y="1862760"/>
                  <a:ext cx="364400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2700" lvl="0">
                    <a:spcBef>
                      <a:spcPts val="114"/>
                    </a:spcBef>
                    <a:buClr>
                      <a:schemeClr val="accent4"/>
                    </a:buClr>
                    <a:defRPr/>
                  </a:pPr>
                  <a:r>
                    <a:rPr lang="en-US" sz="1200" kern="0" dirty="0">
                      <a:cs typeface="Trebuchet MS"/>
                    </a:rPr>
                    <a:t>What We Are being Asked To Do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BEF021D-5AB4-D93E-8590-7D2D73F83C1C}"/>
                    </a:ext>
                  </a:extLst>
                </p:cNvPr>
                <p:cNvSpPr txBox="1"/>
                <p:nvPr/>
              </p:nvSpPr>
              <p:spPr>
                <a:xfrm>
                  <a:off x="6432086" y="1862760"/>
                  <a:ext cx="50082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2700" lvl="0">
                    <a:spcBef>
                      <a:spcPts val="114"/>
                    </a:spcBef>
                    <a:buClr>
                      <a:schemeClr val="accent4"/>
                    </a:buClr>
                    <a:defRPr/>
                  </a:pPr>
                  <a:r>
                    <a:rPr lang="en-US" sz="1200" kern="0" dirty="0">
                      <a:solidFill>
                        <a:schemeClr val="accent1"/>
                      </a:solidFill>
                      <a:cs typeface="Trebuchet MS"/>
                    </a:rPr>
                    <a:t>01.</a:t>
                  </a:r>
                </a:p>
              </p:txBody>
            </p:sp>
          </p:grp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74A0CDA-1176-3E5C-101C-4F104D4F2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2086" y="2920416"/>
                <a:ext cx="472544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F4D65BFD-9245-CC88-8427-A1070E9A5406}"/>
                  </a:ext>
                </a:extLst>
              </p:cNvPr>
              <p:cNvGrpSpPr/>
              <p:nvPr/>
            </p:nvGrpSpPr>
            <p:grpSpPr>
              <a:xfrm>
                <a:off x="6432086" y="2475531"/>
                <a:ext cx="4214985" cy="276999"/>
                <a:chOff x="6432086" y="1862760"/>
                <a:chExt cx="4214985" cy="276999"/>
              </a:xfrm>
            </p:grpSpPr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CBD6E0A-522D-FE71-60A1-B863041300EF}"/>
                    </a:ext>
                  </a:extLst>
                </p:cNvPr>
                <p:cNvSpPr txBox="1"/>
                <p:nvPr/>
              </p:nvSpPr>
              <p:spPr>
                <a:xfrm>
                  <a:off x="7003064" y="1862760"/>
                  <a:ext cx="364400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2700" lvl="0">
                    <a:spcBef>
                      <a:spcPts val="114"/>
                    </a:spcBef>
                    <a:buClr>
                      <a:schemeClr val="accent4"/>
                    </a:buClr>
                    <a:defRPr/>
                  </a:pPr>
                  <a:r>
                    <a:rPr lang="en-US" sz="1200" kern="0" dirty="0">
                      <a:cs typeface="Trebuchet MS"/>
                    </a:rPr>
                    <a:t>Business Value of Doing this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B02E931-8FDD-9C50-AC02-D92786B0FE18}"/>
                    </a:ext>
                  </a:extLst>
                </p:cNvPr>
                <p:cNvSpPr txBox="1"/>
                <p:nvPr/>
              </p:nvSpPr>
              <p:spPr>
                <a:xfrm>
                  <a:off x="6432086" y="1862760"/>
                  <a:ext cx="50082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2700" lvl="0">
                    <a:spcBef>
                      <a:spcPts val="114"/>
                    </a:spcBef>
                    <a:buClr>
                      <a:schemeClr val="accent4"/>
                    </a:buClr>
                    <a:defRPr/>
                  </a:pPr>
                  <a:r>
                    <a:rPr lang="en-US" sz="1200" kern="0" dirty="0">
                      <a:solidFill>
                        <a:schemeClr val="accent1"/>
                      </a:solidFill>
                      <a:cs typeface="Trebuchet MS"/>
                    </a:rPr>
                    <a:t>02.</a:t>
                  </a:r>
                </a:p>
              </p:txBody>
            </p:sp>
          </p:grp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2AE619F-F1B1-DE29-B055-73C5578E3D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2086" y="3533187"/>
                <a:ext cx="472544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EC891B65-001B-2F50-CBC3-A9E9C2014D90}"/>
                  </a:ext>
                </a:extLst>
              </p:cNvPr>
              <p:cNvGrpSpPr/>
              <p:nvPr/>
            </p:nvGrpSpPr>
            <p:grpSpPr>
              <a:xfrm>
                <a:off x="6432086" y="3088302"/>
                <a:ext cx="4214985" cy="276999"/>
                <a:chOff x="6432086" y="1862760"/>
                <a:chExt cx="4214985" cy="276999"/>
              </a:xfrm>
            </p:grpSpPr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D492FE64-7526-EC7F-B5FC-0C39303C9678}"/>
                    </a:ext>
                  </a:extLst>
                </p:cNvPr>
                <p:cNvSpPr txBox="1"/>
                <p:nvPr/>
              </p:nvSpPr>
              <p:spPr>
                <a:xfrm>
                  <a:off x="7003064" y="1862760"/>
                  <a:ext cx="364400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2700" lvl="0">
                    <a:spcBef>
                      <a:spcPts val="114"/>
                    </a:spcBef>
                    <a:buClr>
                      <a:schemeClr val="accent4"/>
                    </a:buClr>
                    <a:defRPr/>
                  </a:pPr>
                  <a:r>
                    <a:rPr lang="en-US" sz="1200" kern="0" dirty="0">
                      <a:cs typeface="Trebuchet MS"/>
                    </a:rPr>
                    <a:t>Consequences of Inaction </a:t>
                  </a: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65FBBCC-0721-F380-5F73-E113A5C9ADC9}"/>
                    </a:ext>
                  </a:extLst>
                </p:cNvPr>
                <p:cNvSpPr txBox="1"/>
                <p:nvPr/>
              </p:nvSpPr>
              <p:spPr>
                <a:xfrm>
                  <a:off x="6432086" y="1862760"/>
                  <a:ext cx="50082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2700" lvl="0">
                    <a:spcBef>
                      <a:spcPts val="114"/>
                    </a:spcBef>
                    <a:buClr>
                      <a:schemeClr val="accent4"/>
                    </a:buClr>
                    <a:defRPr/>
                  </a:pPr>
                  <a:r>
                    <a:rPr lang="en-US" sz="1200" kern="0" dirty="0">
                      <a:solidFill>
                        <a:schemeClr val="accent1"/>
                      </a:solidFill>
                      <a:cs typeface="Trebuchet MS"/>
                    </a:rPr>
                    <a:t>03.</a:t>
                  </a:r>
                </a:p>
              </p:txBody>
            </p:sp>
          </p:grp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D117626-8E13-82E8-2DC3-0B6855612EF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2086" y="4145958"/>
                <a:ext cx="472544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DCF17C77-6379-77A7-6B3B-77891CDFA2EC}"/>
                  </a:ext>
                </a:extLst>
              </p:cNvPr>
              <p:cNvGrpSpPr/>
              <p:nvPr/>
            </p:nvGrpSpPr>
            <p:grpSpPr>
              <a:xfrm>
                <a:off x="6432086" y="3701073"/>
                <a:ext cx="4214985" cy="276999"/>
                <a:chOff x="6432086" y="1862760"/>
                <a:chExt cx="4214985" cy="276999"/>
              </a:xfrm>
            </p:grpSpPr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017EF71C-8A4C-C275-EBCA-4F84C310B617}"/>
                    </a:ext>
                  </a:extLst>
                </p:cNvPr>
                <p:cNvSpPr txBox="1"/>
                <p:nvPr/>
              </p:nvSpPr>
              <p:spPr>
                <a:xfrm>
                  <a:off x="7003064" y="1862760"/>
                  <a:ext cx="364400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2700" lvl="0">
                    <a:spcBef>
                      <a:spcPts val="114"/>
                    </a:spcBef>
                    <a:buClr>
                      <a:schemeClr val="accent4"/>
                    </a:buClr>
                    <a:defRPr/>
                  </a:pPr>
                  <a:r>
                    <a:rPr lang="en-US" sz="1200" kern="0" dirty="0">
                      <a:cs typeface="Trebuchet MS"/>
                    </a:rPr>
                    <a:t>Road Map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3A3F8BA-F0D1-E9E8-B27B-03E1697BCAA1}"/>
                    </a:ext>
                  </a:extLst>
                </p:cNvPr>
                <p:cNvSpPr txBox="1"/>
                <p:nvPr/>
              </p:nvSpPr>
              <p:spPr>
                <a:xfrm>
                  <a:off x="6432086" y="1862760"/>
                  <a:ext cx="50082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2700" lvl="0">
                    <a:spcBef>
                      <a:spcPts val="114"/>
                    </a:spcBef>
                    <a:buClr>
                      <a:schemeClr val="accent4"/>
                    </a:buClr>
                    <a:defRPr/>
                  </a:pPr>
                  <a:r>
                    <a:rPr lang="en-US" sz="1200" kern="0" dirty="0">
                      <a:solidFill>
                        <a:schemeClr val="accent1"/>
                      </a:solidFill>
                      <a:cs typeface="Trebuchet MS"/>
                    </a:rPr>
                    <a:t>04.</a:t>
                  </a:r>
                </a:p>
              </p:txBody>
            </p:sp>
          </p:grp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5F0FB820-D7DA-C401-5AD9-5B73ADF38F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432086" y="4758729"/>
                <a:ext cx="4725441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D680927A-6982-5CB4-9C45-6ED01D73AD04}"/>
                  </a:ext>
                </a:extLst>
              </p:cNvPr>
              <p:cNvGrpSpPr/>
              <p:nvPr/>
            </p:nvGrpSpPr>
            <p:grpSpPr>
              <a:xfrm>
                <a:off x="6432086" y="4313844"/>
                <a:ext cx="4214985" cy="276999"/>
                <a:chOff x="6432086" y="1862760"/>
                <a:chExt cx="4214985" cy="276999"/>
              </a:xfrm>
            </p:grpSpPr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06E7479-59A1-0405-8BB0-DE58B61E666F}"/>
                    </a:ext>
                  </a:extLst>
                </p:cNvPr>
                <p:cNvSpPr txBox="1"/>
                <p:nvPr/>
              </p:nvSpPr>
              <p:spPr>
                <a:xfrm>
                  <a:off x="7003064" y="1862760"/>
                  <a:ext cx="364400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2700" lvl="0">
                    <a:spcBef>
                      <a:spcPts val="114"/>
                    </a:spcBef>
                    <a:buClr>
                      <a:schemeClr val="accent4"/>
                    </a:buClr>
                    <a:defRPr/>
                  </a:pPr>
                  <a:r>
                    <a:rPr lang="en-US" sz="1200" kern="0" dirty="0">
                      <a:cs typeface="Trebuchet MS"/>
                    </a:rPr>
                    <a:t>Detailed Area of expansion 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C22C288C-8986-F39B-FFAC-F3263580CB3F}"/>
                    </a:ext>
                  </a:extLst>
                </p:cNvPr>
                <p:cNvSpPr txBox="1"/>
                <p:nvPr/>
              </p:nvSpPr>
              <p:spPr>
                <a:xfrm>
                  <a:off x="6432086" y="1862760"/>
                  <a:ext cx="50082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2700" lvl="0">
                    <a:spcBef>
                      <a:spcPts val="114"/>
                    </a:spcBef>
                    <a:buClr>
                      <a:schemeClr val="accent4"/>
                    </a:buClr>
                    <a:defRPr/>
                  </a:pPr>
                  <a:r>
                    <a:rPr lang="en-US" sz="1200" kern="0" dirty="0">
                      <a:solidFill>
                        <a:schemeClr val="accent1"/>
                      </a:solidFill>
                      <a:cs typeface="Trebuchet MS"/>
                    </a:rPr>
                    <a:t>05.</a:t>
                  </a:r>
                </a:p>
              </p:txBody>
            </p:sp>
          </p:grp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428B3407-FB49-10A6-58AB-C1C27C6CC184}"/>
                  </a:ext>
                </a:extLst>
              </p:cNvPr>
              <p:cNvGrpSpPr/>
              <p:nvPr/>
            </p:nvGrpSpPr>
            <p:grpSpPr>
              <a:xfrm>
                <a:off x="6432086" y="4926613"/>
                <a:ext cx="4214985" cy="276999"/>
                <a:chOff x="6432086" y="1862760"/>
                <a:chExt cx="4214985" cy="276999"/>
              </a:xfrm>
            </p:grpSpPr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67F93BAC-E032-CB29-8359-7DA28FB462D2}"/>
                    </a:ext>
                  </a:extLst>
                </p:cNvPr>
                <p:cNvSpPr txBox="1"/>
                <p:nvPr/>
              </p:nvSpPr>
              <p:spPr>
                <a:xfrm>
                  <a:off x="7003064" y="1862760"/>
                  <a:ext cx="3644007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2700" lvl="0">
                    <a:spcBef>
                      <a:spcPts val="114"/>
                    </a:spcBef>
                    <a:buClr>
                      <a:schemeClr val="accent4"/>
                    </a:buClr>
                    <a:defRPr/>
                  </a:pPr>
                  <a:r>
                    <a:rPr lang="en-US" sz="1200" kern="0" dirty="0">
                      <a:cs typeface="Trebuchet MS"/>
                    </a:rPr>
                    <a:t>Detailed Work Inventory 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6DCDB471-C1D1-B0ED-353F-F5EF9FB7F5AB}"/>
                    </a:ext>
                  </a:extLst>
                </p:cNvPr>
                <p:cNvSpPr txBox="1"/>
                <p:nvPr/>
              </p:nvSpPr>
              <p:spPr>
                <a:xfrm>
                  <a:off x="6432086" y="1862760"/>
                  <a:ext cx="500822" cy="27699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12700" lvl="0">
                    <a:spcBef>
                      <a:spcPts val="114"/>
                    </a:spcBef>
                    <a:buClr>
                      <a:schemeClr val="accent4"/>
                    </a:buClr>
                    <a:defRPr/>
                  </a:pPr>
                  <a:r>
                    <a:rPr lang="en-US" sz="1200" kern="0" dirty="0">
                      <a:solidFill>
                        <a:schemeClr val="accent1"/>
                      </a:solidFill>
                      <a:cs typeface="Trebuchet MS"/>
                    </a:rPr>
                    <a:t>05.</a:t>
                  </a:r>
                </a:p>
              </p:txBody>
            </p:sp>
          </p:grp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75399EE-402E-84AB-13F1-B6B44D723B8B}"/>
              </a:ext>
            </a:extLst>
          </p:cNvPr>
          <p:cNvGrpSpPr/>
          <p:nvPr/>
        </p:nvGrpSpPr>
        <p:grpSpPr>
          <a:xfrm>
            <a:off x="1394690" y="3541539"/>
            <a:ext cx="3398982" cy="1649933"/>
            <a:chOff x="1394690" y="3411799"/>
            <a:chExt cx="3398982" cy="16499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8C9CCEE-7178-D961-7785-F2C69EE3C83F}"/>
                </a:ext>
              </a:extLst>
            </p:cNvPr>
            <p:cNvGrpSpPr/>
            <p:nvPr/>
          </p:nvGrpSpPr>
          <p:grpSpPr>
            <a:xfrm>
              <a:off x="1394690" y="4156505"/>
              <a:ext cx="3398982" cy="905227"/>
              <a:chOff x="1006763" y="3600724"/>
              <a:chExt cx="3398982" cy="905227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FB76ECA-CD17-5705-3013-C811871305C0}"/>
                  </a:ext>
                </a:extLst>
              </p:cNvPr>
              <p:cNvSpPr txBox="1"/>
              <p:nvPr/>
            </p:nvSpPr>
            <p:spPr>
              <a:xfrm>
                <a:off x="1006763" y="3600724"/>
                <a:ext cx="339898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Purpose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A9E311F-5F99-ADF6-C291-7FEF1A41D35C}"/>
                  </a:ext>
                </a:extLst>
              </p:cNvPr>
              <p:cNvSpPr txBox="1"/>
              <p:nvPr/>
            </p:nvSpPr>
            <p:spPr>
              <a:xfrm>
                <a:off x="1006763" y="3982731"/>
                <a:ext cx="339898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1400" dirty="0">
                    <a:solidFill>
                      <a:schemeClr val="bg1"/>
                    </a:solidFill>
                  </a:rPr>
                  <a:t>To secure approval for Platform A expansion and resource allocation</a:t>
                </a:r>
              </a:p>
            </p:txBody>
          </p:sp>
        </p:grpSp>
        <p:pic>
          <p:nvPicPr>
            <p:cNvPr id="65" name="Graphic 64">
              <a:extLst>
                <a:ext uri="{FF2B5EF4-FFF2-40B4-BE49-F238E27FC236}">
                  <a16:creationId xmlns:a16="http://schemas.microsoft.com/office/drawing/2014/main" id="{3E262618-6AB6-D16F-31C4-8BE8B6BF7B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439140" y="3411799"/>
              <a:ext cx="580160" cy="5801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87506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53EE61-6AE1-6B86-39D5-164A235C0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: Top Corners Rounded 48">
            <a:extLst>
              <a:ext uri="{FF2B5EF4-FFF2-40B4-BE49-F238E27FC236}">
                <a16:creationId xmlns:a16="http://schemas.microsoft.com/office/drawing/2014/main" id="{4159926A-ABB0-6C1F-A2B7-BE477AB20A31}"/>
              </a:ext>
            </a:extLst>
          </p:cNvPr>
          <p:cNvSpPr/>
          <p:nvPr/>
        </p:nvSpPr>
        <p:spPr>
          <a:xfrm rot="16200000" flipH="1">
            <a:off x="6806051" y="934605"/>
            <a:ext cx="5209300" cy="5562599"/>
          </a:xfrm>
          <a:prstGeom prst="round2SameRect">
            <a:avLst>
              <a:gd name="adj1" fmla="val 4731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3F9A6E3-723F-00B2-F491-85F3FEFD3EA8}"/>
              </a:ext>
            </a:extLst>
          </p:cNvPr>
          <p:cNvSpPr txBox="1"/>
          <p:nvPr/>
        </p:nvSpPr>
        <p:spPr>
          <a:xfrm>
            <a:off x="1530395" y="537446"/>
            <a:ext cx="91312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Data Request</a:t>
            </a:r>
          </a:p>
        </p:txBody>
      </p:sp>
      <p:sp>
        <p:nvSpPr>
          <p:cNvPr id="4" name="Rectangle: Top Corners Rounded 3">
            <a:extLst>
              <a:ext uri="{FF2B5EF4-FFF2-40B4-BE49-F238E27FC236}">
                <a16:creationId xmlns:a16="http://schemas.microsoft.com/office/drawing/2014/main" id="{4702C7E1-617A-4465-2CEF-7717CB66E94C}"/>
              </a:ext>
            </a:extLst>
          </p:cNvPr>
          <p:cNvSpPr/>
          <p:nvPr/>
        </p:nvSpPr>
        <p:spPr>
          <a:xfrm rot="5400000">
            <a:off x="176650" y="934604"/>
            <a:ext cx="5209300" cy="5562599"/>
          </a:xfrm>
          <a:prstGeom prst="round2SameRect">
            <a:avLst>
              <a:gd name="adj1" fmla="val 4731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54294A2-DFCE-8BF7-03F9-F78A7D9E2915}"/>
              </a:ext>
            </a:extLst>
          </p:cNvPr>
          <p:cNvGrpSpPr/>
          <p:nvPr/>
        </p:nvGrpSpPr>
        <p:grpSpPr>
          <a:xfrm>
            <a:off x="712354" y="1546860"/>
            <a:ext cx="3937000" cy="1370617"/>
            <a:chOff x="647700" y="2143613"/>
            <a:chExt cx="3937000" cy="13706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8C19E29-C41B-FC05-C661-D95391D03A94}"/>
                </a:ext>
              </a:extLst>
            </p:cNvPr>
            <p:cNvSpPr txBox="1"/>
            <p:nvPr/>
          </p:nvSpPr>
          <p:spPr>
            <a:xfrm>
              <a:off x="647700" y="2143613"/>
              <a:ext cx="3937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200" kern="0" dirty="0">
                  <a:solidFill>
                    <a:schemeClr val="accent2"/>
                  </a:solidFill>
                  <a:cs typeface="Trebuchet MS"/>
                </a:rPr>
                <a:t> Business A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4B4185-85A1-A45D-4943-D012DD4CED26}"/>
                </a:ext>
              </a:extLst>
            </p:cNvPr>
            <p:cNvSpPr txBox="1"/>
            <p:nvPr/>
          </p:nvSpPr>
          <p:spPr>
            <a:xfrm>
              <a:off x="647700" y="2388281"/>
              <a:ext cx="3937000" cy="11259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4150" lvl="0" indent="-171450">
                <a:spcBef>
                  <a:spcPts val="114"/>
                </a:spcBef>
                <a:buClr>
                  <a:schemeClr val="accent4"/>
                </a:buClr>
                <a:buFont typeface="Webdings" panose="05030102010509060703" pitchFamily="18" charset="2"/>
                <a:buChar char="4"/>
                <a:defRPr/>
              </a:pPr>
              <a:r>
                <a:rPr lang="en-US" sz="1050" kern="0" dirty="0">
                  <a:cs typeface="Trebuchet MS"/>
                </a:rPr>
                <a:t>Onboard all market data to support </a:t>
              </a:r>
            </a:p>
            <a:p>
              <a:pPr marL="184150" lvl="0" indent="-171450">
                <a:spcBef>
                  <a:spcPts val="114"/>
                </a:spcBef>
                <a:buClr>
                  <a:schemeClr val="accent4"/>
                </a:buClr>
                <a:buFont typeface="Webdings" panose="05030102010509060703" pitchFamily="18" charset="2"/>
                <a:buChar char="4"/>
                <a:defRPr/>
              </a:pPr>
              <a:r>
                <a:rPr lang="en-US" sz="1050" kern="0" dirty="0">
                  <a:cs typeface="Trebuchet MS"/>
                </a:rPr>
                <a:t>current or new </a:t>
              </a:r>
              <a:r>
                <a:rPr lang="en-US" sz="1050" kern="0" dirty="0" err="1">
                  <a:cs typeface="Trebuchet MS"/>
                </a:rPr>
                <a:t>pricer</a:t>
              </a:r>
              <a:endParaRPr lang="en-US" sz="1050" kern="0" dirty="0">
                <a:cs typeface="Trebuchet MS"/>
              </a:endParaRPr>
            </a:p>
            <a:p>
              <a:pPr marL="184150" lvl="0" indent="-171450">
                <a:spcBef>
                  <a:spcPts val="114"/>
                </a:spcBef>
                <a:buClr>
                  <a:schemeClr val="accent4"/>
                </a:buClr>
                <a:buFont typeface="Webdings" panose="05030102010509060703" pitchFamily="18" charset="2"/>
                <a:buChar char="4"/>
                <a:defRPr/>
              </a:pPr>
              <a:r>
                <a:rPr lang="en-US" sz="1050" kern="0" dirty="0">
                  <a:cs typeface="Trebuchet MS"/>
                </a:rPr>
                <a:t>EEE Full Reval</a:t>
              </a:r>
            </a:p>
            <a:p>
              <a:pPr marL="184150" lvl="0" indent="-171450">
                <a:spcBef>
                  <a:spcPts val="114"/>
                </a:spcBef>
                <a:buClr>
                  <a:schemeClr val="accent4"/>
                </a:buClr>
                <a:buFont typeface="Webdings" panose="05030102010509060703" pitchFamily="18" charset="2"/>
                <a:buChar char="4"/>
                <a:defRPr/>
              </a:pPr>
              <a:r>
                <a:rPr lang="en-US" sz="1050" kern="0" dirty="0">
                  <a:cs typeface="Trebuchet MS"/>
                </a:rPr>
                <a:t>New curves</a:t>
              </a:r>
            </a:p>
            <a:p>
              <a:pPr marL="184150" lvl="0" indent="-171450">
                <a:spcBef>
                  <a:spcPts val="114"/>
                </a:spcBef>
                <a:buClr>
                  <a:schemeClr val="accent4"/>
                </a:buClr>
                <a:buFont typeface="Webdings" panose="05030102010509060703" pitchFamily="18" charset="2"/>
                <a:buChar char="4"/>
                <a:defRPr/>
              </a:pPr>
              <a:r>
                <a:rPr lang="en-US" sz="1050" kern="0" dirty="0">
                  <a:cs typeface="Trebuchet MS"/>
                </a:rPr>
                <a:t>Credit Vol </a:t>
              </a:r>
            </a:p>
            <a:p>
              <a:pPr marL="184150" lvl="0" indent="-171450">
                <a:spcBef>
                  <a:spcPts val="114"/>
                </a:spcBef>
                <a:buClr>
                  <a:schemeClr val="accent4"/>
                </a:buClr>
                <a:buFont typeface="Webdings" panose="05030102010509060703" pitchFamily="18" charset="2"/>
                <a:buChar char="4"/>
                <a:defRPr/>
              </a:pPr>
              <a:r>
                <a:rPr lang="en-US" sz="1050" kern="0" dirty="0">
                  <a:cs typeface="Trebuchet MS"/>
                </a:rPr>
                <a:t>In House Curves 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AD8E988B-3476-0B31-CF94-94A8EA94D71D}"/>
              </a:ext>
            </a:extLst>
          </p:cNvPr>
          <p:cNvSpPr txBox="1"/>
          <p:nvPr/>
        </p:nvSpPr>
        <p:spPr>
          <a:xfrm>
            <a:off x="712354" y="1269861"/>
            <a:ext cx="383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Trebuchet MS"/>
              </a:rPr>
              <a:t>Business Area Request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237446-0CA0-20E5-3AD2-81026CF9FC8F}"/>
              </a:ext>
            </a:extLst>
          </p:cNvPr>
          <p:cNvCxnSpPr>
            <a:cxnSpLocks/>
          </p:cNvCxnSpPr>
          <p:nvPr/>
        </p:nvCxnSpPr>
        <p:spPr>
          <a:xfrm>
            <a:off x="712354" y="2992632"/>
            <a:ext cx="3937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CBAED03-9259-C43D-0FAA-30D6EF12A660}"/>
              </a:ext>
            </a:extLst>
          </p:cNvPr>
          <p:cNvGrpSpPr/>
          <p:nvPr/>
        </p:nvGrpSpPr>
        <p:grpSpPr>
          <a:xfrm>
            <a:off x="712354" y="3067787"/>
            <a:ext cx="3937000" cy="498584"/>
            <a:chOff x="647700" y="4046304"/>
            <a:chExt cx="3937000" cy="49858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5303617-4624-9B47-5DC6-E5C206DC42A3}"/>
                </a:ext>
              </a:extLst>
            </p:cNvPr>
            <p:cNvSpPr txBox="1"/>
            <p:nvPr/>
          </p:nvSpPr>
          <p:spPr>
            <a:xfrm>
              <a:off x="647700" y="4046304"/>
              <a:ext cx="3937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200" kern="0" dirty="0">
                  <a:solidFill>
                    <a:schemeClr val="accent2"/>
                  </a:solidFill>
                  <a:cs typeface="Trebuchet MS"/>
                </a:rPr>
                <a:t>Business B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ECE3D67-4AFE-ECD0-0E8D-BAC8976F9040}"/>
                </a:ext>
              </a:extLst>
            </p:cNvPr>
            <p:cNvSpPr txBox="1"/>
            <p:nvPr/>
          </p:nvSpPr>
          <p:spPr>
            <a:xfrm>
              <a:off x="647700" y="4290972"/>
              <a:ext cx="393700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050" kern="0" dirty="0">
                  <a:cs typeface="Trebuchet MS"/>
                </a:rPr>
                <a:t>Provide historical time series </a:t>
              </a:r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5718463-2207-7B4D-7F02-043E8C629672}"/>
              </a:ext>
            </a:extLst>
          </p:cNvPr>
          <p:cNvCxnSpPr>
            <a:cxnSpLocks/>
          </p:cNvCxnSpPr>
          <p:nvPr/>
        </p:nvCxnSpPr>
        <p:spPr>
          <a:xfrm>
            <a:off x="712354" y="3641526"/>
            <a:ext cx="3937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F303D7B-6763-9109-890C-8DD1F33CCFE9}"/>
              </a:ext>
            </a:extLst>
          </p:cNvPr>
          <p:cNvGrpSpPr/>
          <p:nvPr/>
        </p:nvGrpSpPr>
        <p:grpSpPr>
          <a:xfrm>
            <a:off x="712354" y="3716681"/>
            <a:ext cx="3937000" cy="498584"/>
            <a:chOff x="647700" y="4046304"/>
            <a:chExt cx="3937000" cy="498584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B9D01EF-25AE-F5EC-A6E9-101461E5FBAE}"/>
                </a:ext>
              </a:extLst>
            </p:cNvPr>
            <p:cNvSpPr txBox="1"/>
            <p:nvPr/>
          </p:nvSpPr>
          <p:spPr>
            <a:xfrm>
              <a:off x="647700" y="4046304"/>
              <a:ext cx="3937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200" kern="0" dirty="0">
                  <a:solidFill>
                    <a:schemeClr val="accent2"/>
                  </a:solidFill>
                  <a:cs typeface="Trebuchet MS"/>
                </a:rPr>
                <a:t>Business C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33F025-22DA-333D-33F5-5195D27F1C54}"/>
                </a:ext>
              </a:extLst>
            </p:cNvPr>
            <p:cNvSpPr txBox="1"/>
            <p:nvPr/>
          </p:nvSpPr>
          <p:spPr>
            <a:xfrm>
              <a:off x="647700" y="4290972"/>
              <a:ext cx="393700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050" kern="0" dirty="0">
                  <a:cs typeface="Trebuchet MS"/>
                </a:rPr>
                <a:t>Onboard business C issued data </a:t>
              </a:r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55E092C-F036-B410-BB02-B57EAFA51526}"/>
              </a:ext>
            </a:extLst>
          </p:cNvPr>
          <p:cNvCxnSpPr>
            <a:cxnSpLocks/>
          </p:cNvCxnSpPr>
          <p:nvPr/>
        </p:nvCxnSpPr>
        <p:spPr>
          <a:xfrm>
            <a:off x="712354" y="4290420"/>
            <a:ext cx="3937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B8813F-B40F-0B66-7C80-2DC256930AF0}"/>
              </a:ext>
            </a:extLst>
          </p:cNvPr>
          <p:cNvGrpSpPr/>
          <p:nvPr/>
        </p:nvGrpSpPr>
        <p:grpSpPr>
          <a:xfrm>
            <a:off x="712354" y="4365575"/>
            <a:ext cx="3937000" cy="498584"/>
            <a:chOff x="647700" y="4046304"/>
            <a:chExt cx="3937000" cy="498584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8B8DBE2-AB14-408F-B7C7-2DF841896FC6}"/>
                </a:ext>
              </a:extLst>
            </p:cNvPr>
            <p:cNvSpPr txBox="1"/>
            <p:nvPr/>
          </p:nvSpPr>
          <p:spPr>
            <a:xfrm>
              <a:off x="647700" y="4046304"/>
              <a:ext cx="3937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200" kern="0" dirty="0">
                  <a:solidFill>
                    <a:schemeClr val="accent2"/>
                  </a:solidFill>
                  <a:cs typeface="Trebuchet MS"/>
                </a:rPr>
                <a:t>Business D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15D2DC9-74BB-6BCF-24E7-44A6345067D9}"/>
                </a:ext>
              </a:extLst>
            </p:cNvPr>
            <p:cNvSpPr txBox="1"/>
            <p:nvPr/>
          </p:nvSpPr>
          <p:spPr>
            <a:xfrm>
              <a:off x="647700" y="4290972"/>
              <a:ext cx="393700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050" kern="0" dirty="0">
                  <a:cs typeface="Trebuchet MS"/>
                </a:rPr>
                <a:t>On board new Curves 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110B217-FA6C-D455-8629-CDA6F97B442A}"/>
              </a:ext>
            </a:extLst>
          </p:cNvPr>
          <p:cNvGrpSpPr/>
          <p:nvPr/>
        </p:nvGrpSpPr>
        <p:grpSpPr>
          <a:xfrm>
            <a:off x="712354" y="5014469"/>
            <a:ext cx="3937000" cy="498584"/>
            <a:chOff x="647700" y="4046304"/>
            <a:chExt cx="3937000" cy="498584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ADC78D6-EBCC-5BC3-6630-6FC5F6D62B04}"/>
                </a:ext>
              </a:extLst>
            </p:cNvPr>
            <p:cNvSpPr txBox="1"/>
            <p:nvPr/>
          </p:nvSpPr>
          <p:spPr>
            <a:xfrm>
              <a:off x="647700" y="4046304"/>
              <a:ext cx="3937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200" kern="0" dirty="0">
                  <a:solidFill>
                    <a:schemeClr val="accent2"/>
                  </a:solidFill>
                  <a:cs typeface="Trebuchet MS"/>
                </a:rPr>
                <a:t>Audit Support 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22D9B5B-2AD4-E775-B217-13D80E47F982}"/>
                </a:ext>
              </a:extLst>
            </p:cNvPr>
            <p:cNvSpPr txBox="1"/>
            <p:nvPr/>
          </p:nvSpPr>
          <p:spPr>
            <a:xfrm>
              <a:off x="647700" y="4290972"/>
              <a:ext cx="393700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050" kern="0" dirty="0">
                  <a:cs typeface="Trebuchet MS"/>
                </a:rPr>
                <a:t>Provide Audit trail and evidence of data controls 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005A748-E299-5E5C-D04B-3C3B1D03CBBD}"/>
              </a:ext>
            </a:extLst>
          </p:cNvPr>
          <p:cNvGrpSpPr/>
          <p:nvPr/>
        </p:nvGrpSpPr>
        <p:grpSpPr>
          <a:xfrm>
            <a:off x="712354" y="5663363"/>
            <a:ext cx="3937000" cy="498584"/>
            <a:chOff x="647700" y="4046304"/>
            <a:chExt cx="3937000" cy="49858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54EB07CD-ECDB-D8C3-88D6-227423F90551}"/>
                </a:ext>
              </a:extLst>
            </p:cNvPr>
            <p:cNvSpPr txBox="1"/>
            <p:nvPr/>
          </p:nvSpPr>
          <p:spPr>
            <a:xfrm>
              <a:off x="647700" y="4046304"/>
              <a:ext cx="3937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200" kern="0" dirty="0">
                  <a:solidFill>
                    <a:schemeClr val="accent2"/>
                  </a:solidFill>
                  <a:cs typeface="Trebuchet MS"/>
                </a:rPr>
                <a:t>Business E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40D84203-27D7-2C9D-2627-974990576059}"/>
                </a:ext>
              </a:extLst>
            </p:cNvPr>
            <p:cNvSpPr txBox="1"/>
            <p:nvPr/>
          </p:nvSpPr>
          <p:spPr>
            <a:xfrm>
              <a:off x="647700" y="4290972"/>
              <a:ext cx="393700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050" kern="0" dirty="0">
                  <a:cs typeface="Trebuchet MS"/>
                </a:rPr>
                <a:t>Tech </a:t>
              </a:r>
              <a:r>
                <a:rPr lang="en-US" sz="1050" kern="0" dirty="0" err="1">
                  <a:cs typeface="Trebuchet MS"/>
                </a:rPr>
                <a:t>storate</a:t>
              </a:r>
              <a:r>
                <a:rPr lang="en-US" sz="1050" kern="0" dirty="0">
                  <a:cs typeface="Trebuchet MS"/>
                </a:rPr>
                <a:t> issue</a:t>
              </a:r>
            </a:p>
          </p:txBody>
        </p: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F999A22-2719-121F-D0C5-7DE19392409D}"/>
              </a:ext>
            </a:extLst>
          </p:cNvPr>
          <p:cNvCxnSpPr>
            <a:cxnSpLocks/>
          </p:cNvCxnSpPr>
          <p:nvPr/>
        </p:nvCxnSpPr>
        <p:spPr>
          <a:xfrm>
            <a:off x="712354" y="4939314"/>
            <a:ext cx="3937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5294308-A070-3186-5509-753F479A15E3}"/>
              </a:ext>
            </a:extLst>
          </p:cNvPr>
          <p:cNvCxnSpPr>
            <a:cxnSpLocks/>
          </p:cNvCxnSpPr>
          <p:nvPr/>
        </p:nvCxnSpPr>
        <p:spPr>
          <a:xfrm>
            <a:off x="712354" y="5588208"/>
            <a:ext cx="3937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F8C67CE7-4D6E-B0FB-ACE7-BD4E11132068}"/>
              </a:ext>
            </a:extLst>
          </p:cNvPr>
          <p:cNvSpPr txBox="1"/>
          <p:nvPr/>
        </p:nvSpPr>
        <p:spPr>
          <a:xfrm>
            <a:off x="7288645" y="1269861"/>
            <a:ext cx="3835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10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+mj-lt"/>
                <a:cs typeface="Trebuchet MS"/>
              </a:rPr>
              <a:t>Purpose/ Use Case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F5371FC-2539-071B-32E0-584648FB8235}"/>
              </a:ext>
            </a:extLst>
          </p:cNvPr>
          <p:cNvCxnSpPr>
            <a:cxnSpLocks/>
          </p:cNvCxnSpPr>
          <p:nvPr/>
        </p:nvCxnSpPr>
        <p:spPr>
          <a:xfrm>
            <a:off x="7288645" y="2703130"/>
            <a:ext cx="3937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02D12F66-E1E2-091F-BCFD-B9D225B437AA}"/>
              </a:ext>
            </a:extLst>
          </p:cNvPr>
          <p:cNvCxnSpPr>
            <a:cxnSpLocks/>
          </p:cNvCxnSpPr>
          <p:nvPr/>
        </p:nvCxnSpPr>
        <p:spPr>
          <a:xfrm>
            <a:off x="7288645" y="3645052"/>
            <a:ext cx="3937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4443400-4715-3244-76A8-ED0E63B63C61}"/>
              </a:ext>
            </a:extLst>
          </p:cNvPr>
          <p:cNvGrpSpPr/>
          <p:nvPr/>
        </p:nvGrpSpPr>
        <p:grpSpPr>
          <a:xfrm>
            <a:off x="7288645" y="1546860"/>
            <a:ext cx="3937000" cy="1021804"/>
            <a:chOff x="647700" y="2143613"/>
            <a:chExt cx="3937000" cy="102180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0393B9A0-4C26-8922-47AC-8E6EFD629C7D}"/>
                </a:ext>
              </a:extLst>
            </p:cNvPr>
            <p:cNvSpPr txBox="1"/>
            <p:nvPr/>
          </p:nvSpPr>
          <p:spPr>
            <a:xfrm>
              <a:off x="647700" y="2143613"/>
              <a:ext cx="3937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200" kern="0" dirty="0">
                  <a:solidFill>
                    <a:schemeClr val="accent4"/>
                  </a:solidFill>
                  <a:cs typeface="Trebuchet MS"/>
                </a:rPr>
                <a:t> Business A 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97ACEB2-AAC4-A7C0-A0C9-7AE520DF14EB}"/>
                </a:ext>
              </a:extLst>
            </p:cNvPr>
            <p:cNvSpPr txBox="1"/>
            <p:nvPr/>
          </p:nvSpPr>
          <p:spPr>
            <a:xfrm>
              <a:off x="647700" y="2388281"/>
              <a:ext cx="3937000" cy="7771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4150" lvl="0" indent="-171450">
                <a:spcBef>
                  <a:spcPts val="114"/>
                </a:spcBef>
                <a:buClr>
                  <a:schemeClr val="accent4"/>
                </a:buClr>
                <a:buFont typeface="Webdings" panose="05030102010509060703" pitchFamily="18" charset="2"/>
                <a:buChar char="4"/>
                <a:defRPr/>
              </a:pPr>
              <a:r>
                <a:rPr lang="en-US" sz="1050" kern="0" dirty="0">
                  <a:solidFill>
                    <a:schemeClr val="bg1"/>
                  </a:solidFill>
                  <a:cs typeface="Trebuchet MS"/>
                </a:rPr>
                <a:t>Support regs</a:t>
              </a:r>
            </a:p>
            <a:p>
              <a:pPr marL="184150" lvl="0" indent="-171450">
                <a:spcBef>
                  <a:spcPts val="114"/>
                </a:spcBef>
                <a:buClr>
                  <a:schemeClr val="accent4"/>
                </a:buClr>
                <a:buFont typeface="Webdings" panose="05030102010509060703" pitchFamily="18" charset="2"/>
                <a:buChar char="4"/>
                <a:defRPr/>
              </a:pPr>
              <a:r>
                <a:rPr lang="en-US" sz="1050" kern="0" dirty="0">
                  <a:solidFill>
                    <a:schemeClr val="bg1"/>
                  </a:solidFill>
                  <a:cs typeface="Trebuchet MS"/>
                </a:rPr>
                <a:t>Support Hedging </a:t>
              </a:r>
            </a:p>
            <a:p>
              <a:pPr marL="184150" lvl="0" indent="-171450">
                <a:spcBef>
                  <a:spcPts val="114"/>
                </a:spcBef>
                <a:buClr>
                  <a:schemeClr val="accent4"/>
                </a:buClr>
                <a:buFont typeface="Webdings" panose="05030102010509060703" pitchFamily="18" charset="2"/>
                <a:buChar char="4"/>
                <a:defRPr/>
              </a:pPr>
              <a:r>
                <a:rPr lang="en-US" sz="1050" kern="0" dirty="0">
                  <a:solidFill>
                    <a:schemeClr val="bg1"/>
                  </a:solidFill>
                  <a:cs typeface="Trebuchet MS"/>
                </a:rPr>
                <a:t>Enable consistent valuation </a:t>
              </a:r>
            </a:p>
            <a:p>
              <a:pPr marL="184150" lvl="0" indent="-171450">
                <a:spcBef>
                  <a:spcPts val="114"/>
                </a:spcBef>
                <a:buClr>
                  <a:schemeClr val="accent4"/>
                </a:buClr>
                <a:buFont typeface="Webdings" panose="05030102010509060703" pitchFamily="18" charset="2"/>
                <a:buChar char="4"/>
                <a:defRPr/>
              </a:pPr>
              <a:r>
                <a:rPr lang="en-US" sz="1050" kern="0" dirty="0">
                  <a:solidFill>
                    <a:schemeClr val="bg1"/>
                  </a:solidFill>
                  <a:cs typeface="Trebuchet MS"/>
                </a:rPr>
                <a:t>Reduce dependency on VVVV</a:t>
              </a:r>
            </a:p>
          </p:txBody>
        </p: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398DFB5-99D4-FCA1-2FFF-8E362C8D931C}"/>
              </a:ext>
            </a:extLst>
          </p:cNvPr>
          <p:cNvGrpSpPr/>
          <p:nvPr/>
        </p:nvGrpSpPr>
        <p:grpSpPr>
          <a:xfrm>
            <a:off x="7288645" y="2837596"/>
            <a:ext cx="3937000" cy="672990"/>
            <a:chOff x="647700" y="2143613"/>
            <a:chExt cx="3937000" cy="672990"/>
          </a:xfrm>
        </p:grpSpPr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551514E-9B40-E23A-2A9D-77685B2E83FB}"/>
                </a:ext>
              </a:extLst>
            </p:cNvPr>
            <p:cNvSpPr txBox="1"/>
            <p:nvPr/>
          </p:nvSpPr>
          <p:spPr>
            <a:xfrm>
              <a:off x="647700" y="2143613"/>
              <a:ext cx="3937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200" kern="0" dirty="0">
                  <a:solidFill>
                    <a:schemeClr val="accent4"/>
                  </a:solidFill>
                  <a:cs typeface="Trebuchet MS"/>
                </a:rPr>
                <a:t> Business B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14110EE-1CC9-0DB0-01EE-CA325BD8E242}"/>
                </a:ext>
              </a:extLst>
            </p:cNvPr>
            <p:cNvSpPr txBox="1"/>
            <p:nvPr/>
          </p:nvSpPr>
          <p:spPr>
            <a:xfrm>
              <a:off x="647700" y="2388281"/>
              <a:ext cx="3937000" cy="428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4150" lvl="0" indent="-171450">
                <a:spcBef>
                  <a:spcPts val="114"/>
                </a:spcBef>
                <a:buClr>
                  <a:schemeClr val="accent4"/>
                </a:buClr>
                <a:buFont typeface="Webdings" panose="05030102010509060703" pitchFamily="18" charset="2"/>
                <a:buChar char="4"/>
                <a:defRPr/>
              </a:pPr>
              <a:r>
                <a:rPr lang="en-US" sz="1050" kern="0" dirty="0" err="1">
                  <a:solidFill>
                    <a:schemeClr val="bg1"/>
                  </a:solidFill>
                  <a:cs typeface="Trebuchet MS"/>
                </a:rPr>
                <a:t>Probablity</a:t>
              </a:r>
              <a:r>
                <a:rPr lang="en-US" sz="1050" kern="0" dirty="0">
                  <a:solidFill>
                    <a:schemeClr val="bg1"/>
                  </a:solidFill>
                  <a:cs typeface="Trebuchet MS"/>
                </a:rPr>
                <a:t> analysis </a:t>
              </a:r>
            </a:p>
            <a:p>
              <a:pPr marL="184150" lvl="0" indent="-171450">
                <a:spcBef>
                  <a:spcPts val="114"/>
                </a:spcBef>
                <a:buClr>
                  <a:schemeClr val="accent4"/>
                </a:buClr>
                <a:buFont typeface="Webdings" panose="05030102010509060703" pitchFamily="18" charset="2"/>
                <a:buChar char="4"/>
                <a:defRPr/>
              </a:pPr>
              <a:r>
                <a:rPr lang="en-US" sz="1050" kern="0" dirty="0">
                  <a:solidFill>
                    <a:schemeClr val="bg1"/>
                  </a:solidFill>
                  <a:cs typeface="Trebuchet MS"/>
                </a:rPr>
                <a:t>Enhanced Business B analytics</a:t>
              </a: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5BABC4AD-19A2-9247-9285-00E57331CD7A}"/>
              </a:ext>
            </a:extLst>
          </p:cNvPr>
          <p:cNvGrpSpPr/>
          <p:nvPr/>
        </p:nvGrpSpPr>
        <p:grpSpPr>
          <a:xfrm>
            <a:off x="7288645" y="3779518"/>
            <a:ext cx="3937000" cy="672990"/>
            <a:chOff x="647700" y="2143613"/>
            <a:chExt cx="3937000" cy="672990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C15B6A5-45F8-5AC9-7547-64E50A4D86FB}"/>
                </a:ext>
              </a:extLst>
            </p:cNvPr>
            <p:cNvSpPr txBox="1"/>
            <p:nvPr/>
          </p:nvSpPr>
          <p:spPr>
            <a:xfrm>
              <a:off x="647700" y="2143613"/>
              <a:ext cx="3937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200" kern="0" dirty="0">
                  <a:solidFill>
                    <a:schemeClr val="accent4"/>
                  </a:solidFill>
                  <a:cs typeface="Trebuchet MS"/>
                </a:rPr>
                <a:t> Business C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D271B79-1BF8-B668-EC3E-190DF29DDCC4}"/>
                </a:ext>
              </a:extLst>
            </p:cNvPr>
            <p:cNvSpPr txBox="1"/>
            <p:nvPr/>
          </p:nvSpPr>
          <p:spPr>
            <a:xfrm>
              <a:off x="647700" y="2388281"/>
              <a:ext cx="3937000" cy="428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4150" lvl="0" indent="-171450">
                <a:spcBef>
                  <a:spcPts val="114"/>
                </a:spcBef>
                <a:buClr>
                  <a:schemeClr val="accent4"/>
                </a:buClr>
                <a:buFont typeface="Webdings" panose="05030102010509060703" pitchFamily="18" charset="2"/>
                <a:buChar char="4"/>
                <a:defRPr/>
              </a:pPr>
              <a:r>
                <a:rPr lang="en-US" sz="1050" kern="0" dirty="0">
                  <a:solidFill>
                    <a:schemeClr val="bg1"/>
                  </a:solidFill>
                  <a:cs typeface="Trebuchet MS"/>
                </a:rPr>
                <a:t>Support </a:t>
              </a:r>
              <a:r>
                <a:rPr lang="en-US" sz="1050" kern="0" dirty="0" err="1">
                  <a:solidFill>
                    <a:schemeClr val="bg1"/>
                  </a:solidFill>
                  <a:cs typeface="Trebuchet MS"/>
                </a:rPr>
                <a:t>Liquiity</a:t>
              </a:r>
              <a:r>
                <a:rPr lang="en-US" sz="1050" kern="0" dirty="0">
                  <a:solidFill>
                    <a:schemeClr val="bg1"/>
                  </a:solidFill>
                  <a:cs typeface="Trebuchet MS"/>
                </a:rPr>
                <a:t> and funding Strategy</a:t>
              </a:r>
            </a:p>
            <a:p>
              <a:pPr marL="184150" lvl="0" indent="-171450">
                <a:spcBef>
                  <a:spcPts val="114"/>
                </a:spcBef>
                <a:buClr>
                  <a:schemeClr val="accent4"/>
                </a:buClr>
                <a:buFont typeface="Webdings" panose="05030102010509060703" pitchFamily="18" charset="2"/>
                <a:buChar char="4"/>
                <a:defRPr/>
              </a:pPr>
              <a:r>
                <a:rPr lang="en-US" sz="1050" kern="0" dirty="0">
                  <a:solidFill>
                    <a:schemeClr val="bg1"/>
                  </a:solidFill>
                  <a:cs typeface="Trebuchet MS"/>
                </a:rPr>
                <a:t>Build business C curves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C1D16B0-0F85-FFDA-4BF2-BD76E3E9F33B}"/>
              </a:ext>
            </a:extLst>
          </p:cNvPr>
          <p:cNvGrpSpPr/>
          <p:nvPr/>
        </p:nvGrpSpPr>
        <p:grpSpPr>
          <a:xfrm>
            <a:off x="7288645" y="4721440"/>
            <a:ext cx="3937000" cy="672990"/>
            <a:chOff x="647700" y="4046304"/>
            <a:chExt cx="3937000" cy="672990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F56CBB2-335B-1942-9101-39DD77864E73}"/>
                </a:ext>
              </a:extLst>
            </p:cNvPr>
            <p:cNvSpPr txBox="1"/>
            <p:nvPr/>
          </p:nvSpPr>
          <p:spPr>
            <a:xfrm>
              <a:off x="647700" y="4046304"/>
              <a:ext cx="3937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200" kern="0" dirty="0">
                  <a:solidFill>
                    <a:schemeClr val="accent4"/>
                  </a:solidFill>
                  <a:cs typeface="Trebuchet MS"/>
                </a:rPr>
                <a:t>Audit Support 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302AE91-17F9-A616-DB13-A1B0D78D7D18}"/>
                </a:ext>
              </a:extLst>
            </p:cNvPr>
            <p:cNvSpPr txBox="1"/>
            <p:nvPr/>
          </p:nvSpPr>
          <p:spPr>
            <a:xfrm>
              <a:off x="647700" y="4290972"/>
              <a:ext cx="3937000" cy="42832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84150" lvl="0" indent="-171450">
                <a:spcBef>
                  <a:spcPts val="114"/>
                </a:spcBef>
                <a:buClr>
                  <a:schemeClr val="accent4"/>
                </a:buClr>
                <a:buFont typeface="Webdings" panose="05030102010509060703" pitchFamily="18" charset="2"/>
                <a:buChar char="4"/>
                <a:defRPr/>
              </a:pPr>
              <a:r>
                <a:rPr lang="en-US" sz="1050" kern="0" dirty="0">
                  <a:solidFill>
                    <a:schemeClr val="bg1"/>
                  </a:solidFill>
                  <a:cs typeface="Trebuchet MS"/>
                </a:rPr>
                <a:t>Satisfy Regs and audit </a:t>
              </a:r>
              <a:r>
                <a:rPr lang="en-US" sz="1050" kern="0" dirty="0" err="1">
                  <a:solidFill>
                    <a:schemeClr val="bg1"/>
                  </a:solidFill>
                  <a:cs typeface="Trebuchet MS"/>
                </a:rPr>
                <a:t>scrutinity</a:t>
              </a:r>
              <a:r>
                <a:rPr lang="en-US" sz="1050" kern="0" dirty="0">
                  <a:solidFill>
                    <a:schemeClr val="bg1"/>
                  </a:solidFill>
                  <a:cs typeface="Trebuchet MS"/>
                </a:rPr>
                <a:t> </a:t>
              </a:r>
            </a:p>
            <a:p>
              <a:pPr marL="184150" lvl="0" indent="-171450">
                <a:spcBef>
                  <a:spcPts val="114"/>
                </a:spcBef>
                <a:buClr>
                  <a:schemeClr val="accent4"/>
                </a:buClr>
                <a:buFont typeface="Webdings" panose="05030102010509060703" pitchFamily="18" charset="2"/>
                <a:buChar char="4"/>
                <a:defRPr/>
              </a:pPr>
              <a:r>
                <a:rPr lang="en-US" sz="1050" kern="0" dirty="0">
                  <a:solidFill>
                    <a:schemeClr val="bg1"/>
                  </a:solidFill>
                  <a:cs typeface="Trebuchet MS"/>
                </a:rPr>
                <a:t>Support Explain options</a:t>
              </a:r>
            </a:p>
          </p:txBody>
        </p: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ECC7519-E545-0ABB-D361-0B426D890DC5}"/>
              </a:ext>
            </a:extLst>
          </p:cNvPr>
          <p:cNvGrpSpPr/>
          <p:nvPr/>
        </p:nvGrpSpPr>
        <p:grpSpPr>
          <a:xfrm>
            <a:off x="7288645" y="5663363"/>
            <a:ext cx="3937000" cy="498584"/>
            <a:chOff x="647700" y="4046304"/>
            <a:chExt cx="3937000" cy="498584"/>
          </a:xfrm>
        </p:grpSpPr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4C12EF3-892B-42C5-D33A-3328CB8BC5C4}"/>
                </a:ext>
              </a:extLst>
            </p:cNvPr>
            <p:cNvSpPr txBox="1"/>
            <p:nvPr/>
          </p:nvSpPr>
          <p:spPr>
            <a:xfrm>
              <a:off x="647700" y="4046304"/>
              <a:ext cx="39370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200" kern="0" dirty="0">
                  <a:solidFill>
                    <a:schemeClr val="accent4"/>
                  </a:solidFill>
                  <a:cs typeface="Trebuchet MS"/>
                </a:rPr>
                <a:t>Business 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03629CE-372A-69DF-13CB-5C3A3F78967D}"/>
                </a:ext>
              </a:extLst>
            </p:cNvPr>
            <p:cNvSpPr txBox="1"/>
            <p:nvPr/>
          </p:nvSpPr>
          <p:spPr>
            <a:xfrm>
              <a:off x="647700" y="4290972"/>
              <a:ext cx="3937000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050" kern="0" dirty="0">
                  <a:solidFill>
                    <a:schemeClr val="bg1"/>
                  </a:solidFill>
                  <a:cs typeface="Trebuchet MS"/>
                </a:rPr>
                <a:t>Enable downstream to X users </a:t>
              </a:r>
            </a:p>
          </p:txBody>
        </p:sp>
      </p:grp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0ADC42C-6D88-3DBA-1E7B-99C55F2CDCD3}"/>
              </a:ext>
            </a:extLst>
          </p:cNvPr>
          <p:cNvCxnSpPr>
            <a:cxnSpLocks/>
          </p:cNvCxnSpPr>
          <p:nvPr/>
        </p:nvCxnSpPr>
        <p:spPr>
          <a:xfrm>
            <a:off x="7288645" y="5528896"/>
            <a:ext cx="3937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CC7AF42-F89C-A0FD-A1FA-AA52E25D0F7E}"/>
              </a:ext>
            </a:extLst>
          </p:cNvPr>
          <p:cNvCxnSpPr>
            <a:cxnSpLocks/>
          </p:cNvCxnSpPr>
          <p:nvPr/>
        </p:nvCxnSpPr>
        <p:spPr>
          <a:xfrm>
            <a:off x="7288645" y="4586974"/>
            <a:ext cx="3937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358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D59A12-003B-2ABC-C477-9F23A2CDE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8653EDE0-7BFF-BAA8-2122-9A70E67D4638}"/>
              </a:ext>
            </a:extLst>
          </p:cNvPr>
          <p:cNvSpPr txBox="1"/>
          <p:nvPr/>
        </p:nvSpPr>
        <p:spPr>
          <a:xfrm>
            <a:off x="1530395" y="682655"/>
            <a:ext cx="91312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Advanced Analytics and Pre Onboarding Validation</a:t>
            </a: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BF16F40E-97D8-D080-B0D5-25C2DACE5DEE}"/>
              </a:ext>
            </a:extLst>
          </p:cNvPr>
          <p:cNvSpPr/>
          <p:nvPr/>
        </p:nvSpPr>
        <p:spPr>
          <a:xfrm>
            <a:off x="673100" y="2495710"/>
            <a:ext cx="3200400" cy="436229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Top Corners Rounded 4">
            <a:extLst>
              <a:ext uri="{FF2B5EF4-FFF2-40B4-BE49-F238E27FC236}">
                <a16:creationId xmlns:a16="http://schemas.microsoft.com/office/drawing/2014/main" id="{FC689F7A-574A-DF4A-6F93-2A4A81594595}"/>
              </a:ext>
            </a:extLst>
          </p:cNvPr>
          <p:cNvSpPr/>
          <p:nvPr/>
        </p:nvSpPr>
        <p:spPr>
          <a:xfrm>
            <a:off x="4495800" y="2495710"/>
            <a:ext cx="3200400" cy="436229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14158A13-FB23-A8A3-7FBA-2FB5F7E5EE0B}"/>
              </a:ext>
            </a:extLst>
          </p:cNvPr>
          <p:cNvSpPr/>
          <p:nvPr/>
        </p:nvSpPr>
        <p:spPr>
          <a:xfrm>
            <a:off x="8318500" y="2495710"/>
            <a:ext cx="3200400" cy="4362290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Top Corners Rounded 7">
            <a:extLst>
              <a:ext uri="{FF2B5EF4-FFF2-40B4-BE49-F238E27FC236}">
                <a16:creationId xmlns:a16="http://schemas.microsoft.com/office/drawing/2014/main" id="{9152974E-8197-F0AB-7822-A3B61193DA33}"/>
              </a:ext>
            </a:extLst>
          </p:cNvPr>
          <p:cNvSpPr/>
          <p:nvPr/>
        </p:nvSpPr>
        <p:spPr>
          <a:xfrm>
            <a:off x="673100" y="1392014"/>
            <a:ext cx="3200400" cy="936951"/>
          </a:xfrm>
          <a:prstGeom prst="round2SameRect">
            <a:avLst>
              <a:gd name="adj1" fmla="val 5000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Top Corners Rounded 8">
            <a:extLst>
              <a:ext uri="{FF2B5EF4-FFF2-40B4-BE49-F238E27FC236}">
                <a16:creationId xmlns:a16="http://schemas.microsoft.com/office/drawing/2014/main" id="{FC149569-8862-F57C-769D-0253FB853604}"/>
              </a:ext>
            </a:extLst>
          </p:cNvPr>
          <p:cNvSpPr/>
          <p:nvPr/>
        </p:nvSpPr>
        <p:spPr>
          <a:xfrm>
            <a:off x="4495800" y="1392014"/>
            <a:ext cx="3200400" cy="93695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Top Corners Rounded 9">
            <a:extLst>
              <a:ext uri="{FF2B5EF4-FFF2-40B4-BE49-F238E27FC236}">
                <a16:creationId xmlns:a16="http://schemas.microsoft.com/office/drawing/2014/main" id="{3A342487-7C23-228F-3B03-0A08FC5B56C4}"/>
              </a:ext>
            </a:extLst>
          </p:cNvPr>
          <p:cNvSpPr/>
          <p:nvPr/>
        </p:nvSpPr>
        <p:spPr>
          <a:xfrm>
            <a:off x="8318500" y="1392014"/>
            <a:ext cx="3200400" cy="936951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CEBCA6-FE3F-8E27-6BAC-2FB902C9469B}"/>
              </a:ext>
            </a:extLst>
          </p:cNvPr>
          <p:cNvSpPr/>
          <p:nvPr/>
        </p:nvSpPr>
        <p:spPr>
          <a:xfrm>
            <a:off x="4767698" y="5651889"/>
            <a:ext cx="6479305" cy="75723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C52943-CDB3-5F95-8447-9C3C80A38640}"/>
              </a:ext>
            </a:extLst>
          </p:cNvPr>
          <p:cNvSpPr txBox="1"/>
          <p:nvPr/>
        </p:nvSpPr>
        <p:spPr>
          <a:xfrm>
            <a:off x="830698" y="1763134"/>
            <a:ext cx="26549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Trebuchet MS"/>
              </a:rPr>
              <a:t>Area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824BA5-2C9C-D94C-92F2-4FC1070ADAAD}"/>
              </a:ext>
            </a:extLst>
          </p:cNvPr>
          <p:cNvSpPr txBox="1"/>
          <p:nvPr/>
        </p:nvSpPr>
        <p:spPr>
          <a:xfrm>
            <a:off x="910649" y="2800476"/>
            <a:ext cx="2725302" cy="428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>
              <a:spcBef>
                <a:spcPts val="114"/>
              </a:spcBef>
              <a:buClr>
                <a:schemeClr val="accent4"/>
              </a:buClr>
              <a:defRPr/>
            </a:pPr>
            <a:r>
              <a:rPr lang="en-US" sz="1050" kern="0" dirty="0">
                <a:cs typeface="Trebuchet MS"/>
              </a:rPr>
              <a:t>Ownership of Team A and B </a:t>
            </a:r>
          </a:p>
          <a:p>
            <a:pPr marL="12700" lvl="0">
              <a:spcBef>
                <a:spcPts val="114"/>
              </a:spcBef>
              <a:buClr>
                <a:schemeClr val="accent4"/>
              </a:buClr>
              <a:defRPr/>
            </a:pPr>
            <a:r>
              <a:rPr lang="en-US" sz="1050" kern="0" dirty="0">
                <a:cs typeface="Trebuchet MS"/>
              </a:rPr>
              <a:t>functionality 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8942FEE-1322-3B3E-4AEF-4C80446C595C}"/>
              </a:ext>
            </a:extLst>
          </p:cNvPr>
          <p:cNvCxnSpPr>
            <a:cxnSpLocks/>
          </p:cNvCxnSpPr>
          <p:nvPr/>
        </p:nvCxnSpPr>
        <p:spPr>
          <a:xfrm>
            <a:off x="910649" y="3444613"/>
            <a:ext cx="27253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102759F-F387-EFD7-EF44-46C94A7C7772}"/>
              </a:ext>
            </a:extLst>
          </p:cNvPr>
          <p:cNvSpPr txBox="1"/>
          <p:nvPr/>
        </p:nvSpPr>
        <p:spPr>
          <a:xfrm>
            <a:off x="910649" y="3834834"/>
            <a:ext cx="272530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>
              <a:spcBef>
                <a:spcPts val="114"/>
              </a:spcBef>
              <a:buClr>
                <a:schemeClr val="accent4"/>
              </a:buClr>
              <a:defRPr/>
            </a:pPr>
            <a:r>
              <a:rPr lang="en-US" sz="1050" kern="0" dirty="0">
                <a:cs typeface="Trebuchet MS"/>
              </a:rPr>
              <a:t>Pre Onboarding Testing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11CF70D-0145-B401-C3EC-425EBE841282}"/>
              </a:ext>
            </a:extLst>
          </p:cNvPr>
          <p:cNvCxnSpPr>
            <a:cxnSpLocks/>
          </p:cNvCxnSpPr>
          <p:nvPr/>
        </p:nvCxnSpPr>
        <p:spPr>
          <a:xfrm>
            <a:off x="910649" y="4562900"/>
            <a:ext cx="27253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6A98534-B090-758C-C9DE-082B7A709F68}"/>
              </a:ext>
            </a:extLst>
          </p:cNvPr>
          <p:cNvSpPr txBox="1"/>
          <p:nvPr/>
        </p:nvSpPr>
        <p:spPr>
          <a:xfrm>
            <a:off x="910649" y="4869192"/>
            <a:ext cx="272530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>
              <a:spcBef>
                <a:spcPts val="114"/>
              </a:spcBef>
              <a:buClr>
                <a:schemeClr val="accent4"/>
              </a:buClr>
              <a:defRPr/>
            </a:pPr>
            <a:r>
              <a:rPr lang="en-US" sz="1050" kern="0" dirty="0" err="1">
                <a:cs typeface="Trebuchet MS"/>
              </a:rPr>
              <a:t>OnGoing</a:t>
            </a:r>
            <a:r>
              <a:rPr lang="en-US" sz="1050" kern="0" dirty="0">
                <a:cs typeface="Trebuchet MS"/>
              </a:rPr>
              <a:t> Monitoring 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1F5A6B0-C0AA-4FD9-2611-DBC1C3198D97}"/>
              </a:ext>
            </a:extLst>
          </p:cNvPr>
          <p:cNvCxnSpPr>
            <a:cxnSpLocks/>
          </p:cNvCxnSpPr>
          <p:nvPr/>
        </p:nvCxnSpPr>
        <p:spPr>
          <a:xfrm>
            <a:off x="910649" y="5513329"/>
            <a:ext cx="27253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1055373-AFAF-FFA9-AFAF-F885F4B84A81}"/>
              </a:ext>
            </a:extLst>
          </p:cNvPr>
          <p:cNvSpPr txBox="1"/>
          <p:nvPr/>
        </p:nvSpPr>
        <p:spPr>
          <a:xfrm>
            <a:off x="910649" y="5903550"/>
            <a:ext cx="272530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>
              <a:spcBef>
                <a:spcPts val="114"/>
              </a:spcBef>
              <a:buClr>
                <a:schemeClr val="accent4"/>
              </a:buClr>
              <a:defRPr/>
            </a:pPr>
            <a:r>
              <a:rPr lang="en-US" sz="1050" kern="0" dirty="0">
                <a:cs typeface="Trebuchet MS"/>
              </a:rPr>
              <a:t>Build Data Validation Engine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D210C67-8A5A-D27F-B3CE-D640FD5411FA}"/>
              </a:ext>
            </a:extLst>
          </p:cNvPr>
          <p:cNvSpPr txBox="1"/>
          <p:nvPr/>
        </p:nvSpPr>
        <p:spPr>
          <a:xfrm>
            <a:off x="4733349" y="2800476"/>
            <a:ext cx="290310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>
              <a:spcBef>
                <a:spcPts val="114"/>
              </a:spcBef>
              <a:buClr>
                <a:schemeClr val="accent4"/>
              </a:buClr>
              <a:defRPr/>
            </a:pPr>
            <a:r>
              <a:rPr lang="en-US" sz="1050" kern="0" dirty="0">
                <a:cs typeface="Trebuchet MS"/>
              </a:rPr>
              <a:t>Take over the prep boarding validation </a:t>
            </a:r>
            <a:br>
              <a:rPr lang="en-US" sz="1050" kern="0" dirty="0">
                <a:cs typeface="Trebuchet MS"/>
              </a:rPr>
            </a:br>
            <a:r>
              <a:rPr lang="en-US" sz="1050" kern="0" dirty="0">
                <a:cs typeface="Trebuchet MS"/>
              </a:rPr>
              <a:t>leverage team A and B knowledge 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150B64-2139-C53B-B43F-8D05829A96AE}"/>
              </a:ext>
            </a:extLst>
          </p:cNvPr>
          <p:cNvCxnSpPr>
            <a:cxnSpLocks/>
          </p:cNvCxnSpPr>
          <p:nvPr/>
        </p:nvCxnSpPr>
        <p:spPr>
          <a:xfrm>
            <a:off x="4733349" y="3444613"/>
            <a:ext cx="27253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1924ECF-F38F-F2EF-3498-3F06083078DD}"/>
              </a:ext>
            </a:extLst>
          </p:cNvPr>
          <p:cNvSpPr txBox="1"/>
          <p:nvPr/>
        </p:nvSpPr>
        <p:spPr>
          <a:xfrm>
            <a:off x="4733349" y="3796008"/>
            <a:ext cx="272530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>
              <a:spcBef>
                <a:spcPts val="114"/>
              </a:spcBef>
              <a:buClr>
                <a:schemeClr val="accent4"/>
              </a:buClr>
              <a:defRPr/>
            </a:pPr>
            <a:r>
              <a:rPr lang="en-US" sz="1050" kern="0" dirty="0">
                <a:cs typeface="Trebuchet MS"/>
              </a:rPr>
              <a:t>Perform structured validation before onboarding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429067E-6430-AB95-93D6-0E9A5D33F292}"/>
              </a:ext>
            </a:extLst>
          </p:cNvPr>
          <p:cNvSpPr txBox="1"/>
          <p:nvPr/>
        </p:nvSpPr>
        <p:spPr>
          <a:xfrm>
            <a:off x="4733349" y="4707610"/>
            <a:ext cx="272530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>
              <a:spcBef>
                <a:spcPts val="114"/>
              </a:spcBef>
              <a:buClr>
                <a:schemeClr val="accent4"/>
              </a:buClr>
              <a:defRPr/>
            </a:pPr>
            <a:r>
              <a:rPr lang="en-US" sz="1050" kern="0" dirty="0">
                <a:cs typeface="Trebuchet MS"/>
              </a:rPr>
              <a:t>Maintain continue validation of DQ checks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4DB0AF1-4E39-575F-85E8-7068924BF433}"/>
              </a:ext>
            </a:extLst>
          </p:cNvPr>
          <p:cNvCxnSpPr>
            <a:cxnSpLocks/>
          </p:cNvCxnSpPr>
          <p:nvPr/>
        </p:nvCxnSpPr>
        <p:spPr>
          <a:xfrm>
            <a:off x="4733349" y="4562900"/>
            <a:ext cx="27253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50C19BF-8222-012F-33D1-09B8794378EE}"/>
              </a:ext>
            </a:extLst>
          </p:cNvPr>
          <p:cNvSpPr txBox="1"/>
          <p:nvPr/>
        </p:nvSpPr>
        <p:spPr>
          <a:xfrm>
            <a:off x="5345548" y="5903550"/>
            <a:ext cx="5323604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 algn="ctr">
              <a:spcBef>
                <a:spcPts val="114"/>
              </a:spcBef>
              <a:buClr>
                <a:schemeClr val="accent4"/>
              </a:buClr>
              <a:defRPr/>
            </a:pPr>
            <a:r>
              <a:rPr lang="en-US" sz="1050" kern="0" dirty="0">
                <a:solidFill>
                  <a:schemeClr val="bg1"/>
                </a:solidFill>
                <a:cs typeface="Trebuchet MS"/>
              </a:rPr>
              <a:t>Correlation, pricing consistency, validate behavior during bad period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B422821-86F2-F2D2-6BA1-756E1C84B0E1}"/>
              </a:ext>
            </a:extLst>
          </p:cNvPr>
          <p:cNvSpPr txBox="1"/>
          <p:nvPr/>
        </p:nvSpPr>
        <p:spPr>
          <a:xfrm>
            <a:off x="8556049" y="2800476"/>
            <a:ext cx="304280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>
              <a:spcBef>
                <a:spcPts val="114"/>
              </a:spcBef>
              <a:buClr>
                <a:schemeClr val="accent4"/>
              </a:buClr>
              <a:defRPr/>
            </a:pPr>
            <a:r>
              <a:rPr lang="en-US" sz="1050" kern="0" dirty="0">
                <a:cs typeface="Trebuchet MS"/>
              </a:rPr>
              <a:t>Aligns data onboarding with …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037C38C-7895-F68F-9399-87C6AF05819C}"/>
              </a:ext>
            </a:extLst>
          </p:cNvPr>
          <p:cNvCxnSpPr>
            <a:cxnSpLocks/>
          </p:cNvCxnSpPr>
          <p:nvPr/>
        </p:nvCxnSpPr>
        <p:spPr>
          <a:xfrm>
            <a:off x="8556049" y="3444613"/>
            <a:ext cx="27253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9577BA8F-9FF8-8B77-588B-E9F3925F0074}"/>
              </a:ext>
            </a:extLst>
          </p:cNvPr>
          <p:cNvSpPr txBox="1"/>
          <p:nvPr/>
        </p:nvSpPr>
        <p:spPr>
          <a:xfrm>
            <a:off x="8556049" y="3715216"/>
            <a:ext cx="2560202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>
              <a:spcBef>
                <a:spcPts val="114"/>
              </a:spcBef>
              <a:buClr>
                <a:schemeClr val="accent4"/>
              </a:buClr>
              <a:defRPr/>
            </a:pPr>
            <a:r>
              <a:rPr lang="en-US" sz="1050" kern="0" dirty="0">
                <a:cs typeface="Trebuchet MS"/>
              </a:rPr>
              <a:t>Prevents poor quality data from entering.. Reduce downstream .. And audit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8A4063D-3AFF-9888-9A31-96142D798BB1}"/>
              </a:ext>
            </a:extLst>
          </p:cNvPr>
          <p:cNvSpPr txBox="1"/>
          <p:nvPr/>
        </p:nvSpPr>
        <p:spPr>
          <a:xfrm>
            <a:off x="8556049" y="4869192"/>
            <a:ext cx="272530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>
              <a:spcBef>
                <a:spcPts val="114"/>
              </a:spcBef>
              <a:buClr>
                <a:schemeClr val="accent4"/>
              </a:buClr>
              <a:defRPr/>
            </a:pPr>
            <a:r>
              <a:rPr lang="en-US" sz="1050" kern="0" dirty="0">
                <a:cs typeface="Trebuchet MS"/>
              </a:rPr>
              <a:t>Support defensible risk modeling 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3217D70-88C2-B883-BAA7-5114A95DF4A3}"/>
              </a:ext>
            </a:extLst>
          </p:cNvPr>
          <p:cNvCxnSpPr>
            <a:cxnSpLocks/>
          </p:cNvCxnSpPr>
          <p:nvPr/>
        </p:nvCxnSpPr>
        <p:spPr>
          <a:xfrm>
            <a:off x="8556049" y="4562900"/>
            <a:ext cx="2725302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4BFE5EA-2AFF-32E9-524F-61778C6DFD4C}"/>
              </a:ext>
            </a:extLst>
          </p:cNvPr>
          <p:cNvSpPr txBox="1"/>
          <p:nvPr/>
        </p:nvSpPr>
        <p:spPr>
          <a:xfrm>
            <a:off x="4653398" y="1763134"/>
            <a:ext cx="26549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Trebuchet MS"/>
              </a:rPr>
              <a:t>New Responsibility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1E0BE2C-DEFA-855A-4C98-EB2964E0E91C}"/>
              </a:ext>
            </a:extLst>
          </p:cNvPr>
          <p:cNvSpPr txBox="1"/>
          <p:nvPr/>
        </p:nvSpPr>
        <p:spPr>
          <a:xfrm>
            <a:off x="8476098" y="1763134"/>
            <a:ext cx="26549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1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Trebuchet MS"/>
              </a:rPr>
              <a:t>Why it matters</a:t>
            </a:r>
          </a:p>
        </p:txBody>
      </p:sp>
      <p:pic>
        <p:nvPicPr>
          <p:cNvPr id="55" name="Graphic 54">
            <a:extLst>
              <a:ext uri="{FF2B5EF4-FFF2-40B4-BE49-F238E27FC236}">
                <a16:creationId xmlns:a16="http://schemas.microsoft.com/office/drawing/2014/main" id="{904F6E95-B40B-3BC2-C0DC-31BAC4C013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212620" y="1652659"/>
            <a:ext cx="415660" cy="415660"/>
          </a:xfrm>
          <a:prstGeom prst="rect">
            <a:avLst/>
          </a:prstGeom>
        </p:spPr>
      </p:pic>
      <p:pic>
        <p:nvPicPr>
          <p:cNvPr id="57" name="Graphic 56">
            <a:extLst>
              <a:ext uri="{FF2B5EF4-FFF2-40B4-BE49-F238E27FC236}">
                <a16:creationId xmlns:a16="http://schemas.microsoft.com/office/drawing/2014/main" id="{3FD41ED2-6815-0D22-3657-85FF61C32F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58020" y="1652659"/>
            <a:ext cx="415660" cy="415660"/>
          </a:xfrm>
          <a:prstGeom prst="rect">
            <a:avLst/>
          </a:prstGeom>
        </p:spPr>
      </p:pic>
      <p:pic>
        <p:nvPicPr>
          <p:cNvPr id="59" name="Graphic 58">
            <a:extLst>
              <a:ext uri="{FF2B5EF4-FFF2-40B4-BE49-F238E27FC236}">
                <a16:creationId xmlns:a16="http://schemas.microsoft.com/office/drawing/2014/main" id="{F9E9F077-D952-245D-FC0F-89D5D4E5782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35320" y="1652659"/>
            <a:ext cx="415660" cy="415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83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5D878-B44F-281E-C865-225720A87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339B06BB-853E-371C-017F-44442725EE29}"/>
              </a:ext>
            </a:extLst>
          </p:cNvPr>
          <p:cNvSpPr txBox="1"/>
          <p:nvPr/>
        </p:nvSpPr>
        <p:spPr>
          <a:xfrm>
            <a:off x="1530395" y="682655"/>
            <a:ext cx="91312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Business Value of Doing this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0C44ECED-2706-7153-0060-80BE74A24560}"/>
              </a:ext>
            </a:extLst>
          </p:cNvPr>
          <p:cNvGrpSpPr/>
          <p:nvPr/>
        </p:nvGrpSpPr>
        <p:grpSpPr>
          <a:xfrm>
            <a:off x="673100" y="1392014"/>
            <a:ext cx="2539520" cy="5465986"/>
            <a:chOff x="673100" y="1392014"/>
            <a:chExt cx="2539520" cy="5465986"/>
          </a:xfrm>
        </p:grpSpPr>
        <p:sp>
          <p:nvSpPr>
            <p:cNvPr id="8" name="Rectangle: Top Corners Rounded 7">
              <a:extLst>
                <a:ext uri="{FF2B5EF4-FFF2-40B4-BE49-F238E27FC236}">
                  <a16:creationId xmlns:a16="http://schemas.microsoft.com/office/drawing/2014/main" id="{4ADE9CB1-7730-7FF7-49F3-39F96A345C06}"/>
                </a:ext>
              </a:extLst>
            </p:cNvPr>
            <p:cNvSpPr/>
            <p:nvPr/>
          </p:nvSpPr>
          <p:spPr>
            <a:xfrm>
              <a:off x="673100" y="1392014"/>
              <a:ext cx="2539520" cy="936951"/>
            </a:xfrm>
            <a:prstGeom prst="round2SameRect">
              <a:avLst>
                <a:gd name="adj1" fmla="val 50000"/>
                <a:gd name="adj2" fmla="val 0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2553A5-7112-3C20-665E-3070140EBBED}"/>
                </a:ext>
              </a:extLst>
            </p:cNvPr>
            <p:cNvSpPr txBox="1"/>
            <p:nvPr/>
          </p:nvSpPr>
          <p:spPr>
            <a:xfrm>
              <a:off x="830698" y="1763134"/>
              <a:ext cx="157171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11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1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Trebuchet MS"/>
                </a:rPr>
                <a:t>Benefit Area</a:t>
              </a:r>
            </a:p>
          </p:txBody>
        </p:sp>
        <p:sp>
          <p:nvSpPr>
            <p:cNvPr id="2" name="Rectangle: Top Corners Rounded 1">
              <a:extLst>
                <a:ext uri="{FF2B5EF4-FFF2-40B4-BE49-F238E27FC236}">
                  <a16:creationId xmlns:a16="http://schemas.microsoft.com/office/drawing/2014/main" id="{7F8FC12A-5C85-1BAF-43CE-7AE480FD346F}"/>
                </a:ext>
              </a:extLst>
            </p:cNvPr>
            <p:cNvSpPr/>
            <p:nvPr/>
          </p:nvSpPr>
          <p:spPr>
            <a:xfrm>
              <a:off x="673100" y="2495710"/>
              <a:ext cx="2539520" cy="436229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F3B8FB0-A8A9-2C9B-8E2F-8FDB4B95BC4B}"/>
                </a:ext>
              </a:extLst>
            </p:cNvPr>
            <p:cNvSpPr txBox="1"/>
            <p:nvPr/>
          </p:nvSpPr>
          <p:spPr>
            <a:xfrm>
              <a:off x="861596" y="2800476"/>
              <a:ext cx="216252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050" kern="0" dirty="0">
                  <a:cs typeface="Trebuchet MS"/>
                </a:rPr>
                <a:t>Regs Defensibility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56571D1-7870-9379-16F5-EE072A69A2D2}"/>
                </a:ext>
              </a:extLst>
            </p:cNvPr>
            <p:cNvCxnSpPr>
              <a:cxnSpLocks/>
            </p:cNvCxnSpPr>
            <p:nvPr/>
          </p:nvCxnSpPr>
          <p:spPr>
            <a:xfrm>
              <a:off x="861596" y="3444613"/>
              <a:ext cx="216252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BEB2722-1028-5D62-1E1D-7A626E019080}"/>
                </a:ext>
              </a:extLst>
            </p:cNvPr>
            <p:cNvSpPr txBox="1"/>
            <p:nvPr/>
          </p:nvSpPr>
          <p:spPr>
            <a:xfrm>
              <a:off x="861596" y="3834834"/>
              <a:ext cx="216252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050" kern="0" dirty="0">
                  <a:cs typeface="Trebuchet MS"/>
                </a:rPr>
                <a:t>Strategic Enablement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24D42D4-BA2C-9BA5-03B4-DAF1A9B34C9A}"/>
                </a:ext>
              </a:extLst>
            </p:cNvPr>
            <p:cNvCxnSpPr>
              <a:cxnSpLocks/>
            </p:cNvCxnSpPr>
            <p:nvPr/>
          </p:nvCxnSpPr>
          <p:spPr>
            <a:xfrm>
              <a:off x="861596" y="4562900"/>
              <a:ext cx="216252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B2EFBDA-A1E0-05B8-B5A8-581B86C5DDFF}"/>
                </a:ext>
              </a:extLst>
            </p:cNvPr>
            <p:cNvSpPr txBox="1"/>
            <p:nvPr/>
          </p:nvSpPr>
          <p:spPr>
            <a:xfrm>
              <a:off x="861596" y="4869192"/>
              <a:ext cx="216252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050" kern="0" dirty="0">
                  <a:cs typeface="Trebuchet MS"/>
                </a:rPr>
                <a:t>Audit Readiness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4849074-CAB9-42F8-8A13-51B079DA3BAD}"/>
                </a:ext>
              </a:extLst>
            </p:cNvPr>
            <p:cNvCxnSpPr>
              <a:cxnSpLocks/>
            </p:cNvCxnSpPr>
            <p:nvPr/>
          </p:nvCxnSpPr>
          <p:spPr>
            <a:xfrm>
              <a:off x="861596" y="5513329"/>
              <a:ext cx="2162529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D7466BE-9519-FE9A-2D3C-DB699D73E0CC}"/>
                </a:ext>
              </a:extLst>
            </p:cNvPr>
            <p:cNvSpPr txBox="1"/>
            <p:nvPr/>
          </p:nvSpPr>
          <p:spPr>
            <a:xfrm>
              <a:off x="861596" y="5903550"/>
              <a:ext cx="2162529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050" kern="0" dirty="0" err="1">
                  <a:cs typeface="Trebuchet MS"/>
                </a:rPr>
                <a:t>Businss</a:t>
              </a:r>
              <a:r>
                <a:rPr lang="en-US" sz="1050" kern="0" dirty="0">
                  <a:cs typeface="Trebuchet MS"/>
                </a:rPr>
                <a:t> Impact </a:t>
              </a:r>
            </a:p>
          </p:txBody>
        </p:sp>
        <p:pic>
          <p:nvPicPr>
            <p:cNvPr id="55" name="Graphic 54">
              <a:extLst>
                <a:ext uri="{FF2B5EF4-FFF2-40B4-BE49-F238E27FC236}">
                  <a16:creationId xmlns:a16="http://schemas.microsoft.com/office/drawing/2014/main" id="{F23BEAB1-BC54-CC40-FAF6-4BCA70EBA6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545023" y="1652659"/>
              <a:ext cx="415660" cy="415660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06DC8A0-E913-166E-F860-0D763987123D}"/>
              </a:ext>
            </a:extLst>
          </p:cNvPr>
          <p:cNvGrpSpPr/>
          <p:nvPr/>
        </p:nvGrpSpPr>
        <p:grpSpPr>
          <a:xfrm>
            <a:off x="3584335" y="1392014"/>
            <a:ext cx="3781425" cy="5465986"/>
            <a:chOff x="3456471" y="1392014"/>
            <a:chExt cx="3781425" cy="5465986"/>
          </a:xfrm>
        </p:grpSpPr>
        <p:sp>
          <p:nvSpPr>
            <p:cNvPr id="9" name="Rectangle: Top Corners Rounded 8">
              <a:extLst>
                <a:ext uri="{FF2B5EF4-FFF2-40B4-BE49-F238E27FC236}">
                  <a16:creationId xmlns:a16="http://schemas.microsoft.com/office/drawing/2014/main" id="{E3DFC304-EC8E-B62B-57CB-8F894A067911}"/>
                </a:ext>
              </a:extLst>
            </p:cNvPr>
            <p:cNvSpPr/>
            <p:nvPr/>
          </p:nvSpPr>
          <p:spPr>
            <a:xfrm>
              <a:off x="3456471" y="1392014"/>
              <a:ext cx="3781425" cy="93695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F6829D4-2F5C-FC4D-2BCD-74C4ACBDF537}"/>
                </a:ext>
              </a:extLst>
            </p:cNvPr>
            <p:cNvSpPr txBox="1"/>
            <p:nvPr/>
          </p:nvSpPr>
          <p:spPr>
            <a:xfrm>
              <a:off x="3737146" y="1763134"/>
              <a:ext cx="313697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11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1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Trebuchet MS"/>
                </a:rPr>
                <a:t>Value Delivered </a:t>
              </a:r>
            </a:p>
          </p:txBody>
        </p:sp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D608DB0C-46BD-0231-4F9A-3795DDCBEF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664638" y="1652659"/>
              <a:ext cx="415660" cy="415660"/>
            </a:xfrm>
            <a:prstGeom prst="rect">
              <a:avLst/>
            </a:prstGeom>
          </p:spPr>
        </p:pic>
        <p:sp>
          <p:nvSpPr>
            <p:cNvPr id="5" name="Rectangle: Top Corners Rounded 4">
              <a:extLst>
                <a:ext uri="{FF2B5EF4-FFF2-40B4-BE49-F238E27FC236}">
                  <a16:creationId xmlns:a16="http://schemas.microsoft.com/office/drawing/2014/main" id="{7CB3F773-CC58-87FE-1BFF-2C544C13A210}"/>
                </a:ext>
              </a:extLst>
            </p:cNvPr>
            <p:cNvSpPr/>
            <p:nvPr/>
          </p:nvSpPr>
          <p:spPr>
            <a:xfrm>
              <a:off x="3456471" y="2495710"/>
              <a:ext cx="3781425" cy="436229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1753A01-B9A9-0EDC-35EB-6D2B70149685}"/>
                </a:ext>
              </a:extLst>
            </p:cNvPr>
            <p:cNvCxnSpPr>
              <a:cxnSpLocks/>
            </p:cNvCxnSpPr>
            <p:nvPr/>
          </p:nvCxnSpPr>
          <p:spPr>
            <a:xfrm>
              <a:off x="3737146" y="3444613"/>
              <a:ext cx="322007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DE65E35-BD91-E695-9055-456121688A89}"/>
                </a:ext>
              </a:extLst>
            </p:cNvPr>
            <p:cNvSpPr txBox="1"/>
            <p:nvPr/>
          </p:nvSpPr>
          <p:spPr>
            <a:xfrm>
              <a:off x="3737146" y="3796007"/>
              <a:ext cx="322007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050" kern="0" dirty="0">
                  <a:cs typeface="Trebuchet MS"/>
                </a:rPr>
                <a:t>Enable Onboarding of new products</a:t>
              </a:r>
              <a:br>
                <a:rPr lang="en-US" sz="1050" kern="0" dirty="0">
                  <a:cs typeface="Trebuchet MS"/>
                </a:rPr>
              </a:br>
              <a:r>
                <a:rPr lang="en-US" sz="1050" kern="0" dirty="0">
                  <a:cs typeface="Trebuchet MS"/>
                </a:rPr>
                <a:t>Facilitates metric A and B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BA0F3C6-61F8-5BEE-8B3E-51EB368D4DAD}"/>
                </a:ext>
              </a:extLst>
            </p:cNvPr>
            <p:cNvSpPr txBox="1"/>
            <p:nvPr/>
          </p:nvSpPr>
          <p:spPr>
            <a:xfrm>
              <a:off x="3737146" y="4749574"/>
              <a:ext cx="3220074" cy="577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050" kern="0" dirty="0">
                  <a:cs typeface="Trebuchet MS"/>
                </a:rPr>
                <a:t>Provide Evidence of controls on </a:t>
              </a:r>
              <a:br>
                <a:rPr lang="en-US" sz="1050" kern="0" dirty="0">
                  <a:cs typeface="Trebuchet MS"/>
                </a:rPr>
              </a:br>
              <a:r>
                <a:rPr lang="en-US" sz="1050" kern="0" dirty="0">
                  <a:cs typeface="Trebuchet MS"/>
                </a:rPr>
                <a:t>Centralized data lineage </a:t>
              </a:r>
              <a:br>
                <a:rPr lang="en-US" sz="1050" kern="0" dirty="0">
                  <a:cs typeface="Trebuchet MS"/>
                </a:rPr>
              </a:br>
              <a:r>
                <a:rPr lang="en-US" sz="1050" kern="0" dirty="0">
                  <a:cs typeface="Trebuchet MS"/>
                </a:rPr>
                <a:t>Enable Point in time views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5021007-4FD6-A415-EF0F-6B2EE7BAC11A}"/>
                </a:ext>
              </a:extLst>
            </p:cNvPr>
            <p:cNvCxnSpPr>
              <a:cxnSpLocks/>
            </p:cNvCxnSpPr>
            <p:nvPr/>
          </p:nvCxnSpPr>
          <p:spPr>
            <a:xfrm>
              <a:off x="3737146" y="4562900"/>
              <a:ext cx="322007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0FB29F-F3AA-2A99-4377-4D871C88789D}"/>
                </a:ext>
              </a:extLst>
            </p:cNvPr>
            <p:cNvSpPr txBox="1"/>
            <p:nvPr/>
          </p:nvSpPr>
          <p:spPr>
            <a:xfrm>
              <a:off x="3737146" y="2800476"/>
              <a:ext cx="322007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050" kern="0" dirty="0">
                  <a:cs typeface="Trebuchet MS"/>
                </a:rPr>
                <a:t>System A is Referenced in reg Artifacts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669AFAE-0800-1625-F0C7-151478A801F4}"/>
                </a:ext>
              </a:extLst>
            </p:cNvPr>
            <p:cNvCxnSpPr>
              <a:cxnSpLocks/>
            </p:cNvCxnSpPr>
            <p:nvPr/>
          </p:nvCxnSpPr>
          <p:spPr>
            <a:xfrm>
              <a:off x="3737146" y="5513329"/>
              <a:ext cx="322007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D4612A47-7E31-6601-09D0-01D74437D23B}"/>
                </a:ext>
              </a:extLst>
            </p:cNvPr>
            <p:cNvSpPr txBox="1"/>
            <p:nvPr/>
          </p:nvSpPr>
          <p:spPr>
            <a:xfrm>
              <a:off x="3737146" y="5836842"/>
              <a:ext cx="322007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050" kern="0" dirty="0">
                  <a:cs typeface="Trebuchet MS"/>
                </a:rPr>
                <a:t>Support Profitability analysis</a:t>
              </a:r>
              <a:br>
                <a:rPr lang="en-US" sz="1050" kern="0" dirty="0">
                  <a:cs typeface="Trebuchet MS"/>
                </a:rPr>
              </a:br>
              <a:r>
                <a:rPr lang="en-US" sz="1050" kern="0" dirty="0">
                  <a:cs typeface="Trebuchet MS"/>
                </a:rPr>
                <a:t>Improve </a:t>
              </a:r>
              <a:r>
                <a:rPr lang="en-US" sz="1050" kern="0" dirty="0" err="1">
                  <a:cs typeface="Trebuchet MS"/>
                </a:rPr>
                <a:t>Liquity</a:t>
              </a:r>
              <a:r>
                <a:rPr lang="en-US" sz="1050" kern="0" dirty="0">
                  <a:cs typeface="Trebuchet MS"/>
                </a:rPr>
                <a:t> Management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73A2C6E0-32AE-6056-59E7-5357E18C4D88}"/>
              </a:ext>
            </a:extLst>
          </p:cNvPr>
          <p:cNvGrpSpPr/>
          <p:nvPr/>
        </p:nvGrpSpPr>
        <p:grpSpPr>
          <a:xfrm>
            <a:off x="7737475" y="1392014"/>
            <a:ext cx="3781425" cy="5465986"/>
            <a:chOff x="7737475" y="1392014"/>
            <a:chExt cx="3781425" cy="5465986"/>
          </a:xfrm>
        </p:grpSpPr>
        <p:sp>
          <p:nvSpPr>
            <p:cNvPr id="10" name="Rectangle: Top Corners Rounded 9">
              <a:extLst>
                <a:ext uri="{FF2B5EF4-FFF2-40B4-BE49-F238E27FC236}">
                  <a16:creationId xmlns:a16="http://schemas.microsoft.com/office/drawing/2014/main" id="{10C633E4-A6A7-C7AF-2A46-DBE09197CEBA}"/>
                </a:ext>
              </a:extLst>
            </p:cNvPr>
            <p:cNvSpPr/>
            <p:nvPr/>
          </p:nvSpPr>
          <p:spPr>
            <a:xfrm>
              <a:off x="7737475" y="1392014"/>
              <a:ext cx="3781425" cy="936951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0FD959E3-870E-6F1F-5F20-C9A03D929D6D}"/>
                </a:ext>
              </a:extLst>
            </p:cNvPr>
            <p:cNvSpPr txBox="1"/>
            <p:nvPr/>
          </p:nvSpPr>
          <p:spPr>
            <a:xfrm>
              <a:off x="8018150" y="1763134"/>
              <a:ext cx="26549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marR="0" lvl="0" indent="0" defTabSz="914400" eaLnBrk="1" fontAlgn="auto" latinLnBrk="0" hangingPunct="1">
                <a:lnSpc>
                  <a:spcPct val="100000"/>
                </a:lnSpc>
                <a:spcBef>
                  <a:spcPts val="114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10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+mj-lt"/>
                  <a:cs typeface="Trebuchet MS"/>
                </a:rPr>
                <a:t>Why it matters</a:t>
              </a:r>
            </a:p>
          </p:txBody>
        </p:sp>
        <p:pic>
          <p:nvPicPr>
            <p:cNvPr id="57" name="Graphic 56">
              <a:extLst>
                <a:ext uri="{FF2B5EF4-FFF2-40B4-BE49-F238E27FC236}">
                  <a16:creationId xmlns:a16="http://schemas.microsoft.com/office/drawing/2014/main" id="{1315EAA8-B315-1212-2C6B-231EDEDCEA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0945642" y="1652659"/>
              <a:ext cx="415660" cy="415660"/>
            </a:xfrm>
            <a:prstGeom prst="rect">
              <a:avLst/>
            </a:prstGeom>
          </p:spPr>
        </p:pic>
        <p:sp>
          <p:nvSpPr>
            <p:cNvPr id="6" name="Rectangle: Top Corners Rounded 5">
              <a:extLst>
                <a:ext uri="{FF2B5EF4-FFF2-40B4-BE49-F238E27FC236}">
                  <a16:creationId xmlns:a16="http://schemas.microsoft.com/office/drawing/2014/main" id="{48F5F8D2-1F5C-8CFE-F3B7-6B062E4E5D14}"/>
                </a:ext>
              </a:extLst>
            </p:cNvPr>
            <p:cNvSpPr/>
            <p:nvPr/>
          </p:nvSpPr>
          <p:spPr>
            <a:xfrm>
              <a:off x="7737475" y="2495710"/>
              <a:ext cx="3781425" cy="436229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584C5F4-6E0F-2628-A86A-0D8F5FB73833}"/>
                </a:ext>
              </a:extLst>
            </p:cNvPr>
            <p:cNvCxnSpPr>
              <a:cxnSpLocks/>
            </p:cNvCxnSpPr>
            <p:nvPr/>
          </p:nvCxnSpPr>
          <p:spPr>
            <a:xfrm>
              <a:off x="8018150" y="3444613"/>
              <a:ext cx="322007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AF21C64-9EE4-7717-9D14-C2CADF573CC4}"/>
                </a:ext>
              </a:extLst>
            </p:cNvPr>
            <p:cNvSpPr txBox="1"/>
            <p:nvPr/>
          </p:nvSpPr>
          <p:spPr>
            <a:xfrm>
              <a:off x="8018150" y="4911157"/>
              <a:ext cx="322007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050" kern="0" dirty="0">
                  <a:cs typeface="Trebuchet MS"/>
                </a:rPr>
                <a:t>Response to increasing audit 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43559E6-5602-B42B-E062-86D931E85458}"/>
                </a:ext>
              </a:extLst>
            </p:cNvPr>
            <p:cNvCxnSpPr>
              <a:cxnSpLocks/>
            </p:cNvCxnSpPr>
            <p:nvPr/>
          </p:nvCxnSpPr>
          <p:spPr>
            <a:xfrm>
              <a:off x="8018150" y="4562900"/>
              <a:ext cx="322007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BF68F21-A338-7B2A-A65C-DAC8D97FC1B6}"/>
                </a:ext>
              </a:extLst>
            </p:cNvPr>
            <p:cNvSpPr txBox="1"/>
            <p:nvPr/>
          </p:nvSpPr>
          <p:spPr>
            <a:xfrm>
              <a:off x="8018150" y="3796007"/>
              <a:ext cx="322007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050" kern="0" dirty="0">
                  <a:cs typeface="Trebuchet MS"/>
                </a:rPr>
                <a:t>Align with business  Long term area</a:t>
              </a:r>
              <a:br>
                <a:rPr lang="en-US" sz="1050" kern="0" dirty="0">
                  <a:cs typeface="Trebuchet MS"/>
                </a:rPr>
              </a:br>
              <a:r>
                <a:rPr lang="en-US" sz="1050" kern="0" dirty="0">
                  <a:cs typeface="Trebuchet MS"/>
                </a:rPr>
                <a:t>Position .. As single truth 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FEC9CA5-BC56-2502-3D6F-98ED42F0A369}"/>
                </a:ext>
              </a:extLst>
            </p:cNvPr>
            <p:cNvSpPr txBox="1"/>
            <p:nvPr/>
          </p:nvSpPr>
          <p:spPr>
            <a:xfrm>
              <a:off x="8018150" y="2846513"/>
              <a:ext cx="3220074" cy="25391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050" kern="0" dirty="0">
                  <a:cs typeface="Trebuchet MS"/>
                </a:rPr>
                <a:t>Reduce risk of and audit findings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ADE0646-2D7C-5E0E-0B4F-1E4962C0F842}"/>
                </a:ext>
              </a:extLst>
            </p:cNvPr>
            <p:cNvCxnSpPr>
              <a:cxnSpLocks/>
            </p:cNvCxnSpPr>
            <p:nvPr/>
          </p:nvCxnSpPr>
          <p:spPr>
            <a:xfrm>
              <a:off x="8018150" y="5513329"/>
              <a:ext cx="3220074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1A4FBC-AE28-B095-4E55-4C4FC747561F}"/>
                </a:ext>
              </a:extLst>
            </p:cNvPr>
            <p:cNvSpPr txBox="1"/>
            <p:nvPr/>
          </p:nvSpPr>
          <p:spPr>
            <a:xfrm>
              <a:off x="8018150" y="5836842"/>
              <a:ext cx="3220074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2700" lvl="0">
                <a:spcBef>
                  <a:spcPts val="114"/>
                </a:spcBef>
                <a:buClr>
                  <a:schemeClr val="accent4"/>
                </a:buClr>
                <a:defRPr/>
              </a:pPr>
              <a:r>
                <a:rPr lang="en-US" sz="1050" kern="0" dirty="0">
                  <a:cs typeface="Trebuchet MS"/>
                </a:rPr>
                <a:t>Directly improve risk </a:t>
              </a:r>
              <a:r>
                <a:rPr lang="en-US" sz="1050" kern="0" dirty="0" err="1">
                  <a:cs typeface="Trebuchet MS"/>
                </a:rPr>
                <a:t>manamgent</a:t>
              </a:r>
              <a:r>
                <a:rPr lang="en-US" sz="1050" kern="0" dirty="0">
                  <a:cs typeface="Trebuchet MS"/>
                </a:rPr>
                <a:t> </a:t>
              </a:r>
              <a:br>
                <a:rPr lang="en-US" sz="1050" kern="0" dirty="0">
                  <a:cs typeface="Trebuchet MS"/>
                </a:rPr>
              </a:br>
              <a:r>
                <a:rPr lang="en-US" sz="1050" kern="0" dirty="0">
                  <a:cs typeface="Trebuchet MS"/>
                </a:rPr>
                <a:t>Enhance team A and B collaboration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7514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41DCC-273D-4935-C79E-C30E80F60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42">
            <a:extLst>
              <a:ext uri="{FF2B5EF4-FFF2-40B4-BE49-F238E27FC236}">
                <a16:creationId xmlns:a16="http://schemas.microsoft.com/office/drawing/2014/main" id="{A62FBA46-C9B3-7035-68FC-B4C1D218DAD5}"/>
              </a:ext>
            </a:extLst>
          </p:cNvPr>
          <p:cNvSpPr txBox="1"/>
          <p:nvPr/>
        </p:nvSpPr>
        <p:spPr>
          <a:xfrm>
            <a:off x="1530395" y="682655"/>
            <a:ext cx="91312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Business Value of Doing this</a:t>
            </a:r>
          </a:p>
        </p:txBody>
      </p:sp>
      <p:sp>
        <p:nvSpPr>
          <p:cNvPr id="50" name="Freeform 86">
            <a:extLst>
              <a:ext uri="{FF2B5EF4-FFF2-40B4-BE49-F238E27FC236}">
                <a16:creationId xmlns:a16="http://schemas.microsoft.com/office/drawing/2014/main" id="{5FFEA7CB-2862-44D3-F5BD-37E2C2E4E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303" y="4929654"/>
            <a:ext cx="879231" cy="1066068"/>
          </a:xfrm>
          <a:custGeom>
            <a:avLst/>
            <a:gdLst>
              <a:gd name="T0" fmla="*/ 554 w 1409"/>
              <a:gd name="T1" fmla="*/ 0 h 1710"/>
              <a:gd name="T2" fmla="*/ 0 w 1409"/>
              <a:gd name="T3" fmla="*/ 0 h 1710"/>
              <a:gd name="T4" fmla="*/ 0 w 1409"/>
              <a:gd name="T5" fmla="*/ 1709 h 1710"/>
              <a:gd name="T6" fmla="*/ 554 w 1409"/>
              <a:gd name="T7" fmla="*/ 1709 h 1710"/>
              <a:gd name="T8" fmla="*/ 554 w 1409"/>
              <a:gd name="T9" fmla="*/ 1709 h 1710"/>
              <a:gd name="T10" fmla="*/ 1408 w 1409"/>
              <a:gd name="T11" fmla="*/ 855 h 1710"/>
              <a:gd name="T12" fmla="*/ 1408 w 1409"/>
              <a:gd name="T13" fmla="*/ 855 h 1710"/>
              <a:gd name="T14" fmla="*/ 1408 w 1409"/>
              <a:gd name="T15" fmla="*/ 855 h 1710"/>
              <a:gd name="T16" fmla="*/ 554 w 1409"/>
              <a:gd name="T17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710">
                <a:moveTo>
                  <a:pt x="554" y="0"/>
                </a:moveTo>
                <a:lnTo>
                  <a:pt x="0" y="0"/>
                </a:lnTo>
                <a:lnTo>
                  <a:pt x="0" y="1709"/>
                </a:lnTo>
                <a:lnTo>
                  <a:pt x="554" y="1709"/>
                </a:lnTo>
                <a:lnTo>
                  <a:pt x="554" y="1709"/>
                </a:lnTo>
                <a:cubicBezTo>
                  <a:pt x="1026" y="1709"/>
                  <a:pt x="1408" y="1327"/>
                  <a:pt x="1408" y="855"/>
                </a:cubicBezTo>
                <a:lnTo>
                  <a:pt x="1408" y="855"/>
                </a:lnTo>
                <a:lnTo>
                  <a:pt x="1408" y="855"/>
                </a:lnTo>
                <a:cubicBezTo>
                  <a:pt x="1408" y="382"/>
                  <a:pt x="1026" y="0"/>
                  <a:pt x="554" y="0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54" name="Freeform 88">
            <a:extLst>
              <a:ext uri="{FF2B5EF4-FFF2-40B4-BE49-F238E27FC236}">
                <a16:creationId xmlns:a16="http://schemas.microsoft.com/office/drawing/2014/main" id="{AD48BF0A-07C8-2D71-9909-A78BA5726D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303" y="2418351"/>
            <a:ext cx="879231" cy="1066068"/>
          </a:xfrm>
          <a:custGeom>
            <a:avLst/>
            <a:gdLst>
              <a:gd name="T0" fmla="*/ 554 w 1409"/>
              <a:gd name="T1" fmla="*/ 0 h 1711"/>
              <a:gd name="T2" fmla="*/ 0 w 1409"/>
              <a:gd name="T3" fmla="*/ 0 h 1711"/>
              <a:gd name="T4" fmla="*/ 0 w 1409"/>
              <a:gd name="T5" fmla="*/ 1710 h 1711"/>
              <a:gd name="T6" fmla="*/ 554 w 1409"/>
              <a:gd name="T7" fmla="*/ 1710 h 1711"/>
              <a:gd name="T8" fmla="*/ 554 w 1409"/>
              <a:gd name="T9" fmla="*/ 1710 h 1711"/>
              <a:gd name="T10" fmla="*/ 1408 w 1409"/>
              <a:gd name="T11" fmla="*/ 855 h 1711"/>
              <a:gd name="T12" fmla="*/ 1408 w 1409"/>
              <a:gd name="T13" fmla="*/ 855 h 1711"/>
              <a:gd name="T14" fmla="*/ 1408 w 1409"/>
              <a:gd name="T15" fmla="*/ 855 h 1711"/>
              <a:gd name="T16" fmla="*/ 554 w 1409"/>
              <a:gd name="T17" fmla="*/ 0 h 1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711">
                <a:moveTo>
                  <a:pt x="554" y="0"/>
                </a:moveTo>
                <a:lnTo>
                  <a:pt x="0" y="0"/>
                </a:lnTo>
                <a:lnTo>
                  <a:pt x="0" y="1710"/>
                </a:lnTo>
                <a:lnTo>
                  <a:pt x="554" y="1710"/>
                </a:lnTo>
                <a:lnTo>
                  <a:pt x="554" y="1710"/>
                </a:lnTo>
                <a:cubicBezTo>
                  <a:pt x="1026" y="1710"/>
                  <a:pt x="1408" y="1327"/>
                  <a:pt x="1408" y="855"/>
                </a:cubicBezTo>
                <a:lnTo>
                  <a:pt x="1408" y="855"/>
                </a:lnTo>
                <a:lnTo>
                  <a:pt x="1408" y="855"/>
                </a:lnTo>
                <a:cubicBezTo>
                  <a:pt x="1408" y="383"/>
                  <a:pt x="1026" y="0"/>
                  <a:pt x="554" y="0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56" name="Freeform 89">
            <a:extLst>
              <a:ext uri="{FF2B5EF4-FFF2-40B4-BE49-F238E27FC236}">
                <a16:creationId xmlns:a16="http://schemas.microsoft.com/office/drawing/2014/main" id="{50838BFF-9EF4-B860-E47F-069E837352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303" y="3674003"/>
            <a:ext cx="879231" cy="1066068"/>
          </a:xfrm>
          <a:custGeom>
            <a:avLst/>
            <a:gdLst>
              <a:gd name="T0" fmla="*/ 554 w 1409"/>
              <a:gd name="T1" fmla="*/ 0 h 1710"/>
              <a:gd name="T2" fmla="*/ 0 w 1409"/>
              <a:gd name="T3" fmla="*/ 0 h 1710"/>
              <a:gd name="T4" fmla="*/ 0 w 1409"/>
              <a:gd name="T5" fmla="*/ 1709 h 1710"/>
              <a:gd name="T6" fmla="*/ 554 w 1409"/>
              <a:gd name="T7" fmla="*/ 1709 h 1710"/>
              <a:gd name="T8" fmla="*/ 554 w 1409"/>
              <a:gd name="T9" fmla="*/ 1709 h 1710"/>
              <a:gd name="T10" fmla="*/ 1408 w 1409"/>
              <a:gd name="T11" fmla="*/ 854 h 1710"/>
              <a:gd name="T12" fmla="*/ 1408 w 1409"/>
              <a:gd name="T13" fmla="*/ 854 h 1710"/>
              <a:gd name="T14" fmla="*/ 1408 w 1409"/>
              <a:gd name="T15" fmla="*/ 854 h 1710"/>
              <a:gd name="T16" fmla="*/ 554 w 1409"/>
              <a:gd name="T17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409" h="1710">
                <a:moveTo>
                  <a:pt x="554" y="0"/>
                </a:moveTo>
                <a:lnTo>
                  <a:pt x="0" y="0"/>
                </a:lnTo>
                <a:lnTo>
                  <a:pt x="0" y="1709"/>
                </a:lnTo>
                <a:lnTo>
                  <a:pt x="554" y="1709"/>
                </a:lnTo>
                <a:lnTo>
                  <a:pt x="554" y="1709"/>
                </a:lnTo>
                <a:cubicBezTo>
                  <a:pt x="1026" y="1709"/>
                  <a:pt x="1408" y="1326"/>
                  <a:pt x="1408" y="854"/>
                </a:cubicBezTo>
                <a:lnTo>
                  <a:pt x="1408" y="854"/>
                </a:lnTo>
                <a:lnTo>
                  <a:pt x="1408" y="854"/>
                </a:lnTo>
                <a:cubicBezTo>
                  <a:pt x="1408" y="383"/>
                  <a:pt x="1026" y="0"/>
                  <a:pt x="554" y="0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49" name="Freeform 85">
            <a:extLst>
              <a:ext uri="{FF2B5EF4-FFF2-40B4-BE49-F238E27FC236}">
                <a16:creationId xmlns:a16="http://schemas.microsoft.com/office/drawing/2014/main" id="{1D06FDBC-AAA4-5AD5-C973-503D58BE2B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95" y="4929654"/>
            <a:ext cx="2672512" cy="1066068"/>
          </a:xfrm>
          <a:custGeom>
            <a:avLst/>
            <a:gdLst>
              <a:gd name="T0" fmla="*/ 5521 w 5522"/>
              <a:gd name="T1" fmla="*/ 0 h 1710"/>
              <a:gd name="T2" fmla="*/ 0 w 5522"/>
              <a:gd name="T3" fmla="*/ 0 h 1710"/>
              <a:gd name="T4" fmla="*/ 0 w 5522"/>
              <a:gd name="T5" fmla="*/ 1709 h 1710"/>
              <a:gd name="T6" fmla="*/ 5521 w 5522"/>
              <a:gd name="T7" fmla="*/ 1709 h 1710"/>
              <a:gd name="T8" fmla="*/ 5521 w 5522"/>
              <a:gd name="T9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2" h="1710">
                <a:moveTo>
                  <a:pt x="5521" y="0"/>
                </a:moveTo>
                <a:lnTo>
                  <a:pt x="0" y="0"/>
                </a:lnTo>
                <a:lnTo>
                  <a:pt x="0" y="1709"/>
                </a:lnTo>
                <a:lnTo>
                  <a:pt x="5521" y="1709"/>
                </a:lnTo>
                <a:lnTo>
                  <a:pt x="5521" y="0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51" name="Freeform 87">
            <a:extLst>
              <a:ext uri="{FF2B5EF4-FFF2-40B4-BE49-F238E27FC236}">
                <a16:creationId xmlns:a16="http://schemas.microsoft.com/office/drawing/2014/main" id="{B05D08DC-1764-8954-EF29-4D4E78CD3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95" y="2418351"/>
            <a:ext cx="2672512" cy="1066068"/>
          </a:xfrm>
          <a:custGeom>
            <a:avLst/>
            <a:gdLst>
              <a:gd name="T0" fmla="*/ 5521 w 5522"/>
              <a:gd name="T1" fmla="*/ 0 h 1711"/>
              <a:gd name="T2" fmla="*/ 0 w 5522"/>
              <a:gd name="T3" fmla="*/ 0 h 1711"/>
              <a:gd name="T4" fmla="*/ 0 w 5522"/>
              <a:gd name="T5" fmla="*/ 1710 h 1711"/>
              <a:gd name="T6" fmla="*/ 5521 w 5522"/>
              <a:gd name="T7" fmla="*/ 1710 h 1711"/>
              <a:gd name="T8" fmla="*/ 5521 w 5522"/>
              <a:gd name="T9" fmla="*/ 0 h 17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2" h="1711">
                <a:moveTo>
                  <a:pt x="5521" y="0"/>
                </a:moveTo>
                <a:lnTo>
                  <a:pt x="0" y="0"/>
                </a:lnTo>
                <a:lnTo>
                  <a:pt x="0" y="1710"/>
                </a:lnTo>
                <a:lnTo>
                  <a:pt x="5521" y="1710"/>
                </a:lnTo>
                <a:lnTo>
                  <a:pt x="5521" y="0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58" name="Freeform 90">
            <a:extLst>
              <a:ext uri="{FF2B5EF4-FFF2-40B4-BE49-F238E27FC236}">
                <a16:creationId xmlns:a16="http://schemas.microsoft.com/office/drawing/2014/main" id="{FD263DED-9B39-0217-8E92-F2F63DA76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695" y="3674003"/>
            <a:ext cx="2672512" cy="1066068"/>
          </a:xfrm>
          <a:custGeom>
            <a:avLst/>
            <a:gdLst>
              <a:gd name="T0" fmla="*/ 5521 w 5522"/>
              <a:gd name="T1" fmla="*/ 0 h 1710"/>
              <a:gd name="T2" fmla="*/ 0 w 5522"/>
              <a:gd name="T3" fmla="*/ 0 h 1710"/>
              <a:gd name="T4" fmla="*/ 0 w 5522"/>
              <a:gd name="T5" fmla="*/ 1709 h 1710"/>
              <a:gd name="T6" fmla="*/ 5521 w 5522"/>
              <a:gd name="T7" fmla="*/ 1709 h 1710"/>
              <a:gd name="T8" fmla="*/ 5521 w 5522"/>
              <a:gd name="T9" fmla="*/ 0 h 1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522" h="1710">
                <a:moveTo>
                  <a:pt x="5521" y="0"/>
                </a:moveTo>
                <a:lnTo>
                  <a:pt x="0" y="0"/>
                </a:lnTo>
                <a:lnTo>
                  <a:pt x="0" y="1709"/>
                </a:lnTo>
                <a:lnTo>
                  <a:pt x="5521" y="1709"/>
                </a:lnTo>
                <a:lnTo>
                  <a:pt x="5521" y="0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900">
              <a:latin typeface="Montserrat" pitchFamily="2" charset="77"/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E048CFC-188D-B767-8B54-6049D833F983}"/>
              </a:ext>
            </a:extLst>
          </p:cNvPr>
          <p:cNvSpPr txBox="1"/>
          <p:nvPr/>
        </p:nvSpPr>
        <p:spPr>
          <a:xfrm>
            <a:off x="1530395" y="1105296"/>
            <a:ext cx="91312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100" dirty="0">
                <a:solidFill>
                  <a:schemeClr val="accent1"/>
                </a:solidFill>
                <a:latin typeface="+mj-lt"/>
              </a:rPr>
              <a:t>Consequence to Inaction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5E0B0DCE-5D44-04DF-D891-7EC9E7E92C11}"/>
              </a:ext>
            </a:extLst>
          </p:cNvPr>
          <p:cNvSpPr txBox="1"/>
          <p:nvPr/>
        </p:nvSpPr>
        <p:spPr>
          <a:xfrm>
            <a:off x="1137687" y="2812886"/>
            <a:ext cx="21625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 algn="ctr">
              <a:spcBef>
                <a:spcPts val="114"/>
              </a:spcBef>
              <a:buClr>
                <a:schemeClr val="accent4"/>
              </a:buClr>
              <a:defRPr/>
            </a:pPr>
            <a:r>
              <a:rPr lang="en-US" sz="1200" b="1" kern="0" dirty="0">
                <a:solidFill>
                  <a:schemeClr val="bg1"/>
                </a:solidFill>
                <a:cs typeface="Trebuchet MS"/>
              </a:rPr>
              <a:t>RRR exposure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9F3DC04-16E5-0524-294D-DEE10702BD94}"/>
              </a:ext>
            </a:extLst>
          </p:cNvPr>
          <p:cNvSpPr txBox="1"/>
          <p:nvPr/>
        </p:nvSpPr>
        <p:spPr>
          <a:xfrm>
            <a:off x="1137687" y="4068537"/>
            <a:ext cx="21625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 algn="ctr">
              <a:spcBef>
                <a:spcPts val="114"/>
              </a:spcBef>
              <a:buClr>
                <a:schemeClr val="accent4"/>
              </a:buClr>
              <a:defRPr/>
            </a:pPr>
            <a:r>
              <a:rPr lang="en-US" sz="1200" b="1" kern="0" dirty="0">
                <a:solidFill>
                  <a:schemeClr val="bg1"/>
                </a:solidFill>
                <a:cs typeface="Trebuchet MS"/>
              </a:rPr>
              <a:t>Audit Failures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19C5C0E-AA86-726B-1324-5F52D726E6FA}"/>
              </a:ext>
            </a:extLst>
          </p:cNvPr>
          <p:cNvSpPr txBox="1"/>
          <p:nvPr/>
        </p:nvSpPr>
        <p:spPr>
          <a:xfrm>
            <a:off x="1137687" y="5324189"/>
            <a:ext cx="21625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lvl="0" algn="ctr">
              <a:spcBef>
                <a:spcPts val="114"/>
              </a:spcBef>
              <a:buClr>
                <a:schemeClr val="accent4"/>
              </a:buClr>
              <a:defRPr/>
            </a:pPr>
            <a:r>
              <a:rPr lang="en-US" sz="1200" b="1" kern="0" dirty="0">
                <a:solidFill>
                  <a:schemeClr val="bg1"/>
                </a:solidFill>
                <a:cs typeface="Trebuchet MS"/>
              </a:rPr>
              <a:t>Strategic misalignment 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8419EF2-20AD-F11C-F8AD-349C919CEB6B}"/>
              </a:ext>
            </a:extLst>
          </p:cNvPr>
          <p:cNvSpPr txBox="1"/>
          <p:nvPr/>
        </p:nvSpPr>
        <p:spPr>
          <a:xfrm>
            <a:off x="882695" y="1928346"/>
            <a:ext cx="2672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Trebuchet MS"/>
              </a:rPr>
              <a:t>Risk Area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4EF8DEB4-129C-C58B-163D-524200B99558}"/>
              </a:ext>
            </a:extLst>
          </p:cNvPr>
          <p:cNvSpPr/>
          <p:nvPr/>
        </p:nvSpPr>
        <p:spPr>
          <a:xfrm>
            <a:off x="4959927" y="2418351"/>
            <a:ext cx="6502400" cy="3577371"/>
          </a:xfrm>
          <a:prstGeom prst="roundRect">
            <a:avLst>
              <a:gd name="adj" fmla="val 34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0CEC228-3F10-A66A-390C-D8886F5B08ED}"/>
              </a:ext>
            </a:extLst>
          </p:cNvPr>
          <p:cNvSpPr txBox="1"/>
          <p:nvPr/>
        </p:nvSpPr>
        <p:spPr>
          <a:xfrm>
            <a:off x="5149895" y="1928346"/>
            <a:ext cx="2672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Trebuchet MS"/>
              </a:rPr>
              <a:t>Impact if we do nothing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3122B7B9-700F-6A95-479B-FF47E276A681}"/>
              </a:ext>
            </a:extLst>
          </p:cNvPr>
          <p:cNvSpPr txBox="1"/>
          <p:nvPr/>
        </p:nvSpPr>
        <p:spPr>
          <a:xfrm>
            <a:off x="8382622" y="1928346"/>
            <a:ext cx="2672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14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10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cs typeface="Trebuchet MS"/>
              </a:rPr>
              <a:t>Impact if we do nothing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34D21EF2-D443-F4C3-0F24-D75CDED1AF5C}"/>
              </a:ext>
            </a:extLst>
          </p:cNvPr>
          <p:cNvSpPr/>
          <p:nvPr/>
        </p:nvSpPr>
        <p:spPr>
          <a:xfrm>
            <a:off x="5131423" y="2591194"/>
            <a:ext cx="2963756" cy="3231685"/>
          </a:xfrm>
          <a:prstGeom prst="roundRect">
            <a:avLst>
              <a:gd name="adj" fmla="val 67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7E7D261-E07E-A278-53C2-4CE9CD86793B}"/>
              </a:ext>
            </a:extLst>
          </p:cNvPr>
          <p:cNvSpPr/>
          <p:nvPr/>
        </p:nvSpPr>
        <p:spPr>
          <a:xfrm>
            <a:off x="8327076" y="2591194"/>
            <a:ext cx="2963756" cy="3231685"/>
          </a:xfrm>
          <a:prstGeom prst="roundRect">
            <a:avLst>
              <a:gd name="adj" fmla="val 678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/>
          </a:p>
        </p:txBody>
      </p:sp>
      <p:sp>
        <p:nvSpPr>
          <p:cNvPr id="81" name="object 6">
            <a:extLst>
              <a:ext uri="{FF2B5EF4-FFF2-40B4-BE49-F238E27FC236}">
                <a16:creationId xmlns:a16="http://schemas.microsoft.com/office/drawing/2014/main" id="{BD330D64-5922-1B3D-007D-2BD953EBE9F3}"/>
              </a:ext>
            </a:extLst>
          </p:cNvPr>
          <p:cNvSpPr txBox="1"/>
          <p:nvPr/>
        </p:nvSpPr>
        <p:spPr>
          <a:xfrm>
            <a:off x="5402551" y="2966159"/>
            <a:ext cx="2421500" cy="3225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defTabSz="914400" eaLnBrk="1" fontAlgn="auto" latinLnBrk="0" hangingPunct="1">
              <a:spcBef>
                <a:spcPts val="114"/>
              </a:spcBef>
              <a:spcAft>
                <a:spcPts val="0"/>
              </a:spcAft>
              <a:buClr>
                <a:schemeClr val="accent4"/>
              </a:buClr>
              <a:buSzTx/>
              <a:tabLst/>
              <a:defRPr/>
            </a:pPr>
            <a:r>
              <a:rPr kumimoji="0" lang="en-US" sz="10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Failure to comply with</a:t>
            </a:r>
            <a:br>
              <a:rPr kumimoji="0" lang="en-US" sz="10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</a:br>
            <a:r>
              <a:rPr kumimoji="0" lang="en-US" sz="10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Risk of …in future exams</a:t>
            </a:r>
          </a:p>
        </p:txBody>
      </p:sp>
      <p:sp>
        <p:nvSpPr>
          <p:cNvPr id="88" name="object 6">
            <a:extLst>
              <a:ext uri="{FF2B5EF4-FFF2-40B4-BE49-F238E27FC236}">
                <a16:creationId xmlns:a16="http://schemas.microsoft.com/office/drawing/2014/main" id="{6F34566D-DAAE-D510-D1D0-8395EB6F152E}"/>
              </a:ext>
            </a:extLst>
          </p:cNvPr>
          <p:cNvSpPr txBox="1"/>
          <p:nvPr/>
        </p:nvSpPr>
        <p:spPr>
          <a:xfrm>
            <a:off x="5402551" y="4122720"/>
            <a:ext cx="2421500" cy="168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defTabSz="914400" eaLnBrk="1" fontAlgn="auto" latinLnBrk="0" hangingPunct="1">
              <a:spcBef>
                <a:spcPts val="114"/>
              </a:spcBef>
              <a:spcAft>
                <a:spcPts val="0"/>
              </a:spcAft>
              <a:buClr>
                <a:schemeClr val="accent4"/>
              </a:buClr>
              <a:buSzTx/>
              <a:tabLst/>
              <a:defRPr/>
            </a:pPr>
            <a:r>
              <a:rPr kumimoji="0" lang="en-US" sz="10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system A is </a:t>
            </a:r>
            <a:r>
              <a:rPr kumimoji="0" lang="en-US" sz="100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ungovernec</a:t>
            </a:r>
            <a:endParaRPr kumimoji="0" lang="en-US" sz="100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+mj-lt"/>
              <a:cs typeface="Trebuchet MS"/>
            </a:endParaRPr>
          </a:p>
        </p:txBody>
      </p:sp>
      <p:sp>
        <p:nvSpPr>
          <p:cNvPr id="89" name="object 6">
            <a:extLst>
              <a:ext uri="{FF2B5EF4-FFF2-40B4-BE49-F238E27FC236}">
                <a16:creationId xmlns:a16="http://schemas.microsoft.com/office/drawing/2014/main" id="{5E6E6C1D-ACB9-1BD7-32FD-D80C8A89AFD3}"/>
              </a:ext>
            </a:extLst>
          </p:cNvPr>
          <p:cNvSpPr txBox="1"/>
          <p:nvPr/>
        </p:nvSpPr>
        <p:spPr>
          <a:xfrm>
            <a:off x="5402551" y="5125391"/>
            <a:ext cx="2421500" cy="3225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defTabSz="914400" eaLnBrk="1" fontAlgn="auto" latinLnBrk="0" hangingPunct="1">
              <a:spcBef>
                <a:spcPts val="114"/>
              </a:spcBef>
              <a:spcAft>
                <a:spcPts val="0"/>
              </a:spcAft>
              <a:buClr>
                <a:schemeClr val="accent4"/>
              </a:buClr>
              <a:buSzTx/>
              <a:tabLst/>
              <a:defRPr/>
            </a:pPr>
            <a:r>
              <a:rPr kumimoji="0" lang="en-US" sz="10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No Road Map for full migration to system A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25246B2-F9A0-5F8B-1028-0C8AA5C764D6}"/>
              </a:ext>
            </a:extLst>
          </p:cNvPr>
          <p:cNvCxnSpPr>
            <a:cxnSpLocks/>
          </p:cNvCxnSpPr>
          <p:nvPr/>
        </p:nvCxnSpPr>
        <p:spPr>
          <a:xfrm>
            <a:off x="5275336" y="3705701"/>
            <a:ext cx="267593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9D32F5B5-DDE4-9BFB-C1FF-1A93EFB517E5}"/>
              </a:ext>
            </a:extLst>
          </p:cNvPr>
          <p:cNvCxnSpPr>
            <a:cxnSpLocks/>
          </p:cNvCxnSpPr>
          <p:nvPr/>
        </p:nvCxnSpPr>
        <p:spPr>
          <a:xfrm>
            <a:off x="5275336" y="4708374"/>
            <a:ext cx="2675931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BC0977A-73DC-A348-5BE5-9596BC98AB49}"/>
              </a:ext>
            </a:extLst>
          </p:cNvPr>
          <p:cNvGrpSpPr/>
          <p:nvPr/>
        </p:nvGrpSpPr>
        <p:grpSpPr>
          <a:xfrm>
            <a:off x="8470989" y="3573304"/>
            <a:ext cx="2675931" cy="1267464"/>
            <a:chOff x="8470989" y="3123596"/>
            <a:chExt cx="2675931" cy="1267464"/>
          </a:xfrm>
        </p:grpSpPr>
        <p:sp>
          <p:nvSpPr>
            <p:cNvPr id="85" name="object 6">
              <a:extLst>
                <a:ext uri="{FF2B5EF4-FFF2-40B4-BE49-F238E27FC236}">
                  <a16:creationId xmlns:a16="http://schemas.microsoft.com/office/drawing/2014/main" id="{29BE7FC1-5517-8B8C-EB73-A9723C1AA10E}"/>
                </a:ext>
              </a:extLst>
            </p:cNvPr>
            <p:cNvSpPr txBox="1"/>
            <p:nvPr/>
          </p:nvSpPr>
          <p:spPr>
            <a:xfrm>
              <a:off x="8598204" y="3123596"/>
              <a:ext cx="2421500" cy="322523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 marR="0" lvl="0" defTabSz="914400" eaLnBrk="1" fontAlgn="auto" latinLnBrk="0" hangingPunct="1">
                <a:spcBef>
                  <a:spcPts val="114"/>
                </a:spcBef>
                <a:spcAft>
                  <a:spcPts val="0"/>
                </a:spcAft>
                <a:buClr>
                  <a:schemeClr val="accent4"/>
                </a:buClr>
                <a:buSzTx/>
                <a:tabLst/>
                <a:defRPr/>
              </a:pPr>
              <a:r>
                <a:rPr kumimoji="0" lang="en-US" sz="1000" i="0" u="none" strike="noStrike" kern="0" cap="none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cs typeface="Trebuchet MS"/>
                </a:rPr>
                <a:t>Audit team already flag this as Work A requires Platform A for Defensibility</a:t>
              </a:r>
            </a:p>
          </p:txBody>
        </p:sp>
        <p:sp>
          <p:nvSpPr>
            <p:cNvPr id="90" name="object 6">
              <a:extLst>
                <a:ext uri="{FF2B5EF4-FFF2-40B4-BE49-F238E27FC236}">
                  <a16:creationId xmlns:a16="http://schemas.microsoft.com/office/drawing/2014/main" id="{4842B56A-F99B-83B6-4D5B-9E414A6C528B}"/>
                </a:ext>
              </a:extLst>
            </p:cNvPr>
            <p:cNvSpPr txBox="1"/>
            <p:nvPr/>
          </p:nvSpPr>
          <p:spPr>
            <a:xfrm>
              <a:off x="8598204" y="4068537"/>
              <a:ext cx="2421500" cy="322523"/>
            </a:xfrm>
            <a:prstGeom prst="rect">
              <a:avLst/>
            </a:prstGeom>
          </p:spPr>
          <p:txBody>
            <a:bodyPr vert="horz" wrap="square" lIns="0" tIns="14604" rIns="0" bIns="0" rtlCol="0">
              <a:spAutoFit/>
            </a:bodyPr>
            <a:lstStyle/>
            <a:p>
              <a:pPr marL="12700" marR="0" lvl="0" defTabSz="914400" eaLnBrk="1" fontAlgn="auto" latinLnBrk="0" hangingPunct="1">
                <a:spcBef>
                  <a:spcPts val="114"/>
                </a:spcBef>
                <a:spcAft>
                  <a:spcPts val="0"/>
                </a:spcAft>
                <a:buClr>
                  <a:schemeClr val="accent4"/>
                </a:buClr>
                <a:buSzTx/>
                <a:tabLst/>
                <a:defRPr/>
              </a:pPr>
              <a:r>
                <a:rPr kumimoji="0" lang="en-US" sz="1000" i="0" u="none" strike="noStrike" kern="0" cap="none" normalizeH="0" baseline="0" noProof="0" dirty="0" err="1">
                  <a:ln>
                    <a:noFill/>
                  </a:ln>
                  <a:effectLst/>
                  <a:uLnTx/>
                  <a:uFillTx/>
                  <a:latin typeface="+mj-lt"/>
                  <a:cs typeface="Trebuchet MS"/>
                </a:rPr>
                <a:t>Leavs</a:t>
              </a:r>
              <a:r>
                <a:rPr kumimoji="0" lang="en-US" sz="1000" i="0" u="none" strike="noStrike" kern="0" cap="none" normalizeH="0" baseline="0" noProof="0" dirty="0">
                  <a:ln>
                    <a:noFill/>
                  </a:ln>
                  <a:effectLst/>
                  <a:uLnTx/>
                  <a:uFillTx/>
                  <a:latin typeface="+mj-lt"/>
                  <a:cs typeface="Trebuchet MS"/>
                </a:rPr>
                <a:t> gaps in Undermines the goal of .. As single source</a:t>
              </a:r>
            </a:p>
          </p:txBody>
        </p: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7A59C19-BD83-4897-5BBE-6A4F8D8D0385}"/>
                </a:ext>
              </a:extLst>
            </p:cNvPr>
            <p:cNvCxnSpPr>
              <a:cxnSpLocks/>
            </p:cNvCxnSpPr>
            <p:nvPr/>
          </p:nvCxnSpPr>
          <p:spPr>
            <a:xfrm>
              <a:off x="8470989" y="3757328"/>
              <a:ext cx="2675931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99" name="Graphic 98">
            <a:extLst>
              <a:ext uri="{FF2B5EF4-FFF2-40B4-BE49-F238E27FC236}">
                <a16:creationId xmlns:a16="http://schemas.microsoft.com/office/drawing/2014/main" id="{A256F5AA-CD9B-FA53-8F01-F256B36989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942502" y="2771385"/>
            <a:ext cx="360000" cy="360000"/>
          </a:xfrm>
          <a:prstGeom prst="rect">
            <a:avLst/>
          </a:prstGeom>
        </p:spPr>
      </p:pic>
      <p:pic>
        <p:nvPicPr>
          <p:cNvPr id="101" name="Graphic 100">
            <a:extLst>
              <a:ext uri="{FF2B5EF4-FFF2-40B4-BE49-F238E27FC236}">
                <a16:creationId xmlns:a16="http://schemas.microsoft.com/office/drawing/2014/main" id="{48F40204-875E-FCC3-4203-CD8E3DA269A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42502" y="4027037"/>
            <a:ext cx="360000" cy="360000"/>
          </a:xfrm>
          <a:prstGeom prst="rect">
            <a:avLst/>
          </a:prstGeom>
        </p:spPr>
      </p:pic>
      <p:pic>
        <p:nvPicPr>
          <p:cNvPr id="103" name="Graphic 102">
            <a:extLst>
              <a:ext uri="{FF2B5EF4-FFF2-40B4-BE49-F238E27FC236}">
                <a16:creationId xmlns:a16="http://schemas.microsoft.com/office/drawing/2014/main" id="{5548EBC1-E6B5-4791-7DAD-EF014683C52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42502" y="5282688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93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61A62-E5B4-B84A-0D38-77BBB0D77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C6E510C8-489E-F1C5-B5D9-EEC14883B390}"/>
              </a:ext>
            </a:extLst>
          </p:cNvPr>
          <p:cNvSpPr/>
          <p:nvPr/>
        </p:nvSpPr>
        <p:spPr>
          <a:xfrm>
            <a:off x="729674" y="1588655"/>
            <a:ext cx="10732654" cy="4407067"/>
          </a:xfrm>
          <a:prstGeom prst="roundRect">
            <a:avLst>
              <a:gd name="adj" fmla="val 349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6E382B0-61E9-8EF3-63EC-2C0044A94483}"/>
              </a:ext>
            </a:extLst>
          </p:cNvPr>
          <p:cNvSpPr txBox="1"/>
          <p:nvPr/>
        </p:nvSpPr>
        <p:spPr>
          <a:xfrm>
            <a:off x="1530395" y="682655"/>
            <a:ext cx="913121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Platform Capabilities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9224488-44FF-4691-BC50-FE24699F50F7}"/>
              </a:ext>
            </a:extLst>
          </p:cNvPr>
          <p:cNvSpPr/>
          <p:nvPr/>
        </p:nvSpPr>
        <p:spPr>
          <a:xfrm>
            <a:off x="3665603" y="1801585"/>
            <a:ext cx="3649966" cy="3981206"/>
          </a:xfrm>
          <a:prstGeom prst="roundRect">
            <a:avLst>
              <a:gd name="adj" fmla="val 425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/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E04C3818-11FD-1465-1A5B-8A06E8B3DC64}"/>
              </a:ext>
            </a:extLst>
          </p:cNvPr>
          <p:cNvSpPr/>
          <p:nvPr/>
        </p:nvSpPr>
        <p:spPr>
          <a:xfrm>
            <a:off x="7601159" y="1801585"/>
            <a:ext cx="3649966" cy="3981206"/>
          </a:xfrm>
          <a:prstGeom prst="roundRect">
            <a:avLst>
              <a:gd name="adj" fmla="val 324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/>
          </a:p>
        </p:txBody>
      </p:sp>
      <p:sp>
        <p:nvSpPr>
          <p:cNvPr id="81" name="object 6">
            <a:extLst>
              <a:ext uri="{FF2B5EF4-FFF2-40B4-BE49-F238E27FC236}">
                <a16:creationId xmlns:a16="http://schemas.microsoft.com/office/drawing/2014/main" id="{B770A5AB-808B-BAA1-DF74-2CBC660140C0}"/>
              </a:ext>
            </a:extLst>
          </p:cNvPr>
          <p:cNvSpPr txBox="1"/>
          <p:nvPr/>
        </p:nvSpPr>
        <p:spPr>
          <a:xfrm>
            <a:off x="3999507" y="2004408"/>
            <a:ext cx="2982160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defTabSz="914400" eaLnBrk="1" fontAlgn="auto" latinLnBrk="0" hangingPunct="1">
              <a:spcBef>
                <a:spcPts val="114"/>
              </a:spcBef>
              <a:spcAft>
                <a:spcPts val="0"/>
              </a:spcAft>
              <a:buClr>
                <a:schemeClr val="accent4"/>
              </a:buClr>
              <a:buSzTx/>
              <a:tabLst/>
              <a:defRPr/>
            </a:pP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Refactor B as </a:t>
            </a:r>
            <a:r>
              <a:rPr kumimoji="0" lang="en-US" sz="80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stanadlone</a:t>
            </a:r>
            <a:b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</a:b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Remove </a:t>
            </a:r>
            <a:r>
              <a:rPr kumimoji="0" lang="en-US" sz="80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dependecy</a:t>
            </a: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 on A</a:t>
            </a:r>
            <a:b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</a:br>
            <a:r>
              <a:rPr kumimoji="0" lang="en-US" sz="80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Elimiate</a:t>
            </a: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 Reliance on Team 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ABE283-9737-2DA9-0CA3-4E7D489D415D}"/>
              </a:ext>
            </a:extLst>
          </p:cNvPr>
          <p:cNvSpPr txBox="1"/>
          <p:nvPr/>
        </p:nvSpPr>
        <p:spPr>
          <a:xfrm>
            <a:off x="1530395" y="1105296"/>
            <a:ext cx="91312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spc="100" dirty="0">
                <a:solidFill>
                  <a:schemeClr val="accent1"/>
                </a:solidFill>
                <a:latin typeface="+mj-lt"/>
              </a:rPr>
              <a:t>Capability Area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BBB4181-3479-9163-948E-BE2BEDB86E09}"/>
              </a:ext>
            </a:extLst>
          </p:cNvPr>
          <p:cNvSpPr/>
          <p:nvPr/>
        </p:nvSpPr>
        <p:spPr>
          <a:xfrm>
            <a:off x="940876" y="1801585"/>
            <a:ext cx="2439137" cy="3981206"/>
          </a:xfrm>
          <a:prstGeom prst="roundRect">
            <a:avLst>
              <a:gd name="adj" fmla="val 6785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en-US" sz="2000"/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CF3CEB80-63DB-4599-FFA8-00D400FF510B}"/>
              </a:ext>
            </a:extLst>
          </p:cNvPr>
          <p:cNvSpPr txBox="1"/>
          <p:nvPr/>
        </p:nvSpPr>
        <p:spPr>
          <a:xfrm>
            <a:off x="1208381" y="2120277"/>
            <a:ext cx="1904127" cy="152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defTabSz="914400" eaLnBrk="1" fontAlgn="auto" latinLnBrk="0" hangingPunct="1">
              <a:spcBef>
                <a:spcPts val="114"/>
              </a:spcBef>
              <a:spcAft>
                <a:spcPts val="0"/>
              </a:spcAft>
              <a:buClr>
                <a:schemeClr val="accent4"/>
              </a:buClr>
              <a:buSzTx/>
              <a:tabLst/>
              <a:defRPr/>
            </a:pPr>
            <a:r>
              <a:rPr kumimoji="0" lang="en-US" sz="1000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Trebuchet MS"/>
              </a:rPr>
              <a:t>Decoupled from A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D9072C5-B2D0-7926-E9CA-BFA3B6C14FDA}"/>
              </a:ext>
            </a:extLst>
          </p:cNvPr>
          <p:cNvCxnSpPr>
            <a:cxnSpLocks/>
          </p:cNvCxnSpPr>
          <p:nvPr/>
        </p:nvCxnSpPr>
        <p:spPr>
          <a:xfrm>
            <a:off x="1108346" y="2510707"/>
            <a:ext cx="210419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bject 6">
            <a:extLst>
              <a:ext uri="{FF2B5EF4-FFF2-40B4-BE49-F238E27FC236}">
                <a16:creationId xmlns:a16="http://schemas.microsoft.com/office/drawing/2014/main" id="{2A1914E5-C7EB-298F-D652-B4E9380B316D}"/>
              </a:ext>
            </a:extLst>
          </p:cNvPr>
          <p:cNvSpPr txBox="1"/>
          <p:nvPr/>
        </p:nvSpPr>
        <p:spPr>
          <a:xfrm>
            <a:off x="1208381" y="2748797"/>
            <a:ext cx="2634456" cy="168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defTabSz="914400" eaLnBrk="1" fontAlgn="auto" latinLnBrk="0" hangingPunct="1">
              <a:spcBef>
                <a:spcPts val="114"/>
              </a:spcBef>
              <a:spcAft>
                <a:spcPts val="0"/>
              </a:spcAft>
              <a:buClr>
                <a:schemeClr val="accent4"/>
              </a:buClr>
              <a:buSzTx/>
              <a:tabLst/>
              <a:defRPr/>
            </a:pPr>
            <a:r>
              <a:rPr kumimoji="0" lang="en-US" sz="1000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Trebuchet MS"/>
              </a:rPr>
              <a:t>Data Integration and Ingestion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0A0E2D4-BADD-3311-228C-034A9BA27446}"/>
              </a:ext>
            </a:extLst>
          </p:cNvPr>
          <p:cNvCxnSpPr>
            <a:cxnSpLocks/>
          </p:cNvCxnSpPr>
          <p:nvPr/>
        </p:nvCxnSpPr>
        <p:spPr>
          <a:xfrm>
            <a:off x="1108346" y="3155522"/>
            <a:ext cx="210419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bject 6">
            <a:extLst>
              <a:ext uri="{FF2B5EF4-FFF2-40B4-BE49-F238E27FC236}">
                <a16:creationId xmlns:a16="http://schemas.microsoft.com/office/drawing/2014/main" id="{9A7A0D9D-A36B-94A9-1CEF-6AA57A5F09D6}"/>
              </a:ext>
            </a:extLst>
          </p:cNvPr>
          <p:cNvSpPr txBox="1"/>
          <p:nvPr/>
        </p:nvSpPr>
        <p:spPr>
          <a:xfrm>
            <a:off x="1208381" y="3316668"/>
            <a:ext cx="2004161" cy="3225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defTabSz="914400" eaLnBrk="1" fontAlgn="auto" latinLnBrk="0" hangingPunct="1">
              <a:spcBef>
                <a:spcPts val="114"/>
              </a:spcBef>
              <a:spcAft>
                <a:spcPts val="0"/>
              </a:spcAft>
              <a:buClr>
                <a:schemeClr val="accent4"/>
              </a:buClr>
              <a:buSzTx/>
              <a:tabLst/>
              <a:defRPr/>
            </a:pPr>
            <a:r>
              <a:rPr kumimoji="0" lang="en-US" sz="1000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Trebuchet MS"/>
              </a:rPr>
              <a:t>Data Modeling and Transformation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A2F3137-1C65-7561-8F87-3939F9AEE175}"/>
              </a:ext>
            </a:extLst>
          </p:cNvPr>
          <p:cNvCxnSpPr>
            <a:cxnSpLocks/>
          </p:cNvCxnSpPr>
          <p:nvPr/>
        </p:nvCxnSpPr>
        <p:spPr>
          <a:xfrm>
            <a:off x="1108346" y="3800337"/>
            <a:ext cx="210419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bject 6">
            <a:extLst>
              <a:ext uri="{FF2B5EF4-FFF2-40B4-BE49-F238E27FC236}">
                <a16:creationId xmlns:a16="http://schemas.microsoft.com/office/drawing/2014/main" id="{D0CE8B7F-5DA8-F3A9-978F-07C4627A454F}"/>
              </a:ext>
            </a:extLst>
          </p:cNvPr>
          <p:cNvSpPr txBox="1"/>
          <p:nvPr/>
        </p:nvSpPr>
        <p:spPr>
          <a:xfrm>
            <a:off x="1208381" y="4038427"/>
            <a:ext cx="1904127" cy="152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defTabSz="914400" eaLnBrk="1" fontAlgn="auto" latinLnBrk="0" hangingPunct="1">
              <a:spcBef>
                <a:spcPts val="114"/>
              </a:spcBef>
              <a:spcAft>
                <a:spcPts val="0"/>
              </a:spcAft>
              <a:buClr>
                <a:schemeClr val="accent4"/>
              </a:buClr>
              <a:buSzTx/>
              <a:tabLst/>
              <a:defRPr/>
            </a:pPr>
            <a:r>
              <a:rPr kumimoji="0" lang="en-US" sz="1000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Trebuchet MS"/>
              </a:rPr>
              <a:t>Validation and Q control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BA3C13-86ED-E1B1-93FB-2579F848EB9C}"/>
              </a:ext>
            </a:extLst>
          </p:cNvPr>
          <p:cNvCxnSpPr>
            <a:cxnSpLocks/>
          </p:cNvCxnSpPr>
          <p:nvPr/>
        </p:nvCxnSpPr>
        <p:spPr>
          <a:xfrm>
            <a:off x="1108346" y="4428857"/>
            <a:ext cx="210419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object 6">
            <a:extLst>
              <a:ext uri="{FF2B5EF4-FFF2-40B4-BE49-F238E27FC236}">
                <a16:creationId xmlns:a16="http://schemas.microsoft.com/office/drawing/2014/main" id="{A6672B52-D36E-F4D0-FA1C-C73120D2A3A0}"/>
              </a:ext>
            </a:extLst>
          </p:cNvPr>
          <p:cNvSpPr txBox="1"/>
          <p:nvPr/>
        </p:nvSpPr>
        <p:spPr>
          <a:xfrm>
            <a:off x="1208381" y="4590003"/>
            <a:ext cx="2004161" cy="322523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defTabSz="914400" eaLnBrk="1" fontAlgn="auto" latinLnBrk="0" hangingPunct="1">
              <a:spcBef>
                <a:spcPts val="114"/>
              </a:spcBef>
              <a:spcAft>
                <a:spcPts val="0"/>
              </a:spcAft>
              <a:buClr>
                <a:schemeClr val="accent4"/>
              </a:buClr>
              <a:buSzTx/>
              <a:tabLst/>
              <a:defRPr/>
            </a:pPr>
            <a:r>
              <a:rPr kumimoji="0" lang="en-US" sz="1000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Trebuchet MS"/>
              </a:rPr>
              <a:t>Discoverability and User Experience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E6D258-7831-93AA-924A-84976F9B1858}"/>
              </a:ext>
            </a:extLst>
          </p:cNvPr>
          <p:cNvCxnSpPr>
            <a:cxnSpLocks/>
          </p:cNvCxnSpPr>
          <p:nvPr/>
        </p:nvCxnSpPr>
        <p:spPr>
          <a:xfrm>
            <a:off x="1108346" y="5073672"/>
            <a:ext cx="210419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bject 6">
            <a:extLst>
              <a:ext uri="{FF2B5EF4-FFF2-40B4-BE49-F238E27FC236}">
                <a16:creationId xmlns:a16="http://schemas.microsoft.com/office/drawing/2014/main" id="{149C5748-BA3A-04CE-ADAE-0E36BEF772ED}"/>
              </a:ext>
            </a:extLst>
          </p:cNvPr>
          <p:cNvSpPr txBox="1"/>
          <p:nvPr/>
        </p:nvSpPr>
        <p:spPr>
          <a:xfrm>
            <a:off x="1208381" y="5311760"/>
            <a:ext cx="1904127" cy="15234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defTabSz="914400" eaLnBrk="1" fontAlgn="auto" latinLnBrk="0" hangingPunct="1">
              <a:spcBef>
                <a:spcPts val="114"/>
              </a:spcBef>
              <a:spcAft>
                <a:spcPts val="0"/>
              </a:spcAft>
              <a:buClr>
                <a:schemeClr val="accent4"/>
              </a:buClr>
              <a:buSzTx/>
              <a:tabLst/>
              <a:defRPr/>
            </a:pPr>
            <a:r>
              <a:rPr kumimoji="0" lang="en-US" sz="1000" i="0" u="none" strike="noStrike" kern="0" cap="none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j-lt"/>
                <a:cs typeface="Trebuchet MS"/>
              </a:rPr>
              <a:t>analytics ad compute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9BCB2E-792B-5147-0562-B13B0E24FCDF}"/>
              </a:ext>
            </a:extLst>
          </p:cNvPr>
          <p:cNvCxnSpPr>
            <a:cxnSpLocks/>
          </p:cNvCxnSpPr>
          <p:nvPr/>
        </p:nvCxnSpPr>
        <p:spPr>
          <a:xfrm>
            <a:off x="3930488" y="2510707"/>
            <a:ext cx="312019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73222BB-13E7-7E5C-C72E-E07D37D9FEE2}"/>
              </a:ext>
            </a:extLst>
          </p:cNvPr>
          <p:cNvCxnSpPr>
            <a:cxnSpLocks/>
          </p:cNvCxnSpPr>
          <p:nvPr/>
        </p:nvCxnSpPr>
        <p:spPr>
          <a:xfrm>
            <a:off x="3930488" y="3155522"/>
            <a:ext cx="312019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171C40-770D-5F07-3BBB-7BE7646F6F7D}"/>
              </a:ext>
            </a:extLst>
          </p:cNvPr>
          <p:cNvCxnSpPr>
            <a:cxnSpLocks/>
          </p:cNvCxnSpPr>
          <p:nvPr/>
        </p:nvCxnSpPr>
        <p:spPr>
          <a:xfrm>
            <a:off x="3930488" y="3800337"/>
            <a:ext cx="312019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E772B8-4E78-1534-09DC-4BAF7DA68BEC}"/>
              </a:ext>
            </a:extLst>
          </p:cNvPr>
          <p:cNvCxnSpPr>
            <a:cxnSpLocks/>
          </p:cNvCxnSpPr>
          <p:nvPr/>
        </p:nvCxnSpPr>
        <p:spPr>
          <a:xfrm>
            <a:off x="3930488" y="4428857"/>
            <a:ext cx="312019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D99D1E3-BD4D-A802-276C-19441F91A654}"/>
              </a:ext>
            </a:extLst>
          </p:cNvPr>
          <p:cNvCxnSpPr>
            <a:cxnSpLocks/>
          </p:cNvCxnSpPr>
          <p:nvPr/>
        </p:nvCxnSpPr>
        <p:spPr>
          <a:xfrm>
            <a:off x="3930488" y="5073672"/>
            <a:ext cx="312019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object 6">
            <a:extLst>
              <a:ext uri="{FF2B5EF4-FFF2-40B4-BE49-F238E27FC236}">
                <a16:creationId xmlns:a16="http://schemas.microsoft.com/office/drawing/2014/main" id="{FAD6B4B2-1DCB-5AAB-DA40-BBF2587C8707}"/>
              </a:ext>
            </a:extLst>
          </p:cNvPr>
          <p:cNvSpPr txBox="1"/>
          <p:nvPr/>
        </p:nvSpPr>
        <p:spPr>
          <a:xfrm>
            <a:off x="3999507" y="2702631"/>
            <a:ext cx="2982160" cy="2609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defTabSz="914400" eaLnBrk="1" fontAlgn="auto" latinLnBrk="0" hangingPunct="1">
              <a:spcBef>
                <a:spcPts val="114"/>
              </a:spcBef>
              <a:spcAft>
                <a:spcPts val="0"/>
              </a:spcAft>
              <a:buClr>
                <a:schemeClr val="accent4"/>
              </a:buClr>
              <a:buSzTx/>
              <a:tabLst/>
              <a:defRPr/>
            </a:pP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Build Modular ingestion </a:t>
            </a:r>
            <a:r>
              <a:rPr kumimoji="0" lang="en-US" sz="80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pipleles</a:t>
            </a: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 ( </a:t>
            </a:r>
            <a:r>
              <a:rPr kumimoji="0" lang="en-US" sz="80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Kakfa</a:t>
            </a: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,)</a:t>
            </a:r>
            <a:b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</a:b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Enforce Data contract, </a:t>
            </a:r>
            <a:r>
              <a:rPr kumimoji="0" lang="en-US" sz="80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versionning</a:t>
            </a: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, SLA, </a:t>
            </a:r>
          </a:p>
        </p:txBody>
      </p:sp>
      <p:sp>
        <p:nvSpPr>
          <p:cNvPr id="35" name="object 6">
            <a:extLst>
              <a:ext uri="{FF2B5EF4-FFF2-40B4-BE49-F238E27FC236}">
                <a16:creationId xmlns:a16="http://schemas.microsoft.com/office/drawing/2014/main" id="{FB0B7D51-2D2D-F420-61B6-4D3A6E4E41DA}"/>
              </a:ext>
            </a:extLst>
          </p:cNvPr>
          <p:cNvSpPr txBox="1"/>
          <p:nvPr/>
        </p:nvSpPr>
        <p:spPr>
          <a:xfrm>
            <a:off x="3999507" y="3224335"/>
            <a:ext cx="2982160" cy="50718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defTabSz="914400" eaLnBrk="1" fontAlgn="auto" latinLnBrk="0" hangingPunct="1">
              <a:spcBef>
                <a:spcPts val="114"/>
              </a:spcBef>
              <a:spcAft>
                <a:spcPts val="0"/>
              </a:spcAft>
              <a:buClr>
                <a:schemeClr val="accent4"/>
              </a:buClr>
              <a:buSzTx/>
              <a:tabLst/>
              <a:defRPr/>
            </a:pP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Implement centralized </a:t>
            </a:r>
            <a:r>
              <a:rPr kumimoji="0" lang="en-US" sz="80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taxnomoy</a:t>
            </a: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 layer</a:t>
            </a:r>
            <a:b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</a:br>
            <a:r>
              <a:rPr kumimoji="0" lang="en-US" sz="80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Normaliz</a:t>
            </a: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 format, conventions</a:t>
            </a:r>
            <a:b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</a:b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Generated derived curves</a:t>
            </a:r>
            <a:b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</a:b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Enable </a:t>
            </a:r>
            <a:r>
              <a:rPr kumimoji="0" lang="en-US" sz="80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Bitemporarl</a:t>
            </a: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 modeling</a:t>
            </a:r>
          </a:p>
        </p:txBody>
      </p:sp>
      <p:sp>
        <p:nvSpPr>
          <p:cNvPr id="36" name="object 6">
            <a:extLst>
              <a:ext uri="{FF2B5EF4-FFF2-40B4-BE49-F238E27FC236}">
                <a16:creationId xmlns:a16="http://schemas.microsoft.com/office/drawing/2014/main" id="{DFE2F94E-BC30-3794-717B-8CEFE7A7E528}"/>
              </a:ext>
            </a:extLst>
          </p:cNvPr>
          <p:cNvSpPr txBox="1"/>
          <p:nvPr/>
        </p:nvSpPr>
        <p:spPr>
          <a:xfrm>
            <a:off x="3999507" y="3922558"/>
            <a:ext cx="2982160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defTabSz="914400" eaLnBrk="1" fontAlgn="auto" latinLnBrk="0" hangingPunct="1">
              <a:spcBef>
                <a:spcPts val="114"/>
              </a:spcBef>
              <a:spcAft>
                <a:spcPts val="0"/>
              </a:spcAft>
              <a:buClr>
                <a:schemeClr val="accent4"/>
              </a:buClr>
              <a:buSzTx/>
              <a:tabLst/>
              <a:defRPr/>
            </a:pP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Detect </a:t>
            </a:r>
            <a:r>
              <a:rPr kumimoji="0" lang="en-US" sz="80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anamoloes</a:t>
            </a: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 using advanced ML </a:t>
            </a:r>
            <a:b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</a:b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Build remediation workflows </a:t>
            </a:r>
            <a:b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</a:b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Maintain immutable audit </a:t>
            </a:r>
            <a:r>
              <a:rPr kumimoji="0" lang="en-US" sz="80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traisl</a:t>
            </a:r>
            <a:endParaRPr kumimoji="0" lang="en-US" sz="80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+mj-lt"/>
              <a:cs typeface="Trebuchet MS"/>
            </a:endParaRPr>
          </a:p>
        </p:txBody>
      </p:sp>
      <p:sp>
        <p:nvSpPr>
          <p:cNvPr id="37" name="object 6">
            <a:extLst>
              <a:ext uri="{FF2B5EF4-FFF2-40B4-BE49-F238E27FC236}">
                <a16:creationId xmlns:a16="http://schemas.microsoft.com/office/drawing/2014/main" id="{EA34E0F6-1C0A-A9C8-67EE-04ACA507C0BC}"/>
              </a:ext>
            </a:extLst>
          </p:cNvPr>
          <p:cNvSpPr txBox="1"/>
          <p:nvPr/>
        </p:nvSpPr>
        <p:spPr>
          <a:xfrm>
            <a:off x="3999507" y="4559225"/>
            <a:ext cx="2982160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defTabSz="914400" eaLnBrk="1" fontAlgn="auto" latinLnBrk="0" hangingPunct="1">
              <a:spcBef>
                <a:spcPts val="114"/>
              </a:spcBef>
              <a:spcAft>
                <a:spcPts val="0"/>
              </a:spcAft>
              <a:buClr>
                <a:schemeClr val="accent4"/>
              </a:buClr>
              <a:buSzTx/>
              <a:tabLst/>
              <a:defRPr/>
            </a:pP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enhance searching mechanism, </a:t>
            </a:r>
            <a:b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</a:b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API m SDKs, Plugins</a:t>
            </a:r>
            <a:b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</a:b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Build GUIs</a:t>
            </a:r>
          </a:p>
        </p:txBody>
      </p:sp>
      <p:sp>
        <p:nvSpPr>
          <p:cNvPr id="38" name="object 6">
            <a:extLst>
              <a:ext uri="{FF2B5EF4-FFF2-40B4-BE49-F238E27FC236}">
                <a16:creationId xmlns:a16="http://schemas.microsoft.com/office/drawing/2014/main" id="{C6C261E0-1E59-A52B-83FE-E5F245312E59}"/>
              </a:ext>
            </a:extLst>
          </p:cNvPr>
          <p:cNvSpPr txBox="1"/>
          <p:nvPr/>
        </p:nvSpPr>
        <p:spPr>
          <a:xfrm>
            <a:off x="3999507" y="5326243"/>
            <a:ext cx="2982160" cy="1378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defTabSz="914400" eaLnBrk="1" fontAlgn="auto" latinLnBrk="0" hangingPunct="1">
              <a:spcBef>
                <a:spcPts val="114"/>
              </a:spcBef>
              <a:spcAft>
                <a:spcPts val="0"/>
              </a:spcAft>
              <a:buClr>
                <a:schemeClr val="accent4"/>
              </a:buClr>
              <a:buSzTx/>
              <a:tabLst/>
              <a:defRPr/>
            </a:pP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Curve Fitting , </a:t>
            </a:r>
            <a:r>
              <a:rPr kumimoji="0" lang="en-US" sz="80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boostrapping</a:t>
            </a: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 tools, scenario </a:t>
            </a:r>
            <a:r>
              <a:rPr kumimoji="0" lang="en-US" sz="80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engies</a:t>
            </a:r>
            <a:endParaRPr kumimoji="0" lang="en-US" sz="800" i="0" u="none" strike="noStrike" kern="0" cap="none" normalizeH="0" baseline="0" noProof="0" dirty="0">
              <a:ln>
                <a:noFill/>
              </a:ln>
              <a:effectLst/>
              <a:uLnTx/>
              <a:uFillTx/>
              <a:latin typeface="+mj-lt"/>
              <a:cs typeface="Trebuchet MS"/>
            </a:endParaRPr>
          </a:p>
        </p:txBody>
      </p:sp>
      <p:sp>
        <p:nvSpPr>
          <p:cNvPr id="40" name="object 6">
            <a:extLst>
              <a:ext uri="{FF2B5EF4-FFF2-40B4-BE49-F238E27FC236}">
                <a16:creationId xmlns:a16="http://schemas.microsoft.com/office/drawing/2014/main" id="{B164605B-1CC9-D0EC-01F8-D9D099DC13B9}"/>
              </a:ext>
            </a:extLst>
          </p:cNvPr>
          <p:cNvSpPr txBox="1"/>
          <p:nvPr/>
        </p:nvSpPr>
        <p:spPr>
          <a:xfrm>
            <a:off x="7935063" y="2004408"/>
            <a:ext cx="2982160" cy="38407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defTabSz="914400" eaLnBrk="1" fontAlgn="auto" latinLnBrk="0" hangingPunct="1">
              <a:spcBef>
                <a:spcPts val="114"/>
              </a:spcBef>
              <a:spcAft>
                <a:spcPts val="0"/>
              </a:spcAft>
              <a:buClr>
                <a:schemeClr val="accent4"/>
              </a:buClr>
              <a:buSzTx/>
              <a:tabLst/>
              <a:defRPr/>
            </a:pP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Enable </a:t>
            </a:r>
            <a:r>
              <a:rPr kumimoji="0" lang="en-US" sz="80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indepenedency</a:t>
            </a: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 scaling and onboarding</a:t>
            </a:r>
            <a:b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</a:b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Reduce Bottle necks and </a:t>
            </a:r>
            <a:r>
              <a:rPr kumimoji="0" lang="en-US" sz="80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accelarate</a:t>
            </a: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 delivery</a:t>
            </a:r>
            <a:b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</a:b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Support </a:t>
            </a:r>
            <a:r>
              <a:rPr kumimoji="0" lang="en-US" sz="80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Braoder</a:t>
            </a: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 use cases </a:t>
            </a:r>
            <a:r>
              <a:rPr kumimoji="0" lang="en-US" sz="80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Beyong</a:t>
            </a: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 use case A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75951E7-AA87-228E-130C-8EF250DF82BB}"/>
              </a:ext>
            </a:extLst>
          </p:cNvPr>
          <p:cNvCxnSpPr>
            <a:cxnSpLocks/>
          </p:cNvCxnSpPr>
          <p:nvPr/>
        </p:nvCxnSpPr>
        <p:spPr>
          <a:xfrm>
            <a:off x="7866044" y="2510707"/>
            <a:ext cx="312019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C8D544AE-8EB6-FC2C-4432-1B45953C6DE7}"/>
              </a:ext>
            </a:extLst>
          </p:cNvPr>
          <p:cNvCxnSpPr>
            <a:cxnSpLocks/>
          </p:cNvCxnSpPr>
          <p:nvPr/>
        </p:nvCxnSpPr>
        <p:spPr>
          <a:xfrm>
            <a:off x="7866044" y="3155522"/>
            <a:ext cx="312019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C13868DA-F56F-7FF1-81B3-6C98FE2FF765}"/>
              </a:ext>
            </a:extLst>
          </p:cNvPr>
          <p:cNvCxnSpPr>
            <a:cxnSpLocks/>
          </p:cNvCxnSpPr>
          <p:nvPr/>
        </p:nvCxnSpPr>
        <p:spPr>
          <a:xfrm>
            <a:off x="7866044" y="3800337"/>
            <a:ext cx="3120196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bject 6">
            <a:extLst>
              <a:ext uri="{FF2B5EF4-FFF2-40B4-BE49-F238E27FC236}">
                <a16:creationId xmlns:a16="http://schemas.microsoft.com/office/drawing/2014/main" id="{18E06C74-F72D-F586-F245-D386235F4A69}"/>
              </a:ext>
            </a:extLst>
          </p:cNvPr>
          <p:cNvSpPr txBox="1"/>
          <p:nvPr/>
        </p:nvSpPr>
        <p:spPr>
          <a:xfrm>
            <a:off x="7935063" y="2702631"/>
            <a:ext cx="2982160" cy="2609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defTabSz="914400" eaLnBrk="1" fontAlgn="auto" latinLnBrk="0" hangingPunct="1">
              <a:spcBef>
                <a:spcPts val="114"/>
              </a:spcBef>
              <a:spcAft>
                <a:spcPts val="0"/>
              </a:spcAft>
              <a:buClr>
                <a:schemeClr val="accent4"/>
              </a:buClr>
              <a:buSzTx/>
              <a:tabLst/>
              <a:defRPr/>
            </a:pP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Support ream time batch </a:t>
            </a:r>
            <a:b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</a:b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Support Consistency and </a:t>
            </a:r>
            <a:r>
              <a:rPr kumimoji="0" lang="en-US" sz="80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relaibity</a:t>
            </a: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 </a:t>
            </a:r>
          </a:p>
        </p:txBody>
      </p:sp>
      <p:sp>
        <p:nvSpPr>
          <p:cNvPr id="48" name="object 6">
            <a:extLst>
              <a:ext uri="{FF2B5EF4-FFF2-40B4-BE49-F238E27FC236}">
                <a16:creationId xmlns:a16="http://schemas.microsoft.com/office/drawing/2014/main" id="{D9ACF918-1BE7-10A8-4F37-D22111FDB911}"/>
              </a:ext>
            </a:extLst>
          </p:cNvPr>
          <p:cNvSpPr txBox="1"/>
          <p:nvPr/>
        </p:nvSpPr>
        <p:spPr>
          <a:xfrm>
            <a:off x="7935063" y="3347446"/>
            <a:ext cx="2982160" cy="260968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defTabSz="914400" eaLnBrk="1" fontAlgn="auto" latinLnBrk="0" hangingPunct="1">
              <a:spcBef>
                <a:spcPts val="114"/>
              </a:spcBef>
              <a:spcAft>
                <a:spcPts val="0"/>
              </a:spcAft>
              <a:buClr>
                <a:schemeClr val="accent4"/>
              </a:buClr>
              <a:buSzTx/>
              <a:tabLst/>
              <a:defRPr/>
            </a:pP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Improve interoperability and </a:t>
            </a:r>
            <a:r>
              <a:rPr kumimoji="0" lang="en-US" sz="800" i="0" u="none" strike="noStrike" kern="0" cap="none" normalizeH="0" baseline="0" noProof="0" dirty="0" err="1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tracebility</a:t>
            </a:r>
            <a:b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</a:b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Support factor</a:t>
            </a:r>
          </a:p>
        </p:txBody>
      </p:sp>
      <p:sp>
        <p:nvSpPr>
          <p:cNvPr id="53" name="object 6">
            <a:extLst>
              <a:ext uri="{FF2B5EF4-FFF2-40B4-BE49-F238E27FC236}">
                <a16:creationId xmlns:a16="http://schemas.microsoft.com/office/drawing/2014/main" id="{C87452F5-4266-73D5-8742-4D87261F00CB}"/>
              </a:ext>
            </a:extLst>
          </p:cNvPr>
          <p:cNvSpPr txBox="1"/>
          <p:nvPr/>
        </p:nvSpPr>
        <p:spPr>
          <a:xfrm>
            <a:off x="7935063" y="4045375"/>
            <a:ext cx="2982160" cy="137857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0" lvl="0" defTabSz="914400" eaLnBrk="1" fontAlgn="auto" latinLnBrk="0" hangingPunct="1">
              <a:spcBef>
                <a:spcPts val="114"/>
              </a:spcBef>
              <a:spcAft>
                <a:spcPts val="0"/>
              </a:spcAft>
              <a:buClr>
                <a:schemeClr val="accent4"/>
              </a:buClr>
              <a:buSzTx/>
              <a:tabLst/>
              <a:defRPr/>
            </a:pPr>
            <a:r>
              <a:rPr kumimoji="0" lang="en-US" sz="800" i="0" u="none" strike="noStrike" kern="0" cap="none" normalizeH="0" baseline="0" noProof="0" dirty="0">
                <a:ln>
                  <a:noFill/>
                </a:ln>
                <a:effectLst/>
                <a:uLnTx/>
                <a:uFillTx/>
                <a:latin typeface="+mj-lt"/>
                <a:cs typeface="Trebuchet MS"/>
              </a:rPr>
              <a:t>Democratize access </a:t>
            </a:r>
          </a:p>
        </p:txBody>
      </p:sp>
    </p:spTree>
    <p:extLst>
      <p:ext uri="{BB962C8B-B14F-4D97-AF65-F5344CB8AC3E}">
        <p14:creationId xmlns:p14="http://schemas.microsoft.com/office/powerpoint/2010/main" val="280483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1B2B-5813-5165-97A3-11255A068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6F1A72F-6618-62A6-6201-078E4DCDBD4C}"/>
              </a:ext>
            </a:extLst>
          </p:cNvPr>
          <p:cNvSpPr/>
          <p:nvPr/>
        </p:nvSpPr>
        <p:spPr>
          <a:xfrm>
            <a:off x="988293" y="2023348"/>
            <a:ext cx="10215412" cy="3886890"/>
          </a:xfrm>
          <a:prstGeom prst="roundRect">
            <a:avLst>
              <a:gd name="adj" fmla="val 318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CB75745-5017-B408-4557-19A77D1C5CD0}"/>
              </a:ext>
            </a:extLst>
          </p:cNvPr>
          <p:cNvSpPr txBox="1"/>
          <p:nvPr/>
        </p:nvSpPr>
        <p:spPr>
          <a:xfrm>
            <a:off x="3537527" y="682655"/>
            <a:ext cx="51169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atin typeface="+mj-lt"/>
              </a:rPr>
              <a:t>5 Years Plan</a:t>
            </a:r>
          </a:p>
        </p:txBody>
      </p:sp>
      <p:sp>
        <p:nvSpPr>
          <p:cNvPr id="2" name="Rectangle: Top Corners Rounded 1">
            <a:extLst>
              <a:ext uri="{FF2B5EF4-FFF2-40B4-BE49-F238E27FC236}">
                <a16:creationId xmlns:a16="http://schemas.microsoft.com/office/drawing/2014/main" id="{7C27E36C-DE04-6258-14F5-5F29F8FB282F}"/>
              </a:ext>
            </a:extLst>
          </p:cNvPr>
          <p:cNvSpPr/>
          <p:nvPr/>
        </p:nvSpPr>
        <p:spPr>
          <a:xfrm flipH="1">
            <a:off x="988294" y="1447382"/>
            <a:ext cx="10215412" cy="476310"/>
          </a:xfrm>
          <a:prstGeom prst="round2SameRect">
            <a:avLst>
              <a:gd name="adj1" fmla="val 34265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C672A-2B7B-C31D-BABA-216CC35E48D5}"/>
              </a:ext>
            </a:extLst>
          </p:cNvPr>
          <p:cNvSpPr txBox="1"/>
          <p:nvPr/>
        </p:nvSpPr>
        <p:spPr>
          <a:xfrm>
            <a:off x="1380924" y="1547038"/>
            <a:ext cx="1257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Year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C8E4ADA-B27E-100B-3319-DEA8887DC769}"/>
              </a:ext>
            </a:extLst>
          </p:cNvPr>
          <p:cNvCxnSpPr>
            <a:cxnSpLocks/>
          </p:cNvCxnSpPr>
          <p:nvPr/>
        </p:nvCxnSpPr>
        <p:spPr>
          <a:xfrm>
            <a:off x="3025140" y="1506333"/>
            <a:ext cx="0" cy="35840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BD6DF96-2F63-A7FF-F842-4EAD52460FC6}"/>
              </a:ext>
            </a:extLst>
          </p:cNvPr>
          <p:cNvSpPr txBox="1"/>
          <p:nvPr/>
        </p:nvSpPr>
        <p:spPr>
          <a:xfrm>
            <a:off x="4046220" y="1547038"/>
            <a:ext cx="12573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Milestone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E2EA9CD-0EF1-1C24-7822-63F00D50A3E6}"/>
              </a:ext>
            </a:extLst>
          </p:cNvPr>
          <p:cNvCxnSpPr>
            <a:cxnSpLocks/>
          </p:cNvCxnSpPr>
          <p:nvPr/>
        </p:nvCxnSpPr>
        <p:spPr>
          <a:xfrm>
            <a:off x="6324600" y="1506333"/>
            <a:ext cx="0" cy="35840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C55F5E1-A58E-572D-EBD9-DCA7C46B7D8D}"/>
              </a:ext>
            </a:extLst>
          </p:cNvPr>
          <p:cNvSpPr txBox="1"/>
          <p:nvPr/>
        </p:nvSpPr>
        <p:spPr>
          <a:xfrm>
            <a:off x="7170422" y="1547038"/>
            <a:ext cx="15620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Key Actions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2610CA-7D03-6652-5CE3-0FF1C994FC81}"/>
              </a:ext>
            </a:extLst>
          </p:cNvPr>
          <p:cNvCxnSpPr>
            <a:cxnSpLocks/>
          </p:cNvCxnSpPr>
          <p:nvPr/>
        </p:nvCxnSpPr>
        <p:spPr>
          <a:xfrm>
            <a:off x="9578340" y="1506333"/>
            <a:ext cx="0" cy="358409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5FF1B5A-904D-1D8A-EBFD-7B455A09E362}"/>
              </a:ext>
            </a:extLst>
          </p:cNvPr>
          <p:cNvSpPr txBox="1"/>
          <p:nvPr/>
        </p:nvSpPr>
        <p:spPr>
          <a:xfrm>
            <a:off x="9609975" y="1547038"/>
            <a:ext cx="156209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Outcome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4CD8606-AA02-7D0D-4197-1AD1E8162527}"/>
              </a:ext>
            </a:extLst>
          </p:cNvPr>
          <p:cNvSpPr/>
          <p:nvPr/>
        </p:nvSpPr>
        <p:spPr>
          <a:xfrm>
            <a:off x="1082040" y="2095500"/>
            <a:ext cx="1851660" cy="4953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sz="1100">
                <a:solidFill>
                  <a:schemeClr val="bg1"/>
                </a:solidFill>
              </a:rPr>
              <a:t>2025</a:t>
            </a:r>
            <a:endParaRPr lang="en-US" sz="11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72A2640-3060-ABCF-5E2C-C3731C7444B1}"/>
              </a:ext>
            </a:extLst>
          </p:cNvPr>
          <p:cNvSpPr/>
          <p:nvPr/>
        </p:nvSpPr>
        <p:spPr>
          <a:xfrm>
            <a:off x="1082040" y="2742330"/>
            <a:ext cx="1851660" cy="4953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sz="1100" dirty="0">
                <a:solidFill>
                  <a:schemeClr val="bg1"/>
                </a:solidFill>
              </a:rPr>
              <a:t>2026</a:t>
            </a:r>
            <a:endParaRPr lang="en-US" sz="11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1FF60D15-EE24-F377-0BCF-267177B77835}"/>
              </a:ext>
            </a:extLst>
          </p:cNvPr>
          <p:cNvSpPr/>
          <p:nvPr/>
        </p:nvSpPr>
        <p:spPr>
          <a:xfrm>
            <a:off x="1082040" y="3389160"/>
            <a:ext cx="1851660" cy="4953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sz="1100" dirty="0">
                <a:solidFill>
                  <a:schemeClr val="bg1"/>
                </a:solidFill>
              </a:rPr>
              <a:t>2027</a:t>
            </a:r>
            <a:endParaRPr lang="en-US" sz="11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7388D09-6A49-8C29-2F1C-9D65A2FF8F50}"/>
              </a:ext>
            </a:extLst>
          </p:cNvPr>
          <p:cNvSpPr/>
          <p:nvPr/>
        </p:nvSpPr>
        <p:spPr>
          <a:xfrm>
            <a:off x="1082040" y="4035990"/>
            <a:ext cx="1851660" cy="4953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sz="1100" dirty="0">
                <a:solidFill>
                  <a:schemeClr val="bg1"/>
                </a:solidFill>
              </a:rPr>
              <a:t>2028</a:t>
            </a:r>
            <a:endParaRPr lang="en-US" sz="11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D522AF21-E3E9-5B9C-3640-D786431E1F15}"/>
              </a:ext>
            </a:extLst>
          </p:cNvPr>
          <p:cNvSpPr/>
          <p:nvPr/>
        </p:nvSpPr>
        <p:spPr>
          <a:xfrm>
            <a:off x="1082040" y="4682820"/>
            <a:ext cx="1851660" cy="495300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sz="1100" dirty="0">
                <a:solidFill>
                  <a:schemeClr val="bg1"/>
                </a:solidFill>
              </a:rPr>
              <a:t>2029</a:t>
            </a:r>
            <a:endParaRPr lang="en-US" sz="11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769D160-FC46-375C-EAF9-6B1BDFFD0B3C}"/>
              </a:ext>
            </a:extLst>
          </p:cNvPr>
          <p:cNvSpPr/>
          <p:nvPr/>
        </p:nvSpPr>
        <p:spPr>
          <a:xfrm>
            <a:off x="1082040" y="5329650"/>
            <a:ext cx="1851660" cy="495300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ctr"/>
            <a:r>
              <a:rPr lang="en-US" sz="1100" dirty="0">
                <a:solidFill>
                  <a:schemeClr val="bg1"/>
                </a:solidFill>
              </a:rPr>
              <a:t>2030</a:t>
            </a:r>
            <a:endParaRPr lang="en-US" sz="11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919F225-EFFB-D92C-2B9B-D915D9C3A00C}"/>
              </a:ext>
            </a:extLst>
          </p:cNvPr>
          <p:cNvGrpSpPr/>
          <p:nvPr/>
        </p:nvGrpSpPr>
        <p:grpSpPr>
          <a:xfrm>
            <a:off x="3188658" y="2216192"/>
            <a:ext cx="6249024" cy="3037693"/>
            <a:chOff x="3188658" y="2216192"/>
            <a:chExt cx="6249024" cy="3037693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3590DD0-8123-C723-321F-19AD1F694AE0}"/>
                </a:ext>
              </a:extLst>
            </p:cNvPr>
            <p:cNvGrpSpPr/>
            <p:nvPr/>
          </p:nvGrpSpPr>
          <p:grpSpPr>
            <a:xfrm>
              <a:off x="3188658" y="2216192"/>
              <a:ext cx="2972424" cy="3037693"/>
              <a:chOff x="3104526" y="2216192"/>
              <a:chExt cx="3220074" cy="3037693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74FD6FD4-1E3D-31D9-6A3C-CE6813DE8D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4526" y="2666565"/>
                <a:ext cx="3220074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8A5E56B-F2C7-5665-772C-B85CBABAABBA}"/>
                  </a:ext>
                </a:extLst>
              </p:cNvPr>
              <p:cNvSpPr txBox="1"/>
              <p:nvPr/>
            </p:nvSpPr>
            <p:spPr>
              <a:xfrm>
                <a:off x="3104526" y="2216192"/>
                <a:ext cx="322007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 lvl="0">
                  <a:spcBef>
                    <a:spcPts val="114"/>
                  </a:spcBef>
                  <a:buClr>
                    <a:schemeClr val="accent4"/>
                  </a:buClr>
                  <a:defRPr/>
                </a:pPr>
                <a:r>
                  <a:rPr lang="en-US" sz="1050" kern="0" dirty="0">
                    <a:cs typeface="Trebuchet MS"/>
                  </a:rPr>
                  <a:t>staffing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DA49FAB-ABC4-A633-0CE8-4AFF1C94CE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4526" y="3313395"/>
                <a:ext cx="3220074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B8AAAE27-9074-E525-6B2F-B51B218421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4526" y="3960225"/>
                <a:ext cx="3220074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E654280-A748-A6BE-E786-85F75ACC79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4526" y="4607055"/>
                <a:ext cx="3220074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93A8638C-55A2-D067-1522-97744924AF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4526" y="5253885"/>
                <a:ext cx="3220074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421C367-C238-2BA9-60A2-C1C6EE6F8F37}"/>
                </a:ext>
              </a:extLst>
            </p:cNvPr>
            <p:cNvGrpSpPr/>
            <p:nvPr/>
          </p:nvGrpSpPr>
          <p:grpSpPr>
            <a:xfrm>
              <a:off x="6465258" y="2216192"/>
              <a:ext cx="2972424" cy="3037693"/>
              <a:chOff x="3104526" y="2216192"/>
              <a:chExt cx="3220074" cy="3037693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DF18400-74AC-9D5C-46B8-BCB9701A5A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4526" y="2666565"/>
                <a:ext cx="3220074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5313E902-FCF7-0D9F-E8B5-98EB32987A2E}"/>
                  </a:ext>
                </a:extLst>
              </p:cNvPr>
              <p:cNvSpPr txBox="1"/>
              <p:nvPr/>
            </p:nvSpPr>
            <p:spPr>
              <a:xfrm>
                <a:off x="3104526" y="2216192"/>
                <a:ext cx="3220074" cy="2539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2700" lvl="0">
                  <a:spcBef>
                    <a:spcPts val="114"/>
                  </a:spcBef>
                  <a:buClr>
                    <a:schemeClr val="accent4"/>
                  </a:buClr>
                  <a:defRPr/>
                </a:pPr>
                <a:r>
                  <a:rPr lang="en-US" sz="1050" kern="0" dirty="0">
                    <a:cs typeface="Trebuchet MS"/>
                  </a:rPr>
                  <a:t>dedicated team, </a:t>
                </a:r>
                <a:r>
                  <a:rPr lang="en-US" sz="1050" kern="0" dirty="0" err="1">
                    <a:cs typeface="Trebuchet MS"/>
                  </a:rPr>
                  <a:t>buding</a:t>
                </a:r>
                <a:r>
                  <a:rPr lang="en-US" sz="1050" kern="0" dirty="0">
                    <a:cs typeface="Trebuchet MS"/>
                  </a:rPr>
                  <a:t> onboarding</a:t>
                </a:r>
              </a:p>
            </p:txBody>
          </p: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5E2C58D8-92E8-DB28-0CC6-5447A46C8B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4526" y="3313395"/>
                <a:ext cx="3220074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987306EE-DBD9-877C-75A8-38DCD508D8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4526" y="3960225"/>
                <a:ext cx="3220074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ED0BFF3F-6DB3-E9C1-B823-F5912B6C6A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4526" y="4607055"/>
                <a:ext cx="3220074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AC3547D0-C387-CB1A-6620-98013DE132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04526" y="5253885"/>
                <a:ext cx="3220074" cy="0"/>
              </a:xfrm>
              <a:prstGeom prst="line">
                <a:avLst/>
              </a:prstGeom>
              <a:ln w="127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E6F28A09-FCB4-6265-4D2B-CFE95ABA29A6}"/>
              </a:ext>
            </a:extLst>
          </p:cNvPr>
          <p:cNvGrpSpPr/>
          <p:nvPr/>
        </p:nvGrpSpPr>
        <p:grpSpPr>
          <a:xfrm>
            <a:off x="9623748" y="2666565"/>
            <a:ext cx="1486212" cy="2587320"/>
            <a:chOff x="9623748" y="2666565"/>
            <a:chExt cx="1486212" cy="2587320"/>
          </a:xfrm>
        </p:grpSpPr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9DCA89B-3FC4-4517-23CD-A87301B8D057}"/>
                </a:ext>
              </a:extLst>
            </p:cNvPr>
            <p:cNvCxnSpPr>
              <a:cxnSpLocks/>
            </p:cNvCxnSpPr>
            <p:nvPr/>
          </p:nvCxnSpPr>
          <p:spPr>
            <a:xfrm>
              <a:off x="9623748" y="2666565"/>
              <a:ext cx="1486212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BEC96115-8841-22EF-3695-D4AD27A5212B}"/>
                </a:ext>
              </a:extLst>
            </p:cNvPr>
            <p:cNvCxnSpPr>
              <a:cxnSpLocks/>
            </p:cNvCxnSpPr>
            <p:nvPr/>
          </p:nvCxnSpPr>
          <p:spPr>
            <a:xfrm>
              <a:off x="9623748" y="3313395"/>
              <a:ext cx="1486212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51CE855-1280-1A6D-E5F9-467498439B92}"/>
                </a:ext>
              </a:extLst>
            </p:cNvPr>
            <p:cNvCxnSpPr>
              <a:cxnSpLocks/>
            </p:cNvCxnSpPr>
            <p:nvPr/>
          </p:nvCxnSpPr>
          <p:spPr>
            <a:xfrm>
              <a:off x="9623748" y="3960225"/>
              <a:ext cx="1486212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5E1F16F0-6054-6DB8-FE25-4B69CC01C393}"/>
                </a:ext>
              </a:extLst>
            </p:cNvPr>
            <p:cNvCxnSpPr>
              <a:cxnSpLocks/>
            </p:cNvCxnSpPr>
            <p:nvPr/>
          </p:nvCxnSpPr>
          <p:spPr>
            <a:xfrm>
              <a:off x="9623748" y="4607055"/>
              <a:ext cx="1486212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357862C-172E-1A41-1B5A-77B17689B511}"/>
                </a:ext>
              </a:extLst>
            </p:cNvPr>
            <p:cNvCxnSpPr>
              <a:cxnSpLocks/>
            </p:cNvCxnSpPr>
            <p:nvPr/>
          </p:nvCxnSpPr>
          <p:spPr>
            <a:xfrm>
              <a:off x="9623748" y="5253885"/>
              <a:ext cx="1486212" cy="0"/>
            </a:xfrm>
            <a:prstGeom prst="line">
              <a:avLst/>
            </a:prstGeom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35360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519">
      <a:dk1>
        <a:srgbClr val="000000"/>
      </a:dk1>
      <a:lt1>
        <a:srgbClr val="FFFFFF"/>
      </a:lt1>
      <a:dk2>
        <a:srgbClr val="111340"/>
      </a:dk2>
      <a:lt2>
        <a:srgbClr val="FFFFFF"/>
      </a:lt2>
      <a:accent1>
        <a:srgbClr val="1E3C69"/>
      </a:accent1>
      <a:accent2>
        <a:srgbClr val="248EA6"/>
      </a:accent2>
      <a:accent3>
        <a:srgbClr val="549F93"/>
      </a:accent3>
      <a:accent4>
        <a:srgbClr val="C29E59"/>
      </a:accent4>
      <a:accent5>
        <a:srgbClr val="E5C289"/>
      </a:accent5>
      <a:accent6>
        <a:srgbClr val="C3C8CE"/>
      </a:accent6>
      <a:hlink>
        <a:srgbClr val="32A79F"/>
      </a:hlink>
      <a:folHlink>
        <a:srgbClr val="89E1DE"/>
      </a:folHlink>
    </a:clrScheme>
    <a:fontScheme name="Custom 267">
      <a:majorFont>
        <a:latin typeface="Montserrat"/>
        <a:ea typeface=""/>
        <a:cs typeface=""/>
      </a:majorFont>
      <a:minorFont>
        <a:latin typeface="Montserr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596</Words>
  <Application>Microsoft Office PowerPoint</Application>
  <PresentationFormat>Widescreen</PresentationFormat>
  <Paragraphs>136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Abdullah Ahmed</dc:creator>
  <cp:lastModifiedBy>CHOUKRI ABDELILAH</cp:lastModifiedBy>
  <cp:revision>22</cp:revision>
  <dcterms:created xsi:type="dcterms:W3CDTF">2025-07-27T13:02:24Z</dcterms:created>
  <dcterms:modified xsi:type="dcterms:W3CDTF">2025-07-28T02:27:58Z</dcterms:modified>
</cp:coreProperties>
</file>