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FA0F3-E001-BBD6-0DED-76C760A88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403FC-1D72-4A3F-E208-B69A2F81FB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80CE0-D505-36F8-04D4-0588A83F9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0631-D59B-4105-BF49-C3D43A81940B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5C07E-47FA-3983-F9BB-D0649AF23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8E387-F2DD-7D98-EA51-DD9CCD62E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28566-1195-4D9B-BAC1-542ED3C8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20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FC0E7-5D71-2D58-CBA2-5DA6497D3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3D4F0-075B-731E-E100-548FF1EF8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D835E-6B5E-5AD7-EF3E-DD577F805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0631-D59B-4105-BF49-C3D43A81940B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D6F70-8D13-D907-46D1-2437818CF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FC8BE-6E29-CC24-E4FC-3AE62020D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28566-1195-4D9B-BAC1-542ED3C8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12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A07780-F2D5-F773-C6A4-C10DBD40C5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2CEC0A-8F7D-FBCC-CC6C-90E9860EC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69CE5-B7E1-C2D8-2BE8-3338D5D81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0631-D59B-4105-BF49-C3D43A81940B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E4052-0EAA-7B86-AB7D-75D3F4DE3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367D1-28E3-CDAE-69F4-1A36B3F46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28566-1195-4D9B-BAC1-542ED3C8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70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96729-E7A2-479F-F5F2-5C809BF1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BBA0D-A09D-BB5C-5752-0E4F979FF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B026-4E52-579E-022F-E11B81C8C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0631-D59B-4105-BF49-C3D43A81940B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7ECA9-6528-2C29-E1F1-0D953FC49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4D881-681C-F7D2-49C7-FA12A9264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28566-1195-4D9B-BAC1-542ED3C8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167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6320B-166E-B134-592C-8CAC9888E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A7BF0-6337-0A52-297C-DDC2CBBF1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BBC1E-8C1A-9699-8758-8C6CC9D91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0631-D59B-4105-BF49-C3D43A81940B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2A36B-F3E4-44DC-12B0-D4FC4834E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CCC4E-D8DC-750A-2621-FAAA54C6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28566-1195-4D9B-BAC1-542ED3C8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44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80A4-27F0-F4ED-E7F6-CBAE24CB2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3501C-E67B-049A-3C62-A4FA23AA22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C98124-7F1C-6B4D-787A-3540728DD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E9741C-463D-7AAF-DB63-757DC6C72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0631-D59B-4105-BF49-C3D43A81940B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51AA1-A778-27BA-CDA5-37375847B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615D7-F7D8-4C4B-1A6D-1FB1EC48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28566-1195-4D9B-BAC1-542ED3C8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03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7E974-A65A-0587-CCD7-3DB1E4431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FA27D-CDDB-3692-CDB0-6C95EB4D4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96D3E8-AD97-CD38-BCEB-0CF3EF786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458E47-BBAC-86A6-1784-FDEFB3E318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6EE031-5267-04F3-30D1-4C7FFA05A9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DF247-4145-9F48-7FEE-D2BDF34C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0631-D59B-4105-BF49-C3D43A81940B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CA9365-0133-9B24-530D-DEE138713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AC594B-B024-44DC-41FC-B33057B2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28566-1195-4D9B-BAC1-542ED3C8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8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1964A-FC97-1BB3-0693-2AA8CDCE6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D6A229-86C0-94B9-D8CC-68FDC576A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0631-D59B-4105-BF49-C3D43A81940B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CEEB01-8D99-AEAC-2780-6DA89A26A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FBBD33-EB61-9396-B7FE-2C338F99D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28566-1195-4D9B-BAC1-542ED3C8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58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108CD-2C02-1100-F2A6-B570655F1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0631-D59B-4105-BF49-C3D43A81940B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F20AD8-B83E-2147-A28F-3EF418C88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3AC86-2FBF-6CA9-19D0-CE56610B8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28566-1195-4D9B-BAC1-542ED3C8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04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5386C-5827-D50C-8CE9-115668523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BA05B-1F83-DFD8-3F6D-FE6255E5C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ED0AE9-91E9-AB64-43EF-EADB364A1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F4104-4424-1813-E2AE-1FF305BDC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0631-D59B-4105-BF49-C3D43A81940B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35AE4-2101-6042-6487-57646DF84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8F3D3-BE2F-9526-588C-D1B8FD276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28566-1195-4D9B-BAC1-542ED3C8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58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4BB87-E1D3-B4A3-9218-80D077353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8F29C2-2FD0-2F3F-4694-EB808E1DD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2D08F-703E-2F3F-95F3-5026F5D71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6BE12-EA22-4B8C-2918-AB40B0F3F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0631-D59B-4105-BF49-C3D43A81940B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CACD6F-E8D5-7520-0DF6-E96DFFB9E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B7CCD-DDAB-7E7F-1A5A-654E1DCEE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28566-1195-4D9B-BAC1-542ED3C8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05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F3F22D-0CAD-EB18-6B1E-949A8297A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89F2A-E2C3-7369-8374-D6A9C9C41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BE479-BABF-FE51-D026-B675EAC084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90631-D59B-4105-BF49-C3D43A81940B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821B6-990D-7B3F-DF98-0D2FD12E7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5DB51-88E8-3C81-B706-7CFB3F2B8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28566-1195-4D9B-BAC1-542ED3C88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71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51DF9F-CCE6-02E8-4458-DDF4ACFA6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64B10D-3F22-201C-0F4E-7E9D0869332F}"/>
              </a:ext>
            </a:extLst>
          </p:cNvPr>
          <p:cNvSpPr txBox="1"/>
          <p:nvPr/>
        </p:nvSpPr>
        <p:spPr>
          <a:xfrm>
            <a:off x="838199" y="1690687"/>
            <a:ext cx="84034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Purpose:  To secure approval for Platform A expansion and resource allocation</a:t>
            </a:r>
          </a:p>
          <a:p>
            <a:endParaRPr lang="en-US" dirty="0"/>
          </a:p>
          <a:p>
            <a:r>
              <a:rPr lang="en-US" dirty="0"/>
              <a:t>We will go over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We Are being Asked To 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Business Value of Doing this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Consequences of Inaction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Road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Detailed Area of expansion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Detailed Work Inventory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46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E1F5E-07F8-027E-F8EA-D04F3E7BB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Request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424A89E-0BD4-9A55-E688-1145EDE8C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000265"/>
              </p:ext>
            </p:extLst>
          </p:nvPr>
        </p:nvGraphicFramePr>
        <p:xfrm>
          <a:off x="946457" y="1530512"/>
          <a:ext cx="8605915" cy="2950845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334462">
                  <a:extLst>
                    <a:ext uri="{9D8B030D-6E8A-4147-A177-3AD203B41FA5}">
                      <a16:colId xmlns:a16="http://schemas.microsoft.com/office/drawing/2014/main" val="1600435946"/>
                    </a:ext>
                  </a:extLst>
                </a:gridCol>
                <a:gridCol w="3227218">
                  <a:extLst>
                    <a:ext uri="{9D8B030D-6E8A-4147-A177-3AD203B41FA5}">
                      <a16:colId xmlns:a16="http://schemas.microsoft.com/office/drawing/2014/main" val="3658741451"/>
                    </a:ext>
                  </a:extLst>
                </a:gridCol>
                <a:gridCol w="4044235">
                  <a:extLst>
                    <a:ext uri="{9D8B030D-6E8A-4147-A177-3AD203B41FA5}">
                      <a16:colId xmlns:a16="http://schemas.microsoft.com/office/drawing/2014/main" val="161801393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Business Area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Request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Purpose/ Use Case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97805464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Business A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Onboard all market data to support 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    current or new </a:t>
                      </a:r>
                      <a:r>
                        <a:rPr lang="en-US" sz="1100" u="none" strike="noStrike" dirty="0" err="1">
                          <a:effectLst/>
                        </a:rPr>
                        <a:t>pricer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    EEE Full Reval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     New curves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     Credit Vol 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    In House Curves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Support regs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Support Hedging 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Enable consistent valuation 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Reduce dependency on VVVV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27332275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Business 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Provide historical time series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Probablity analysis 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Enhanced Business B analytics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412063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Business C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Onboard business C issued data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Support Liquiity and funding Strategy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Build business C curves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87837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Business 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On board new Curves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804171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Audit Support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Provide Audit trail and evidence of data controls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Satisfy Regs and audit scrutinity 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Support Explain options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08583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Business 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Tech storate issue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Enable downstream to X users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6394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4065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85AAD-BBD4-F801-7A61-51E3C93FA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Advanced Analytics and Pre Onboarding Validation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F075D45-D9D4-E3E5-A780-70467A8697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251740"/>
              </p:ext>
            </p:extLst>
          </p:nvPr>
        </p:nvGraphicFramePr>
        <p:xfrm>
          <a:off x="950219" y="2955209"/>
          <a:ext cx="9918700" cy="15240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136900">
                  <a:extLst>
                    <a:ext uri="{9D8B030D-6E8A-4147-A177-3AD203B41FA5}">
                      <a16:colId xmlns:a16="http://schemas.microsoft.com/office/drawing/2014/main" val="2265819320"/>
                    </a:ext>
                  </a:extLst>
                </a:gridCol>
                <a:gridCol w="3009900">
                  <a:extLst>
                    <a:ext uri="{9D8B030D-6E8A-4147-A177-3AD203B41FA5}">
                      <a16:colId xmlns:a16="http://schemas.microsoft.com/office/drawing/2014/main" val="2925085137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99715686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47493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Area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New Responsibility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Why it matters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02224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Onwership</a:t>
                      </a:r>
                      <a:r>
                        <a:rPr lang="en-US" sz="1100" u="none" strike="noStrike" dirty="0">
                          <a:effectLst/>
                        </a:rPr>
                        <a:t> of Team A and B functionality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take over the </a:t>
                      </a:r>
                      <a:r>
                        <a:rPr lang="en-US" sz="1100" u="none" strike="noStrike" dirty="0" err="1">
                          <a:effectLst/>
                        </a:rPr>
                        <a:t>prepnboarding</a:t>
                      </a:r>
                      <a:r>
                        <a:rPr lang="en-US" sz="1100" u="none" strike="noStrike" dirty="0">
                          <a:effectLst/>
                        </a:rPr>
                        <a:t> validation 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Leverage team A and B knowledge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aligns data onboarding with …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0326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Pre Onboarding Testing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Perform structured validation before onboardng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Prevents poor quality data from entering..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Reduce downstream .. And audit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33396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OnGoing Monitoring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maintain continue validation of DQ checks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Support defensible risk modeling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948515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Build Data Validation Engine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correlation, pricing consistency, validate behavior during bad period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748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2254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E13779C-D2E8-BE9B-0B05-500D2CAC8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Value of Doing this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3E1DAA6-AAA2-923A-46E6-DF9E8183A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004704"/>
              </p:ext>
            </p:extLst>
          </p:nvPr>
        </p:nvGraphicFramePr>
        <p:xfrm>
          <a:off x="1185971" y="1947963"/>
          <a:ext cx="8293100" cy="2028825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511300">
                  <a:extLst>
                    <a:ext uri="{9D8B030D-6E8A-4147-A177-3AD203B41FA5}">
                      <a16:colId xmlns:a16="http://schemas.microsoft.com/office/drawing/2014/main" val="1973448642"/>
                    </a:ext>
                  </a:extLst>
                </a:gridCol>
                <a:gridCol w="3009900">
                  <a:extLst>
                    <a:ext uri="{9D8B030D-6E8A-4147-A177-3AD203B41FA5}">
                      <a16:colId xmlns:a16="http://schemas.microsoft.com/office/drawing/2014/main" val="3130721965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271797005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Benefit Area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Value Delivered 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Why It Matters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13336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Regs Defensibility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System A is Referenced in reg Artifacts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Reduce risk of and audit findings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937749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Strategic Enablement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Enable Onboarding of new products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Facicilates metric A and B</a:t>
                      </a:r>
                      <a:br>
                        <a:rPr lang="en-US" sz="1100" u="none" strike="noStrike">
                          <a:effectLst/>
                        </a:rPr>
                      </a:b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Align with business  Long term area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Position .. As single truth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376286898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Audit Readiness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Provide Evidence of controls on 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Centralized data lineage 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Enable Point in time views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Respons to increasing audit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154455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Businss Impact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Support Profitability analysis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Improve Liquity Management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Directly improve risk </a:t>
                      </a:r>
                      <a:r>
                        <a:rPr lang="en-US" sz="1100" u="none" strike="noStrike" dirty="0" err="1">
                          <a:effectLst/>
                        </a:rPr>
                        <a:t>manamgent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Enhance team A and B collaboration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3267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4207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0F2DA-1C74-FD3E-E1F6-75ECACBC4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Consequence of </a:t>
            </a:r>
            <a:r>
              <a:rPr lang="en-US" dirty="0" err="1"/>
              <a:t>InAction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2082172-7C62-0115-D179-C6B94D9D6A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353759"/>
              </p:ext>
            </p:extLst>
          </p:nvPr>
        </p:nvGraphicFramePr>
        <p:xfrm>
          <a:off x="1079438" y="1690688"/>
          <a:ext cx="8293100" cy="16186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1300">
                  <a:extLst>
                    <a:ext uri="{9D8B030D-6E8A-4147-A177-3AD203B41FA5}">
                      <a16:colId xmlns:a16="http://schemas.microsoft.com/office/drawing/2014/main" val="2055401242"/>
                    </a:ext>
                  </a:extLst>
                </a:gridCol>
                <a:gridCol w="3009900">
                  <a:extLst>
                    <a:ext uri="{9D8B030D-6E8A-4147-A177-3AD203B41FA5}">
                      <a16:colId xmlns:a16="http://schemas.microsoft.com/office/drawing/2014/main" val="2004812574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2404344924"/>
                    </a:ext>
                  </a:extLst>
                </a:gridCol>
              </a:tblGrid>
              <a:tr h="2851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Consequence to InAction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5943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Risk Area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Impact if we do nothing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why it matters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79134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RRR exposure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Failure to comply with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Risk of …in future exams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826424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Audit Failures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system A is ungovernec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Audit team already flag this as 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Work A requires Platform A for Defensibility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951431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Strategic misaligment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 Road Map for full migration to system 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Leavs</a:t>
                      </a:r>
                      <a:r>
                        <a:rPr lang="en-US" sz="1100" u="none" strike="noStrike" dirty="0">
                          <a:effectLst/>
                        </a:rPr>
                        <a:t> gaps in 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Undermines the goal of .. As single source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9616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864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7CFCD-86BB-97AE-3708-4948456D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</a:t>
            </a:r>
            <a:r>
              <a:rPr lang="en-US" dirty="0" err="1"/>
              <a:t>Capabiliies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E230518-38F9-95B1-842F-4F74BD3D0B80}"/>
              </a:ext>
            </a:extLst>
          </p:cNvPr>
          <p:cNvGraphicFramePr>
            <a:graphicFrameLocks noGrp="1"/>
          </p:cNvGraphicFramePr>
          <p:nvPr/>
        </p:nvGraphicFramePr>
        <p:xfrm>
          <a:off x="1136650" y="2096294"/>
          <a:ext cx="9918700" cy="381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36900">
                  <a:extLst>
                    <a:ext uri="{9D8B030D-6E8A-4147-A177-3AD203B41FA5}">
                      <a16:colId xmlns:a16="http://schemas.microsoft.com/office/drawing/2014/main" val="2858057511"/>
                    </a:ext>
                  </a:extLst>
                </a:gridCol>
                <a:gridCol w="3009900">
                  <a:extLst>
                    <a:ext uri="{9D8B030D-6E8A-4147-A177-3AD203B41FA5}">
                      <a16:colId xmlns:a16="http://schemas.microsoft.com/office/drawing/2014/main" val="2001315479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305858669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Capability area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9642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Decoupled from 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Refactor B as stanadlone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Remove dependecy on A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Elimiate Reliance on Team 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Enable indepenedency scaling and onboarding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Reduce Bottle necks and accelarate delivery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Support Braoder use cases Beyong use case 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88448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Data Integration and Ingestion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Build Modular ingestion pipleles ( Kakfa,)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Enforce Data contract, versionning, SLA,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Support ream time batch 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Support Consistency and relaibity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627160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Data Modeling and Transformation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Implement centralized taxnomoy layer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Normaliz format, conventions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Generated derived curves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Enable Bitemporarl modeling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Improve interoperability and tracebility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Support factor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2738328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Validation and Q control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Detect anamoloes using advanced ML 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Build remediation workflows 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Maintain immutable audit traisl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2314467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Discoverability and User Experience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enhance searching mechanism, 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API m SDKs, Plugins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Build GUIs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democratize access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412957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analtics ad compute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Curve Fitting , boostrapping tools, scenario engies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42252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44006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2957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5346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F740E-51DB-7448-A496-74199718C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years Plan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1A79C4A-97A7-9CFD-F474-38D26256C6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425609"/>
              </p:ext>
            </p:extLst>
          </p:nvPr>
        </p:nvGraphicFramePr>
        <p:xfrm>
          <a:off x="607380" y="2610232"/>
          <a:ext cx="10515600" cy="1318774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133116">
                  <a:extLst>
                    <a:ext uri="{9D8B030D-6E8A-4147-A177-3AD203B41FA5}">
                      <a16:colId xmlns:a16="http://schemas.microsoft.com/office/drawing/2014/main" val="3998202425"/>
                    </a:ext>
                  </a:extLst>
                </a:gridCol>
                <a:gridCol w="3006269">
                  <a:extLst>
                    <a:ext uri="{9D8B030D-6E8A-4147-A177-3AD203B41FA5}">
                      <a16:colId xmlns:a16="http://schemas.microsoft.com/office/drawing/2014/main" val="2263633038"/>
                    </a:ext>
                  </a:extLst>
                </a:gridCol>
                <a:gridCol w="3767350">
                  <a:extLst>
                    <a:ext uri="{9D8B030D-6E8A-4147-A177-3AD203B41FA5}">
                      <a16:colId xmlns:a16="http://schemas.microsoft.com/office/drawing/2014/main" val="3024144188"/>
                    </a:ext>
                  </a:extLst>
                </a:gridCol>
                <a:gridCol w="608865">
                  <a:extLst>
                    <a:ext uri="{9D8B030D-6E8A-4147-A177-3AD203B41FA5}">
                      <a16:colId xmlns:a16="http://schemas.microsoft.com/office/drawing/2014/main" val="361844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Year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Milestone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Key Actions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Outcome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4" marR="9514" marT="9514" marB="0" anchor="ctr"/>
                </a:tc>
                <a:extLst>
                  <a:ext uri="{0D108BD9-81ED-4DB2-BD59-A6C34878D82A}">
                    <a16:rowId xmlns:a16="http://schemas.microsoft.com/office/drawing/2014/main" val="3570416579"/>
                  </a:ext>
                </a:extLst>
              </a:tr>
              <a:tr h="190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staffing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dedicated team, buding onboarding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4" marR="9514" marT="9514" marB="0" anchor="ctr"/>
                </a:tc>
                <a:extLst>
                  <a:ext uri="{0D108BD9-81ED-4DB2-BD59-A6C34878D82A}">
                    <a16:rowId xmlns:a16="http://schemas.microsoft.com/office/drawing/2014/main" val="3658364250"/>
                  </a:ext>
                </a:extLst>
              </a:tr>
              <a:tr h="190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4" marR="9514" marT="9514" marB="0" anchor="ctr"/>
                </a:tc>
                <a:extLst>
                  <a:ext uri="{0D108BD9-81ED-4DB2-BD59-A6C34878D82A}">
                    <a16:rowId xmlns:a16="http://schemas.microsoft.com/office/drawing/2014/main" val="3745201352"/>
                  </a:ext>
                </a:extLst>
              </a:tr>
              <a:tr h="190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4" marR="9514" marT="9514" marB="0" anchor="ctr"/>
                </a:tc>
                <a:extLst>
                  <a:ext uri="{0D108BD9-81ED-4DB2-BD59-A6C34878D82A}">
                    <a16:rowId xmlns:a16="http://schemas.microsoft.com/office/drawing/2014/main" val="1644618707"/>
                  </a:ext>
                </a:extLst>
              </a:tr>
              <a:tr h="190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4" marR="9514" marT="9514" marB="0" anchor="ctr"/>
                </a:tc>
                <a:extLst>
                  <a:ext uri="{0D108BD9-81ED-4DB2-BD59-A6C34878D82A}">
                    <a16:rowId xmlns:a16="http://schemas.microsoft.com/office/drawing/2014/main" val="377171844"/>
                  </a:ext>
                </a:extLst>
              </a:tr>
              <a:tr h="190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4" marR="9514" marT="9514" marB="0" anchor="ctr"/>
                </a:tc>
                <a:extLst>
                  <a:ext uri="{0D108BD9-81ED-4DB2-BD59-A6C34878D82A}">
                    <a16:rowId xmlns:a16="http://schemas.microsoft.com/office/drawing/2014/main" val="2010542450"/>
                  </a:ext>
                </a:extLst>
              </a:tr>
              <a:tr h="190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4" marR="9514" marT="951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4" marR="9514" marT="9514" marB="0" anchor="ctr"/>
                </a:tc>
                <a:extLst>
                  <a:ext uri="{0D108BD9-81ED-4DB2-BD59-A6C34878D82A}">
                    <a16:rowId xmlns:a16="http://schemas.microsoft.com/office/drawing/2014/main" val="2653833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0570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612</Words>
  <Application>Microsoft Office PowerPoint</Application>
  <PresentationFormat>Widescreen</PresentationFormat>
  <Paragraphs>136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Executive Summary</vt:lpstr>
      <vt:lpstr>Data Request</vt:lpstr>
      <vt:lpstr>Advanced Analytics and Pre Onboarding Validation </vt:lpstr>
      <vt:lpstr>Business Value of Doing this</vt:lpstr>
      <vt:lpstr>Consequence of InAction </vt:lpstr>
      <vt:lpstr>Platform Capabiliies</vt:lpstr>
      <vt:lpstr>5 years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CHOUKRI ABDELILAH</dc:creator>
  <cp:lastModifiedBy>CHOUKRI ABDELILAH</cp:lastModifiedBy>
  <cp:revision>1</cp:revision>
  <dcterms:created xsi:type="dcterms:W3CDTF">2025-07-27T09:38:23Z</dcterms:created>
  <dcterms:modified xsi:type="dcterms:W3CDTF">2025-07-27T09:38:51Z</dcterms:modified>
</cp:coreProperties>
</file>