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17FAC"/>
    <a:srgbClr val="E39274"/>
    <a:srgbClr val="8FCFDC"/>
    <a:srgbClr val="A7CFDC"/>
    <a:srgbClr val="2944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8694"/>
    <p:restoredTop sz="96250"/>
  </p:normalViewPr>
  <p:slideViewPr>
    <p:cSldViewPr snapToGrid="0">
      <p:cViewPr>
        <p:scale>
          <a:sx n="94" d="100"/>
          <a:sy n="94" d="100"/>
        </p:scale>
        <p:origin x="832"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Finance</c:v>
                </c:pt>
              </c:strCache>
            </c:strRef>
          </c:tx>
          <c:spPr>
            <a:solidFill>
              <a:schemeClr val="accent1"/>
            </a:solidFill>
            <a:ln>
              <a:noFill/>
            </a:ln>
            <a:effectLst/>
          </c:spPr>
          <c:invertIfNegative val="0"/>
          <c:dPt>
            <c:idx val="0"/>
            <c:invertIfNegative val="0"/>
            <c:bubble3D val="0"/>
            <c:spPr>
              <a:solidFill>
                <a:srgbClr val="29446F"/>
              </a:solidFill>
              <a:ln>
                <a:noFill/>
              </a:ln>
              <a:effectLst/>
            </c:spPr>
            <c:extLst>
              <c:ext xmlns:c16="http://schemas.microsoft.com/office/drawing/2014/chart" uri="{C3380CC4-5D6E-409C-BE32-E72D297353CC}">
                <c16:uniqueId val="{00000001-C404-D143-B508-B6DAEF7F2291}"/>
              </c:ext>
            </c:extLst>
          </c:dPt>
          <c:dPt>
            <c:idx val="1"/>
            <c:invertIfNegative val="0"/>
            <c:bubble3D val="0"/>
            <c:spPr>
              <a:solidFill>
                <a:srgbClr val="717FAC"/>
              </a:solidFill>
              <a:ln>
                <a:noFill/>
              </a:ln>
              <a:effectLst/>
            </c:spPr>
            <c:extLst>
              <c:ext xmlns:c16="http://schemas.microsoft.com/office/drawing/2014/chart" uri="{C3380CC4-5D6E-409C-BE32-E72D297353CC}">
                <c16:uniqueId val="{00000003-C404-D143-B508-B6DAEF7F2291}"/>
              </c:ext>
            </c:extLst>
          </c:dPt>
          <c:dPt>
            <c:idx val="2"/>
            <c:invertIfNegative val="0"/>
            <c:bubble3D val="0"/>
            <c:spPr>
              <a:solidFill>
                <a:srgbClr val="A7CFDC"/>
              </a:solidFill>
              <a:ln>
                <a:noFill/>
              </a:ln>
              <a:effectLst/>
            </c:spPr>
            <c:extLst>
              <c:ext xmlns:c16="http://schemas.microsoft.com/office/drawing/2014/chart" uri="{C3380CC4-5D6E-409C-BE32-E72D297353CC}">
                <c16:uniqueId val="{00000005-C404-D143-B508-B6DAEF7F2291}"/>
              </c:ext>
            </c:extLst>
          </c:dPt>
          <c:dPt>
            <c:idx val="3"/>
            <c:invertIfNegative val="0"/>
            <c:bubble3D val="0"/>
            <c:spPr>
              <a:solidFill>
                <a:srgbClr val="E39274"/>
              </a:solidFill>
              <a:ln>
                <a:noFill/>
              </a:ln>
              <a:effectLst/>
            </c:spPr>
            <c:extLst>
              <c:ext xmlns:c16="http://schemas.microsoft.com/office/drawing/2014/chart" uri="{C3380CC4-5D6E-409C-BE32-E72D297353CC}">
                <c16:uniqueId val="{00000007-C404-D143-B508-B6DAEF7F2291}"/>
              </c:ext>
            </c:extLst>
          </c:dPt>
          <c:cat>
            <c:numRef>
              <c:f>Sheet1!$A$2:$A$5</c:f>
              <c:numCache>
                <c:formatCode>General</c:formatCode>
                <c:ptCount val="4"/>
                <c:pt idx="0">
                  <c:v>2018</c:v>
                </c:pt>
                <c:pt idx="1">
                  <c:v>2019</c:v>
                </c:pt>
                <c:pt idx="2">
                  <c:v>2020</c:v>
                </c:pt>
                <c:pt idx="3">
                  <c:v>2021</c:v>
                </c:pt>
              </c:numCache>
            </c:numRef>
          </c:cat>
          <c:val>
            <c:numRef>
              <c:f>Sheet1!$B$2:$B$5</c:f>
              <c:numCache>
                <c:formatCode>General</c:formatCode>
                <c:ptCount val="4"/>
                <c:pt idx="0">
                  <c:v>4.3</c:v>
                </c:pt>
                <c:pt idx="1">
                  <c:v>3.3</c:v>
                </c:pt>
                <c:pt idx="2">
                  <c:v>2.2999999999999998</c:v>
                </c:pt>
                <c:pt idx="3">
                  <c:v>1.3</c:v>
                </c:pt>
              </c:numCache>
            </c:numRef>
          </c:val>
          <c:extLst>
            <c:ext xmlns:c16="http://schemas.microsoft.com/office/drawing/2014/chart" uri="{C3380CC4-5D6E-409C-BE32-E72D297353CC}">
              <c16:uniqueId val="{00000008-C404-D143-B508-B6DAEF7F2291}"/>
            </c:ext>
          </c:extLst>
        </c:ser>
        <c:dLbls>
          <c:showLegendKey val="0"/>
          <c:showVal val="0"/>
          <c:showCatName val="0"/>
          <c:showSerName val="0"/>
          <c:showPercent val="0"/>
          <c:showBubbleSize val="0"/>
        </c:dLbls>
        <c:gapWidth val="0"/>
        <c:overlap val="100"/>
        <c:axId val="-1735762032"/>
        <c:axId val="-1735761488"/>
      </c:barChart>
      <c:catAx>
        <c:axId val="-1735762032"/>
        <c:scaling>
          <c:orientation val="minMax"/>
        </c:scaling>
        <c:delete val="1"/>
        <c:axPos val="b"/>
        <c:numFmt formatCode="General" sourceLinked="1"/>
        <c:majorTickMark val="none"/>
        <c:minorTickMark val="none"/>
        <c:tickLblPos val="nextTo"/>
        <c:crossAx val="-1735761488"/>
        <c:crosses val="autoZero"/>
        <c:auto val="1"/>
        <c:lblAlgn val="ctr"/>
        <c:lblOffset val="100"/>
        <c:noMultiLvlLbl val="0"/>
      </c:catAx>
      <c:valAx>
        <c:axId val="-173576148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crossAx val="-1735762032"/>
        <c:crosses val="autoZero"/>
        <c:crossBetween val="between"/>
      </c:valAx>
      <c:spPr>
        <a:noFill/>
        <a:ln>
          <a:noFill/>
        </a:ln>
        <a:effectLst/>
      </c:spPr>
    </c:plotArea>
    <c:legend>
      <c:legendPos val="b"/>
      <c:layout>
        <c:manualLayout>
          <c:xMode val="edge"/>
          <c:yMode val="edge"/>
          <c:x val="3.4996058712594834E-2"/>
          <c:y val="0.9337713346448635"/>
          <c:w val="0.88866912039080581"/>
          <c:h val="6.6228665355136454E-2"/>
        </c:manualLayout>
      </c:layout>
      <c:overlay val="0"/>
      <c:spPr>
        <a:noFill/>
        <a:ln>
          <a:noFill/>
        </a:ln>
        <a:effectLst/>
      </c:spPr>
      <c:txPr>
        <a:bodyPr rot="0" spcFirstLastPara="1" vertOverflow="ellipsis" vert="horz" wrap="square" anchor="ctr" anchorCtr="1"/>
        <a:lstStyle/>
        <a:p>
          <a:pPr>
            <a:defRPr sz="1600" b="0" i="0" u="none" strike="noStrike" kern="1200" baseline="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legend>
    <c:plotVisOnly val="1"/>
    <c:dispBlanksAs val="gap"/>
    <c:showDLblsOverMax val="0"/>
  </c:chart>
  <c:spPr>
    <a:noFill/>
    <a:ln>
      <a:noFill/>
    </a:ln>
    <a:effectLst/>
  </c:spPr>
  <c:txPr>
    <a:bodyPr/>
    <a:lstStyle/>
    <a:p>
      <a:pPr>
        <a:defRPr sz="1600" b="0" i="0">
          <a:solidFill>
            <a:schemeClr val="tx1"/>
          </a:solidFill>
          <a:latin typeface="Lato Light" panose="020F0502020204030203" pitchFamily="34" charset="0"/>
          <a:ea typeface="Lato Light" panose="020F0502020204030203" pitchFamily="34" charset="0"/>
          <a:cs typeface="Lato Light" panose="020F0502020204030203" pitchFamily="34"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65DE49-6637-5E28-F1B1-9E1073471748}"/>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A158745-78A2-A116-BC59-2F51D2BE402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09F24AD-3C2B-F83A-A43D-FFE120629C00}"/>
              </a:ext>
            </a:extLst>
          </p:cNvPr>
          <p:cNvSpPr>
            <a:spLocks noGrp="1"/>
          </p:cNvSpPr>
          <p:nvPr>
            <p:ph type="dt" sz="half" idx="10"/>
          </p:nvPr>
        </p:nvSpPr>
        <p:spPr/>
        <p:txBody>
          <a:bodyPr/>
          <a:lstStyle/>
          <a:p>
            <a:fld id="{3120EE32-873B-3848-A7AE-6BBA536CD89D}" type="datetimeFigureOut">
              <a:rPr lang="en-US" smtClean="0"/>
              <a:t>4/11/23</a:t>
            </a:fld>
            <a:endParaRPr lang="en-US"/>
          </a:p>
        </p:txBody>
      </p:sp>
      <p:sp>
        <p:nvSpPr>
          <p:cNvPr id="5" name="Footer Placeholder 4">
            <a:extLst>
              <a:ext uri="{FF2B5EF4-FFF2-40B4-BE49-F238E27FC236}">
                <a16:creationId xmlns:a16="http://schemas.microsoft.com/office/drawing/2014/main" id="{A40569AF-6872-79E7-C7E9-893EFA255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E4549F-DC8B-577B-0B9A-C1B217E07A1C}"/>
              </a:ext>
            </a:extLst>
          </p:cNvPr>
          <p:cNvSpPr>
            <a:spLocks noGrp="1"/>
          </p:cNvSpPr>
          <p:nvPr>
            <p:ph type="sldNum" sz="quarter" idx="12"/>
          </p:nvPr>
        </p:nvSpPr>
        <p:spPr/>
        <p:txBody>
          <a:bodyPr/>
          <a:lstStyle/>
          <a:p>
            <a:fld id="{1AB24888-C5A5-004E-9B13-CC9F2ED45754}" type="slidenum">
              <a:rPr lang="en-US" smtClean="0"/>
              <a:t>‹#›</a:t>
            </a:fld>
            <a:endParaRPr lang="en-US"/>
          </a:p>
        </p:txBody>
      </p:sp>
    </p:spTree>
    <p:extLst>
      <p:ext uri="{BB962C8B-B14F-4D97-AF65-F5344CB8AC3E}">
        <p14:creationId xmlns:p14="http://schemas.microsoft.com/office/powerpoint/2010/main" val="4147609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149F7-AED2-F534-779C-95AFFA219CB7}"/>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77EFCBD-7EAB-31B4-C07C-79852EF62BE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6E119C-C761-A701-7330-A212BFE0E758}"/>
              </a:ext>
            </a:extLst>
          </p:cNvPr>
          <p:cNvSpPr>
            <a:spLocks noGrp="1"/>
          </p:cNvSpPr>
          <p:nvPr>
            <p:ph type="dt" sz="half" idx="10"/>
          </p:nvPr>
        </p:nvSpPr>
        <p:spPr/>
        <p:txBody>
          <a:bodyPr/>
          <a:lstStyle/>
          <a:p>
            <a:fld id="{3120EE32-873B-3848-A7AE-6BBA536CD89D}" type="datetimeFigureOut">
              <a:rPr lang="en-US" smtClean="0"/>
              <a:t>4/11/23</a:t>
            </a:fld>
            <a:endParaRPr lang="en-US"/>
          </a:p>
        </p:txBody>
      </p:sp>
      <p:sp>
        <p:nvSpPr>
          <p:cNvPr id="5" name="Footer Placeholder 4">
            <a:extLst>
              <a:ext uri="{FF2B5EF4-FFF2-40B4-BE49-F238E27FC236}">
                <a16:creationId xmlns:a16="http://schemas.microsoft.com/office/drawing/2014/main" id="{4B0750B9-4241-C288-C50F-7B12C1B6931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8EDC98-0C4A-08C3-B15E-4F79BF1A3FCB}"/>
              </a:ext>
            </a:extLst>
          </p:cNvPr>
          <p:cNvSpPr>
            <a:spLocks noGrp="1"/>
          </p:cNvSpPr>
          <p:nvPr>
            <p:ph type="sldNum" sz="quarter" idx="12"/>
          </p:nvPr>
        </p:nvSpPr>
        <p:spPr/>
        <p:txBody>
          <a:bodyPr/>
          <a:lstStyle/>
          <a:p>
            <a:fld id="{1AB24888-C5A5-004E-9B13-CC9F2ED45754}" type="slidenum">
              <a:rPr lang="en-US" smtClean="0"/>
              <a:t>‹#›</a:t>
            </a:fld>
            <a:endParaRPr lang="en-US"/>
          </a:p>
        </p:txBody>
      </p:sp>
    </p:spTree>
    <p:extLst>
      <p:ext uri="{BB962C8B-B14F-4D97-AF65-F5344CB8AC3E}">
        <p14:creationId xmlns:p14="http://schemas.microsoft.com/office/powerpoint/2010/main" val="2938949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9D77F7-6202-2179-E8C7-CFCE7643AB60}"/>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F31C8C0-3C47-9601-DFD5-4B8DB869703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8209DB0-E33B-FB27-C0F9-BAFF5D03C739}"/>
              </a:ext>
            </a:extLst>
          </p:cNvPr>
          <p:cNvSpPr>
            <a:spLocks noGrp="1"/>
          </p:cNvSpPr>
          <p:nvPr>
            <p:ph type="dt" sz="half" idx="10"/>
          </p:nvPr>
        </p:nvSpPr>
        <p:spPr/>
        <p:txBody>
          <a:bodyPr/>
          <a:lstStyle/>
          <a:p>
            <a:fld id="{3120EE32-873B-3848-A7AE-6BBA536CD89D}" type="datetimeFigureOut">
              <a:rPr lang="en-US" smtClean="0"/>
              <a:t>4/11/23</a:t>
            </a:fld>
            <a:endParaRPr lang="en-US"/>
          </a:p>
        </p:txBody>
      </p:sp>
      <p:sp>
        <p:nvSpPr>
          <p:cNvPr id="5" name="Footer Placeholder 4">
            <a:extLst>
              <a:ext uri="{FF2B5EF4-FFF2-40B4-BE49-F238E27FC236}">
                <a16:creationId xmlns:a16="http://schemas.microsoft.com/office/drawing/2014/main" id="{211528BE-7472-188C-4207-80084977E0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65062-A02C-8218-D9DE-3EF5EBC9E7E0}"/>
              </a:ext>
            </a:extLst>
          </p:cNvPr>
          <p:cNvSpPr>
            <a:spLocks noGrp="1"/>
          </p:cNvSpPr>
          <p:nvPr>
            <p:ph type="sldNum" sz="quarter" idx="12"/>
          </p:nvPr>
        </p:nvSpPr>
        <p:spPr/>
        <p:txBody>
          <a:bodyPr/>
          <a:lstStyle/>
          <a:p>
            <a:fld id="{1AB24888-C5A5-004E-9B13-CC9F2ED45754}" type="slidenum">
              <a:rPr lang="en-US" smtClean="0"/>
              <a:t>‹#›</a:t>
            </a:fld>
            <a:endParaRPr lang="en-US"/>
          </a:p>
        </p:txBody>
      </p:sp>
    </p:spTree>
    <p:extLst>
      <p:ext uri="{BB962C8B-B14F-4D97-AF65-F5344CB8AC3E}">
        <p14:creationId xmlns:p14="http://schemas.microsoft.com/office/powerpoint/2010/main" val="36432449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CC083-D65D-6134-3A0D-C574BC59B1B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C2242D9-2721-F276-8729-6F601400323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B40DC1F-CBB1-E643-5E8D-F9365F0870AD}"/>
              </a:ext>
            </a:extLst>
          </p:cNvPr>
          <p:cNvSpPr>
            <a:spLocks noGrp="1"/>
          </p:cNvSpPr>
          <p:nvPr>
            <p:ph type="dt" sz="half" idx="10"/>
          </p:nvPr>
        </p:nvSpPr>
        <p:spPr/>
        <p:txBody>
          <a:bodyPr/>
          <a:lstStyle/>
          <a:p>
            <a:fld id="{3120EE32-873B-3848-A7AE-6BBA536CD89D}" type="datetimeFigureOut">
              <a:rPr lang="en-US" smtClean="0"/>
              <a:t>4/11/23</a:t>
            </a:fld>
            <a:endParaRPr lang="en-US"/>
          </a:p>
        </p:txBody>
      </p:sp>
      <p:sp>
        <p:nvSpPr>
          <p:cNvPr id="5" name="Footer Placeholder 4">
            <a:extLst>
              <a:ext uri="{FF2B5EF4-FFF2-40B4-BE49-F238E27FC236}">
                <a16:creationId xmlns:a16="http://schemas.microsoft.com/office/drawing/2014/main" id="{89B117D6-4341-C71A-9E79-62D7E4050D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F13539-2D97-23EA-9E13-BD4E3ABF8A2B}"/>
              </a:ext>
            </a:extLst>
          </p:cNvPr>
          <p:cNvSpPr>
            <a:spLocks noGrp="1"/>
          </p:cNvSpPr>
          <p:nvPr>
            <p:ph type="sldNum" sz="quarter" idx="12"/>
          </p:nvPr>
        </p:nvSpPr>
        <p:spPr/>
        <p:txBody>
          <a:bodyPr/>
          <a:lstStyle/>
          <a:p>
            <a:fld id="{1AB24888-C5A5-004E-9B13-CC9F2ED45754}" type="slidenum">
              <a:rPr lang="en-US" smtClean="0"/>
              <a:t>‹#›</a:t>
            </a:fld>
            <a:endParaRPr lang="en-US"/>
          </a:p>
        </p:txBody>
      </p:sp>
    </p:spTree>
    <p:extLst>
      <p:ext uri="{BB962C8B-B14F-4D97-AF65-F5344CB8AC3E}">
        <p14:creationId xmlns:p14="http://schemas.microsoft.com/office/powerpoint/2010/main" val="1068283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DB19BA-E84A-1B29-75E5-A1F2BE648A8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BA2D255-194F-B052-85A8-2A1AB823768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AD6D531B-6801-D522-0094-9B3E240A2DC4}"/>
              </a:ext>
            </a:extLst>
          </p:cNvPr>
          <p:cNvSpPr>
            <a:spLocks noGrp="1"/>
          </p:cNvSpPr>
          <p:nvPr>
            <p:ph type="dt" sz="half" idx="10"/>
          </p:nvPr>
        </p:nvSpPr>
        <p:spPr/>
        <p:txBody>
          <a:bodyPr/>
          <a:lstStyle/>
          <a:p>
            <a:fld id="{3120EE32-873B-3848-A7AE-6BBA536CD89D}" type="datetimeFigureOut">
              <a:rPr lang="en-US" smtClean="0"/>
              <a:t>4/11/23</a:t>
            </a:fld>
            <a:endParaRPr lang="en-US"/>
          </a:p>
        </p:txBody>
      </p:sp>
      <p:sp>
        <p:nvSpPr>
          <p:cNvPr id="5" name="Footer Placeholder 4">
            <a:extLst>
              <a:ext uri="{FF2B5EF4-FFF2-40B4-BE49-F238E27FC236}">
                <a16:creationId xmlns:a16="http://schemas.microsoft.com/office/drawing/2014/main" id="{91743020-6017-98A8-C291-FCD82A5C66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ED2EE0-0093-425F-2944-E07F5D95E1C2}"/>
              </a:ext>
            </a:extLst>
          </p:cNvPr>
          <p:cNvSpPr>
            <a:spLocks noGrp="1"/>
          </p:cNvSpPr>
          <p:nvPr>
            <p:ph type="sldNum" sz="quarter" idx="12"/>
          </p:nvPr>
        </p:nvSpPr>
        <p:spPr/>
        <p:txBody>
          <a:bodyPr/>
          <a:lstStyle/>
          <a:p>
            <a:fld id="{1AB24888-C5A5-004E-9B13-CC9F2ED45754}" type="slidenum">
              <a:rPr lang="en-US" smtClean="0"/>
              <a:t>‹#›</a:t>
            </a:fld>
            <a:endParaRPr lang="en-US"/>
          </a:p>
        </p:txBody>
      </p:sp>
    </p:spTree>
    <p:extLst>
      <p:ext uri="{BB962C8B-B14F-4D97-AF65-F5344CB8AC3E}">
        <p14:creationId xmlns:p14="http://schemas.microsoft.com/office/powerpoint/2010/main" val="2779996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970CD-324E-2D80-052D-C5EF3D57179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BE85229-0C3D-900C-3A5F-9F24402DD22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E4D90B3D-6A6F-AD0C-8667-B94C878C96AD}"/>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539335ED-8398-25C7-BD49-1CDEC3F8E94D}"/>
              </a:ext>
            </a:extLst>
          </p:cNvPr>
          <p:cNvSpPr>
            <a:spLocks noGrp="1"/>
          </p:cNvSpPr>
          <p:nvPr>
            <p:ph type="dt" sz="half" idx="10"/>
          </p:nvPr>
        </p:nvSpPr>
        <p:spPr/>
        <p:txBody>
          <a:bodyPr/>
          <a:lstStyle/>
          <a:p>
            <a:fld id="{3120EE32-873B-3848-A7AE-6BBA536CD89D}" type="datetimeFigureOut">
              <a:rPr lang="en-US" smtClean="0"/>
              <a:t>4/11/23</a:t>
            </a:fld>
            <a:endParaRPr lang="en-US"/>
          </a:p>
        </p:txBody>
      </p:sp>
      <p:sp>
        <p:nvSpPr>
          <p:cNvPr id="6" name="Footer Placeholder 5">
            <a:extLst>
              <a:ext uri="{FF2B5EF4-FFF2-40B4-BE49-F238E27FC236}">
                <a16:creationId xmlns:a16="http://schemas.microsoft.com/office/drawing/2014/main" id="{F1336A3C-2D77-F6EA-C80A-20DCB27FB1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4BE158-63CD-4732-9750-92B18EEAB5E9}"/>
              </a:ext>
            </a:extLst>
          </p:cNvPr>
          <p:cNvSpPr>
            <a:spLocks noGrp="1"/>
          </p:cNvSpPr>
          <p:nvPr>
            <p:ph type="sldNum" sz="quarter" idx="12"/>
          </p:nvPr>
        </p:nvSpPr>
        <p:spPr/>
        <p:txBody>
          <a:bodyPr/>
          <a:lstStyle/>
          <a:p>
            <a:fld id="{1AB24888-C5A5-004E-9B13-CC9F2ED45754}" type="slidenum">
              <a:rPr lang="en-US" smtClean="0"/>
              <a:t>‹#›</a:t>
            </a:fld>
            <a:endParaRPr lang="en-US"/>
          </a:p>
        </p:txBody>
      </p:sp>
    </p:spTree>
    <p:extLst>
      <p:ext uri="{BB962C8B-B14F-4D97-AF65-F5344CB8AC3E}">
        <p14:creationId xmlns:p14="http://schemas.microsoft.com/office/powerpoint/2010/main" val="650817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ED602-C164-4AD7-B121-1378A2D8CD08}"/>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B360464-9047-1A9F-7DD7-89624ABD97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D9B1929-11C2-E094-3C3E-E6E1666EE04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09DBAE0C-9262-0B7C-E678-51CE78323F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26FCDAD-62F6-1ED9-089F-A1E3138938C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703D338F-CE3A-C7C4-1560-6FAB3611A74A}"/>
              </a:ext>
            </a:extLst>
          </p:cNvPr>
          <p:cNvSpPr>
            <a:spLocks noGrp="1"/>
          </p:cNvSpPr>
          <p:nvPr>
            <p:ph type="dt" sz="half" idx="10"/>
          </p:nvPr>
        </p:nvSpPr>
        <p:spPr/>
        <p:txBody>
          <a:bodyPr/>
          <a:lstStyle/>
          <a:p>
            <a:fld id="{3120EE32-873B-3848-A7AE-6BBA536CD89D}" type="datetimeFigureOut">
              <a:rPr lang="en-US" smtClean="0"/>
              <a:t>4/11/23</a:t>
            </a:fld>
            <a:endParaRPr lang="en-US"/>
          </a:p>
        </p:txBody>
      </p:sp>
      <p:sp>
        <p:nvSpPr>
          <p:cNvPr id="8" name="Footer Placeholder 7">
            <a:extLst>
              <a:ext uri="{FF2B5EF4-FFF2-40B4-BE49-F238E27FC236}">
                <a16:creationId xmlns:a16="http://schemas.microsoft.com/office/drawing/2014/main" id="{6D281939-FBC1-2074-8CFD-EA0FE0D1365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9F567E-2E0D-4941-8A53-DFC795816C42}"/>
              </a:ext>
            </a:extLst>
          </p:cNvPr>
          <p:cNvSpPr>
            <a:spLocks noGrp="1"/>
          </p:cNvSpPr>
          <p:nvPr>
            <p:ph type="sldNum" sz="quarter" idx="12"/>
          </p:nvPr>
        </p:nvSpPr>
        <p:spPr/>
        <p:txBody>
          <a:bodyPr/>
          <a:lstStyle/>
          <a:p>
            <a:fld id="{1AB24888-C5A5-004E-9B13-CC9F2ED45754}" type="slidenum">
              <a:rPr lang="en-US" smtClean="0"/>
              <a:t>‹#›</a:t>
            </a:fld>
            <a:endParaRPr lang="en-US"/>
          </a:p>
        </p:txBody>
      </p:sp>
    </p:spTree>
    <p:extLst>
      <p:ext uri="{BB962C8B-B14F-4D97-AF65-F5344CB8AC3E}">
        <p14:creationId xmlns:p14="http://schemas.microsoft.com/office/powerpoint/2010/main" val="1246695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0A13-18B4-05E1-8500-138EA037BBC2}"/>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E35AD7CA-38CA-1083-8545-A14EEE420433}"/>
              </a:ext>
            </a:extLst>
          </p:cNvPr>
          <p:cNvSpPr>
            <a:spLocks noGrp="1"/>
          </p:cNvSpPr>
          <p:nvPr>
            <p:ph type="dt" sz="half" idx="10"/>
          </p:nvPr>
        </p:nvSpPr>
        <p:spPr/>
        <p:txBody>
          <a:bodyPr/>
          <a:lstStyle/>
          <a:p>
            <a:fld id="{3120EE32-873B-3848-A7AE-6BBA536CD89D}" type="datetimeFigureOut">
              <a:rPr lang="en-US" smtClean="0"/>
              <a:t>4/11/23</a:t>
            </a:fld>
            <a:endParaRPr lang="en-US"/>
          </a:p>
        </p:txBody>
      </p:sp>
      <p:sp>
        <p:nvSpPr>
          <p:cNvPr id="4" name="Footer Placeholder 3">
            <a:extLst>
              <a:ext uri="{FF2B5EF4-FFF2-40B4-BE49-F238E27FC236}">
                <a16:creationId xmlns:a16="http://schemas.microsoft.com/office/drawing/2014/main" id="{7457CA31-2329-B876-D884-DA74D8A3FB6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9BCC97-A951-9E25-C5E3-33388AD3E048}"/>
              </a:ext>
            </a:extLst>
          </p:cNvPr>
          <p:cNvSpPr>
            <a:spLocks noGrp="1"/>
          </p:cNvSpPr>
          <p:nvPr>
            <p:ph type="sldNum" sz="quarter" idx="12"/>
          </p:nvPr>
        </p:nvSpPr>
        <p:spPr/>
        <p:txBody>
          <a:bodyPr/>
          <a:lstStyle/>
          <a:p>
            <a:fld id="{1AB24888-C5A5-004E-9B13-CC9F2ED45754}" type="slidenum">
              <a:rPr lang="en-US" smtClean="0"/>
              <a:t>‹#›</a:t>
            </a:fld>
            <a:endParaRPr lang="en-US"/>
          </a:p>
        </p:txBody>
      </p:sp>
    </p:spTree>
    <p:extLst>
      <p:ext uri="{BB962C8B-B14F-4D97-AF65-F5344CB8AC3E}">
        <p14:creationId xmlns:p14="http://schemas.microsoft.com/office/powerpoint/2010/main" val="566653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04DA26-F5C5-B8E8-87D9-28703123E812}"/>
              </a:ext>
            </a:extLst>
          </p:cNvPr>
          <p:cNvSpPr>
            <a:spLocks noGrp="1"/>
          </p:cNvSpPr>
          <p:nvPr>
            <p:ph type="dt" sz="half" idx="10"/>
          </p:nvPr>
        </p:nvSpPr>
        <p:spPr/>
        <p:txBody>
          <a:bodyPr/>
          <a:lstStyle/>
          <a:p>
            <a:fld id="{3120EE32-873B-3848-A7AE-6BBA536CD89D}" type="datetimeFigureOut">
              <a:rPr lang="en-US" smtClean="0"/>
              <a:t>4/11/23</a:t>
            </a:fld>
            <a:endParaRPr lang="en-US"/>
          </a:p>
        </p:txBody>
      </p:sp>
      <p:sp>
        <p:nvSpPr>
          <p:cNvPr id="3" name="Footer Placeholder 2">
            <a:extLst>
              <a:ext uri="{FF2B5EF4-FFF2-40B4-BE49-F238E27FC236}">
                <a16:creationId xmlns:a16="http://schemas.microsoft.com/office/drawing/2014/main" id="{D84E67E5-DDED-D7C7-7F28-F9A5FA30FCD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EBD8A21-7313-EDBD-EE81-795A474AB890}"/>
              </a:ext>
            </a:extLst>
          </p:cNvPr>
          <p:cNvSpPr>
            <a:spLocks noGrp="1"/>
          </p:cNvSpPr>
          <p:nvPr>
            <p:ph type="sldNum" sz="quarter" idx="12"/>
          </p:nvPr>
        </p:nvSpPr>
        <p:spPr/>
        <p:txBody>
          <a:bodyPr/>
          <a:lstStyle/>
          <a:p>
            <a:fld id="{1AB24888-C5A5-004E-9B13-CC9F2ED45754}" type="slidenum">
              <a:rPr lang="en-US" smtClean="0"/>
              <a:t>‹#›</a:t>
            </a:fld>
            <a:endParaRPr lang="en-US"/>
          </a:p>
        </p:txBody>
      </p:sp>
    </p:spTree>
    <p:extLst>
      <p:ext uri="{BB962C8B-B14F-4D97-AF65-F5344CB8AC3E}">
        <p14:creationId xmlns:p14="http://schemas.microsoft.com/office/powerpoint/2010/main" val="910801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FDC20-F2C1-DA24-D5D0-017EAC77785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F29FD5B6-14A3-4B21-A4EF-8078C4353D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AC12D87F-5630-DBA0-024E-70E167B3963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29A8AD85-4004-3E54-33DC-14F9CDB900EF}"/>
              </a:ext>
            </a:extLst>
          </p:cNvPr>
          <p:cNvSpPr>
            <a:spLocks noGrp="1"/>
          </p:cNvSpPr>
          <p:nvPr>
            <p:ph type="dt" sz="half" idx="10"/>
          </p:nvPr>
        </p:nvSpPr>
        <p:spPr/>
        <p:txBody>
          <a:bodyPr/>
          <a:lstStyle/>
          <a:p>
            <a:fld id="{3120EE32-873B-3848-A7AE-6BBA536CD89D}" type="datetimeFigureOut">
              <a:rPr lang="en-US" smtClean="0"/>
              <a:t>4/11/23</a:t>
            </a:fld>
            <a:endParaRPr lang="en-US"/>
          </a:p>
        </p:txBody>
      </p:sp>
      <p:sp>
        <p:nvSpPr>
          <p:cNvPr id="6" name="Footer Placeholder 5">
            <a:extLst>
              <a:ext uri="{FF2B5EF4-FFF2-40B4-BE49-F238E27FC236}">
                <a16:creationId xmlns:a16="http://schemas.microsoft.com/office/drawing/2014/main" id="{6C04182E-6AAC-169B-0D07-099DB479AF9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A2ED32-8639-B8A0-9AE8-0F53550FA6DA}"/>
              </a:ext>
            </a:extLst>
          </p:cNvPr>
          <p:cNvSpPr>
            <a:spLocks noGrp="1"/>
          </p:cNvSpPr>
          <p:nvPr>
            <p:ph type="sldNum" sz="quarter" idx="12"/>
          </p:nvPr>
        </p:nvSpPr>
        <p:spPr/>
        <p:txBody>
          <a:bodyPr/>
          <a:lstStyle/>
          <a:p>
            <a:fld id="{1AB24888-C5A5-004E-9B13-CC9F2ED45754}" type="slidenum">
              <a:rPr lang="en-US" smtClean="0"/>
              <a:t>‹#›</a:t>
            </a:fld>
            <a:endParaRPr lang="en-US"/>
          </a:p>
        </p:txBody>
      </p:sp>
    </p:spTree>
    <p:extLst>
      <p:ext uri="{BB962C8B-B14F-4D97-AF65-F5344CB8AC3E}">
        <p14:creationId xmlns:p14="http://schemas.microsoft.com/office/powerpoint/2010/main" val="31845368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08541-4BB7-B18E-F580-025B7134FFE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8612B7B4-78FC-8343-A1A2-C39D991237C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C6050AB-F3BD-3A62-7FD7-313E905845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03BBB58-1C77-98BB-2784-2A3A631BCC01}"/>
              </a:ext>
            </a:extLst>
          </p:cNvPr>
          <p:cNvSpPr>
            <a:spLocks noGrp="1"/>
          </p:cNvSpPr>
          <p:nvPr>
            <p:ph type="dt" sz="half" idx="10"/>
          </p:nvPr>
        </p:nvSpPr>
        <p:spPr/>
        <p:txBody>
          <a:bodyPr/>
          <a:lstStyle/>
          <a:p>
            <a:fld id="{3120EE32-873B-3848-A7AE-6BBA536CD89D}" type="datetimeFigureOut">
              <a:rPr lang="en-US" smtClean="0"/>
              <a:t>4/11/23</a:t>
            </a:fld>
            <a:endParaRPr lang="en-US"/>
          </a:p>
        </p:txBody>
      </p:sp>
      <p:sp>
        <p:nvSpPr>
          <p:cNvPr id="6" name="Footer Placeholder 5">
            <a:extLst>
              <a:ext uri="{FF2B5EF4-FFF2-40B4-BE49-F238E27FC236}">
                <a16:creationId xmlns:a16="http://schemas.microsoft.com/office/drawing/2014/main" id="{6F31D0F1-81A5-DF7B-C6E8-5CAA2799016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9B196C9-B242-1BE2-9E30-5DD77B1E28A4}"/>
              </a:ext>
            </a:extLst>
          </p:cNvPr>
          <p:cNvSpPr>
            <a:spLocks noGrp="1"/>
          </p:cNvSpPr>
          <p:nvPr>
            <p:ph type="sldNum" sz="quarter" idx="12"/>
          </p:nvPr>
        </p:nvSpPr>
        <p:spPr/>
        <p:txBody>
          <a:bodyPr/>
          <a:lstStyle/>
          <a:p>
            <a:fld id="{1AB24888-C5A5-004E-9B13-CC9F2ED45754}" type="slidenum">
              <a:rPr lang="en-US" smtClean="0"/>
              <a:t>‹#›</a:t>
            </a:fld>
            <a:endParaRPr lang="en-US"/>
          </a:p>
        </p:txBody>
      </p:sp>
    </p:spTree>
    <p:extLst>
      <p:ext uri="{BB962C8B-B14F-4D97-AF65-F5344CB8AC3E}">
        <p14:creationId xmlns:p14="http://schemas.microsoft.com/office/powerpoint/2010/main" val="14273419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1FAE54-3EBC-52B2-691A-EA19984790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BD7834C-A442-639A-9668-AE84CCDB82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8137FC3-8AB1-976D-CD6E-1A262AF20B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120EE32-873B-3848-A7AE-6BBA536CD89D}" type="datetimeFigureOut">
              <a:rPr lang="en-US" smtClean="0"/>
              <a:t>4/11/23</a:t>
            </a:fld>
            <a:endParaRPr lang="en-US"/>
          </a:p>
        </p:txBody>
      </p:sp>
      <p:sp>
        <p:nvSpPr>
          <p:cNvPr id="5" name="Footer Placeholder 4">
            <a:extLst>
              <a:ext uri="{FF2B5EF4-FFF2-40B4-BE49-F238E27FC236}">
                <a16:creationId xmlns:a16="http://schemas.microsoft.com/office/drawing/2014/main" id="{D3C4C797-88F9-6A9D-0E3A-05F2B9DE16D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E3B0DB1-89D3-0176-BB14-498CABF5CA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B24888-C5A5-004E-9B13-CC9F2ED45754}" type="slidenum">
              <a:rPr lang="en-US" smtClean="0"/>
              <a:t>‹#›</a:t>
            </a:fld>
            <a:endParaRPr lang="en-US"/>
          </a:p>
        </p:txBody>
      </p:sp>
    </p:spTree>
    <p:extLst>
      <p:ext uri="{BB962C8B-B14F-4D97-AF65-F5344CB8AC3E}">
        <p14:creationId xmlns:p14="http://schemas.microsoft.com/office/powerpoint/2010/main" val="3838303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7546723" y="284768"/>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7546723" y="811410"/>
            <a:ext cx="4091904" cy="577081"/>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7" name="Right Triangle 2">
            <a:extLst>
              <a:ext uri="{FF2B5EF4-FFF2-40B4-BE49-F238E27FC236}">
                <a16:creationId xmlns:a16="http://schemas.microsoft.com/office/drawing/2014/main" id="{BE1C8C3F-D2B4-63D4-3621-87977D62ACDF}"/>
              </a:ext>
            </a:extLst>
          </p:cNvPr>
          <p:cNvSpPr/>
          <p:nvPr/>
        </p:nvSpPr>
        <p:spPr>
          <a:xfrm>
            <a:off x="-1" y="1"/>
            <a:ext cx="8858697" cy="6858000"/>
          </a:xfrm>
          <a:custGeom>
            <a:avLst/>
            <a:gdLst>
              <a:gd name="connsiteX0" fmla="*/ 0 w 15179040"/>
              <a:gd name="connsiteY0" fmla="*/ 7376160 h 7376160"/>
              <a:gd name="connsiteX1" fmla="*/ 0 w 15179040"/>
              <a:gd name="connsiteY1" fmla="*/ 0 h 7376160"/>
              <a:gd name="connsiteX2" fmla="*/ 15179040 w 15179040"/>
              <a:gd name="connsiteY2" fmla="*/ 7376160 h 7376160"/>
              <a:gd name="connsiteX3" fmla="*/ 0 w 15179040"/>
              <a:gd name="connsiteY3" fmla="*/ 7376160 h 7376160"/>
              <a:gd name="connsiteX0" fmla="*/ 0 w 14081760"/>
              <a:gd name="connsiteY0" fmla="*/ 7376160 h 7376160"/>
              <a:gd name="connsiteX1" fmla="*/ 0 w 14081760"/>
              <a:gd name="connsiteY1" fmla="*/ 0 h 7376160"/>
              <a:gd name="connsiteX2" fmla="*/ 14081760 w 14081760"/>
              <a:gd name="connsiteY2" fmla="*/ 7376160 h 7376160"/>
              <a:gd name="connsiteX3" fmla="*/ 0 w 14081760"/>
              <a:gd name="connsiteY3" fmla="*/ 7376160 h 7376160"/>
            </a:gdLst>
            <a:ahLst/>
            <a:cxnLst>
              <a:cxn ang="0">
                <a:pos x="connsiteX0" y="connsiteY0"/>
              </a:cxn>
              <a:cxn ang="0">
                <a:pos x="connsiteX1" y="connsiteY1"/>
              </a:cxn>
              <a:cxn ang="0">
                <a:pos x="connsiteX2" y="connsiteY2"/>
              </a:cxn>
              <a:cxn ang="0">
                <a:pos x="connsiteX3" y="connsiteY3"/>
              </a:cxn>
            </a:cxnLst>
            <a:rect l="l" t="t" r="r" b="b"/>
            <a:pathLst>
              <a:path w="14081760" h="7376160">
                <a:moveTo>
                  <a:pt x="0" y="7376160"/>
                </a:moveTo>
                <a:lnTo>
                  <a:pt x="0" y="0"/>
                </a:lnTo>
                <a:lnTo>
                  <a:pt x="14081760" y="7376160"/>
                </a:lnTo>
                <a:lnTo>
                  <a:pt x="0" y="7376160"/>
                </a:lnTo>
                <a:close/>
              </a:path>
            </a:pathLst>
          </a:cu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050"/>
          </a:p>
        </p:txBody>
      </p:sp>
      <p:graphicFrame>
        <p:nvGraphicFramePr>
          <p:cNvPr id="8" name="Chart 7">
            <a:extLst>
              <a:ext uri="{FF2B5EF4-FFF2-40B4-BE49-F238E27FC236}">
                <a16:creationId xmlns:a16="http://schemas.microsoft.com/office/drawing/2014/main" id="{4DBE8301-66F3-884B-D3F9-2C43C7483E94}"/>
              </a:ext>
            </a:extLst>
          </p:cNvPr>
          <p:cNvGraphicFramePr/>
          <p:nvPr>
            <p:extLst>
              <p:ext uri="{D42A27DB-BD31-4B8C-83A1-F6EECF244321}">
                <p14:modId xmlns:p14="http://schemas.microsoft.com/office/powerpoint/2010/main" val="1437889031"/>
              </p:ext>
            </p:extLst>
          </p:nvPr>
        </p:nvGraphicFramePr>
        <p:xfrm>
          <a:off x="369523" y="1553107"/>
          <a:ext cx="6906453" cy="5036044"/>
        </p:xfrm>
        <a:graphic>
          <a:graphicData uri="http://schemas.openxmlformats.org/drawingml/2006/chart">
            <c:chart xmlns:c="http://schemas.openxmlformats.org/drawingml/2006/chart" xmlns:r="http://schemas.openxmlformats.org/officeDocument/2006/relationships" r:id="rId2"/>
          </a:graphicData>
        </a:graphic>
      </p:graphicFrame>
      <p:sp>
        <p:nvSpPr>
          <p:cNvPr id="24" name="Rectangle 56">
            <a:extLst>
              <a:ext uri="{FF2B5EF4-FFF2-40B4-BE49-F238E27FC236}">
                <a16:creationId xmlns:a16="http://schemas.microsoft.com/office/drawing/2014/main" id="{6E378706-E7E8-546D-7C64-717FBE9E85B0}"/>
              </a:ext>
            </a:extLst>
          </p:cNvPr>
          <p:cNvSpPr/>
          <p:nvPr/>
        </p:nvSpPr>
        <p:spPr>
          <a:xfrm flipH="1">
            <a:off x="1329287" y="5237834"/>
            <a:ext cx="1135248" cy="461665"/>
          </a:xfrm>
          <a:prstGeom prst="rect">
            <a:avLst/>
          </a:prstGeom>
        </p:spPr>
        <p:txBody>
          <a:bodyPr wrap="square" anchor="t">
            <a:spAutoFit/>
          </a:bodyPr>
          <a:lstStyle/>
          <a:p>
            <a:r>
              <a:rPr lang="en-US" sz="24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+40</a:t>
            </a:r>
          </a:p>
        </p:txBody>
      </p:sp>
      <p:sp>
        <p:nvSpPr>
          <p:cNvPr id="25" name="Rectangle 56">
            <a:extLst>
              <a:ext uri="{FF2B5EF4-FFF2-40B4-BE49-F238E27FC236}">
                <a16:creationId xmlns:a16="http://schemas.microsoft.com/office/drawing/2014/main" id="{8513AE11-5ABE-6352-388A-7EA2E6441A04}"/>
              </a:ext>
            </a:extLst>
          </p:cNvPr>
          <p:cNvSpPr/>
          <p:nvPr/>
        </p:nvSpPr>
        <p:spPr>
          <a:xfrm flipH="1">
            <a:off x="2856675" y="5237834"/>
            <a:ext cx="1135248" cy="461665"/>
          </a:xfrm>
          <a:prstGeom prst="rect">
            <a:avLst/>
          </a:prstGeom>
        </p:spPr>
        <p:txBody>
          <a:bodyPr wrap="square" anchor="t">
            <a:spAutoFit/>
          </a:bodyPr>
          <a:lstStyle/>
          <a:p>
            <a:r>
              <a:rPr lang="en-US" sz="24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+30</a:t>
            </a:r>
          </a:p>
        </p:txBody>
      </p:sp>
      <p:sp>
        <p:nvSpPr>
          <p:cNvPr id="26" name="Rectangle 56">
            <a:extLst>
              <a:ext uri="{FF2B5EF4-FFF2-40B4-BE49-F238E27FC236}">
                <a16:creationId xmlns:a16="http://schemas.microsoft.com/office/drawing/2014/main" id="{0D4EEBC4-70B9-C5E4-28F6-912A5ED20FE8}"/>
              </a:ext>
            </a:extLst>
          </p:cNvPr>
          <p:cNvSpPr/>
          <p:nvPr/>
        </p:nvSpPr>
        <p:spPr>
          <a:xfrm flipH="1">
            <a:off x="4347527" y="5237834"/>
            <a:ext cx="1135248" cy="461665"/>
          </a:xfrm>
          <a:prstGeom prst="rect">
            <a:avLst/>
          </a:prstGeom>
        </p:spPr>
        <p:txBody>
          <a:bodyPr wrap="square" anchor="t">
            <a:spAutoFit/>
          </a:bodyPr>
          <a:lstStyle/>
          <a:p>
            <a:r>
              <a:rPr lang="en-US" sz="24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+20</a:t>
            </a:r>
          </a:p>
        </p:txBody>
      </p:sp>
      <p:grpSp>
        <p:nvGrpSpPr>
          <p:cNvPr id="32" name="Group 31">
            <a:extLst>
              <a:ext uri="{FF2B5EF4-FFF2-40B4-BE49-F238E27FC236}">
                <a16:creationId xmlns:a16="http://schemas.microsoft.com/office/drawing/2014/main" id="{A33CF69D-DBB5-051B-79E6-822B92BCA383}"/>
              </a:ext>
            </a:extLst>
          </p:cNvPr>
          <p:cNvGrpSpPr/>
          <p:nvPr/>
        </p:nvGrpSpPr>
        <p:grpSpPr>
          <a:xfrm>
            <a:off x="8336387" y="1733687"/>
            <a:ext cx="3169269" cy="4312903"/>
            <a:chOff x="1079500" y="1593805"/>
            <a:chExt cx="3169269" cy="4312903"/>
          </a:xfrm>
        </p:grpSpPr>
        <p:sp>
          <p:nvSpPr>
            <p:cNvPr id="9" name="CuadroTexto 395">
              <a:extLst>
                <a:ext uri="{FF2B5EF4-FFF2-40B4-BE49-F238E27FC236}">
                  <a16:creationId xmlns:a16="http://schemas.microsoft.com/office/drawing/2014/main" id="{FA5D078C-1511-44D1-000D-F1F7A76E3CB6}"/>
                </a:ext>
              </a:extLst>
            </p:cNvPr>
            <p:cNvSpPr txBox="1"/>
            <p:nvPr/>
          </p:nvSpPr>
          <p:spPr>
            <a:xfrm flipH="1">
              <a:off x="1223306" y="1593805"/>
              <a:ext cx="2419157" cy="338554"/>
            </a:xfrm>
            <a:prstGeom prst="rect">
              <a:avLst/>
            </a:prstGeom>
            <a:noFill/>
          </p:spPr>
          <p:txBody>
            <a:bodyPr wrap="square" rtlCol="0" anchor="t">
              <a:spAutoFit/>
            </a:bodyPr>
            <a:lstStyle/>
            <a:p>
              <a:r>
                <a:rPr lang="en-US" sz="16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Product 1</a:t>
              </a:r>
            </a:p>
          </p:txBody>
        </p:sp>
        <p:sp>
          <p:nvSpPr>
            <p:cNvPr id="10" name="Rectangle 56">
              <a:extLst>
                <a:ext uri="{FF2B5EF4-FFF2-40B4-BE49-F238E27FC236}">
                  <a16:creationId xmlns:a16="http://schemas.microsoft.com/office/drawing/2014/main" id="{8476C5BB-796B-A4ED-287B-559F7448EC22}"/>
                </a:ext>
              </a:extLst>
            </p:cNvPr>
            <p:cNvSpPr/>
            <p:nvPr/>
          </p:nvSpPr>
          <p:spPr>
            <a:xfrm flipH="1">
              <a:off x="1223306" y="1929088"/>
              <a:ext cx="3025463" cy="523220"/>
            </a:xfrm>
            <a:prstGeom prst="rect">
              <a:avLst/>
            </a:prstGeom>
          </p:spPr>
          <p:txBody>
            <a:bodyPr wrap="square" anchor="t">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1" name="CuadroTexto 395">
              <a:extLst>
                <a:ext uri="{FF2B5EF4-FFF2-40B4-BE49-F238E27FC236}">
                  <a16:creationId xmlns:a16="http://schemas.microsoft.com/office/drawing/2014/main" id="{CEE02854-2616-872E-1BAA-C3321FEF322C}"/>
                </a:ext>
              </a:extLst>
            </p:cNvPr>
            <p:cNvSpPr txBox="1"/>
            <p:nvPr/>
          </p:nvSpPr>
          <p:spPr>
            <a:xfrm flipH="1">
              <a:off x="1223306" y="2721344"/>
              <a:ext cx="2419157" cy="338554"/>
            </a:xfrm>
            <a:prstGeom prst="rect">
              <a:avLst/>
            </a:prstGeom>
            <a:noFill/>
          </p:spPr>
          <p:txBody>
            <a:bodyPr wrap="square" rtlCol="0" anchor="t">
              <a:spAutoFit/>
            </a:bodyPr>
            <a:lstStyle/>
            <a:p>
              <a:r>
                <a:rPr lang="en-US" sz="1600" dirty="0">
                  <a:solidFill>
                    <a:srgbClr val="717FAC"/>
                  </a:solidFill>
                  <a:latin typeface="Roboto Medium" panose="02000000000000000000" pitchFamily="2" charset="0"/>
                  <a:ea typeface="Roboto Medium" panose="02000000000000000000" pitchFamily="2" charset="0"/>
                  <a:cs typeface="Lato Semibold" panose="020F0502020204030203" pitchFamily="34" charset="0"/>
                </a:rPr>
                <a:t>Product 2</a:t>
              </a:r>
            </a:p>
          </p:txBody>
        </p:sp>
        <p:sp>
          <p:nvSpPr>
            <p:cNvPr id="12" name="Rectangle 56">
              <a:extLst>
                <a:ext uri="{FF2B5EF4-FFF2-40B4-BE49-F238E27FC236}">
                  <a16:creationId xmlns:a16="http://schemas.microsoft.com/office/drawing/2014/main" id="{4CA51442-4211-D75B-6850-278C5C845519}"/>
                </a:ext>
              </a:extLst>
            </p:cNvPr>
            <p:cNvSpPr/>
            <p:nvPr/>
          </p:nvSpPr>
          <p:spPr>
            <a:xfrm flipH="1">
              <a:off x="1223306" y="3043927"/>
              <a:ext cx="3025463" cy="523220"/>
            </a:xfrm>
            <a:prstGeom prst="rect">
              <a:avLst/>
            </a:prstGeom>
          </p:spPr>
          <p:txBody>
            <a:bodyPr wrap="square" anchor="t">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3" name="CuadroTexto 395">
              <a:extLst>
                <a:ext uri="{FF2B5EF4-FFF2-40B4-BE49-F238E27FC236}">
                  <a16:creationId xmlns:a16="http://schemas.microsoft.com/office/drawing/2014/main" id="{8F76418C-983C-465F-7CD1-8CC74E1D34EC}"/>
                </a:ext>
              </a:extLst>
            </p:cNvPr>
            <p:cNvSpPr txBox="1"/>
            <p:nvPr/>
          </p:nvSpPr>
          <p:spPr>
            <a:xfrm flipH="1">
              <a:off x="1223306" y="3856265"/>
              <a:ext cx="2419157" cy="338554"/>
            </a:xfrm>
            <a:prstGeom prst="rect">
              <a:avLst/>
            </a:prstGeom>
            <a:noFill/>
          </p:spPr>
          <p:txBody>
            <a:bodyPr wrap="square" rtlCol="0" anchor="t">
              <a:spAutoFit/>
            </a:bodyPr>
            <a:lstStyle/>
            <a:p>
              <a:r>
                <a:rPr lang="en-US" sz="1600" dirty="0">
                  <a:solidFill>
                    <a:srgbClr val="A7CFDC"/>
                  </a:solidFill>
                  <a:latin typeface="Roboto Medium" panose="02000000000000000000" pitchFamily="2" charset="0"/>
                  <a:ea typeface="Roboto Medium" panose="02000000000000000000" pitchFamily="2" charset="0"/>
                  <a:cs typeface="Lato Semibold" panose="020F0502020204030203" pitchFamily="34" charset="0"/>
                </a:rPr>
                <a:t>Product 3</a:t>
              </a:r>
            </a:p>
          </p:txBody>
        </p:sp>
        <p:sp>
          <p:nvSpPr>
            <p:cNvPr id="14" name="Rectangle 56">
              <a:extLst>
                <a:ext uri="{FF2B5EF4-FFF2-40B4-BE49-F238E27FC236}">
                  <a16:creationId xmlns:a16="http://schemas.microsoft.com/office/drawing/2014/main" id="{566BF1E8-25E0-8956-D257-EBDA4FB27F62}"/>
                </a:ext>
              </a:extLst>
            </p:cNvPr>
            <p:cNvSpPr/>
            <p:nvPr/>
          </p:nvSpPr>
          <p:spPr>
            <a:xfrm flipH="1">
              <a:off x="1223306" y="4191549"/>
              <a:ext cx="3025463" cy="523220"/>
            </a:xfrm>
            <a:prstGeom prst="rect">
              <a:avLst/>
            </a:prstGeom>
          </p:spPr>
          <p:txBody>
            <a:bodyPr wrap="square" anchor="t">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5" name="CuadroTexto 395">
              <a:extLst>
                <a:ext uri="{FF2B5EF4-FFF2-40B4-BE49-F238E27FC236}">
                  <a16:creationId xmlns:a16="http://schemas.microsoft.com/office/drawing/2014/main" id="{A57D4E07-A625-3311-93A4-7A1E8928006A}"/>
                </a:ext>
              </a:extLst>
            </p:cNvPr>
            <p:cNvSpPr txBox="1"/>
            <p:nvPr/>
          </p:nvSpPr>
          <p:spPr>
            <a:xfrm flipH="1">
              <a:off x="1223306" y="5032559"/>
              <a:ext cx="2419157" cy="338554"/>
            </a:xfrm>
            <a:prstGeom prst="rect">
              <a:avLst/>
            </a:prstGeom>
            <a:noFill/>
          </p:spPr>
          <p:txBody>
            <a:bodyPr wrap="square" rtlCol="0" anchor="t">
              <a:spAutoFit/>
            </a:bodyPr>
            <a:lstStyle/>
            <a:p>
              <a:r>
                <a:rPr lang="en-US" sz="1600" dirty="0">
                  <a:solidFill>
                    <a:srgbClr val="E39274"/>
                  </a:solidFill>
                  <a:latin typeface="Roboto Medium" panose="02000000000000000000" pitchFamily="2" charset="0"/>
                  <a:ea typeface="Roboto Medium" panose="02000000000000000000" pitchFamily="2" charset="0"/>
                  <a:cs typeface="Lato Semibold" panose="020F0502020204030203" pitchFamily="34" charset="0"/>
                </a:rPr>
                <a:t>Product 4</a:t>
              </a:r>
            </a:p>
          </p:txBody>
        </p:sp>
        <p:sp>
          <p:nvSpPr>
            <p:cNvPr id="16" name="Rectangle 56">
              <a:extLst>
                <a:ext uri="{FF2B5EF4-FFF2-40B4-BE49-F238E27FC236}">
                  <a16:creationId xmlns:a16="http://schemas.microsoft.com/office/drawing/2014/main" id="{EC6F5C90-9CBC-325F-BD8A-2F81F88852D0}"/>
                </a:ext>
              </a:extLst>
            </p:cNvPr>
            <p:cNvSpPr/>
            <p:nvPr/>
          </p:nvSpPr>
          <p:spPr>
            <a:xfrm flipH="1">
              <a:off x="1223306" y="5367842"/>
              <a:ext cx="3025463" cy="523220"/>
            </a:xfrm>
            <a:prstGeom prst="rect">
              <a:avLst/>
            </a:prstGeom>
          </p:spPr>
          <p:txBody>
            <a:bodyPr wrap="square" anchor="t">
              <a:spAutoFit/>
            </a:bodyPr>
            <a:lstStyle/>
            <a:p>
              <a:r>
                <a:rPr lang="en-US" sz="14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cxnSp>
          <p:nvCxnSpPr>
            <p:cNvPr id="28" name="Straight Connector 27">
              <a:extLst>
                <a:ext uri="{FF2B5EF4-FFF2-40B4-BE49-F238E27FC236}">
                  <a16:creationId xmlns:a16="http://schemas.microsoft.com/office/drawing/2014/main" id="{90903992-8EC8-8F12-820E-CB523CA31BF2}"/>
                </a:ext>
              </a:extLst>
            </p:cNvPr>
            <p:cNvCxnSpPr>
              <a:cxnSpLocks/>
            </p:cNvCxnSpPr>
            <p:nvPr/>
          </p:nvCxnSpPr>
          <p:spPr>
            <a:xfrm>
              <a:off x="1079500" y="1593805"/>
              <a:ext cx="0" cy="858503"/>
            </a:xfrm>
            <a:prstGeom prst="line">
              <a:avLst/>
            </a:prstGeom>
            <a:ln w="114300">
              <a:solidFill>
                <a:srgbClr val="29446F"/>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0A6303B-BD5B-E81A-B1F3-23D70385D3C9}"/>
                </a:ext>
              </a:extLst>
            </p:cNvPr>
            <p:cNvCxnSpPr>
              <a:cxnSpLocks/>
            </p:cNvCxnSpPr>
            <p:nvPr/>
          </p:nvCxnSpPr>
          <p:spPr>
            <a:xfrm>
              <a:off x="1079500" y="2711405"/>
              <a:ext cx="0" cy="858503"/>
            </a:xfrm>
            <a:prstGeom prst="line">
              <a:avLst/>
            </a:prstGeom>
            <a:ln w="114300">
              <a:solidFill>
                <a:srgbClr val="717FAC"/>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300DE4B-ED75-F1EE-07D7-702FF604AE73}"/>
                </a:ext>
              </a:extLst>
            </p:cNvPr>
            <p:cNvCxnSpPr>
              <a:cxnSpLocks/>
            </p:cNvCxnSpPr>
            <p:nvPr/>
          </p:nvCxnSpPr>
          <p:spPr>
            <a:xfrm>
              <a:off x="1079500" y="3879805"/>
              <a:ext cx="0" cy="858503"/>
            </a:xfrm>
            <a:prstGeom prst="line">
              <a:avLst/>
            </a:prstGeom>
            <a:ln w="114300">
              <a:solidFill>
                <a:srgbClr val="A7CFDC"/>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5EC7F5-EDA7-EC04-43A3-F4259485DB84}"/>
                </a:ext>
              </a:extLst>
            </p:cNvPr>
            <p:cNvCxnSpPr>
              <a:cxnSpLocks/>
            </p:cNvCxnSpPr>
            <p:nvPr/>
          </p:nvCxnSpPr>
          <p:spPr>
            <a:xfrm>
              <a:off x="1079500" y="5048205"/>
              <a:ext cx="0" cy="858503"/>
            </a:xfrm>
            <a:prstGeom prst="line">
              <a:avLst/>
            </a:prstGeom>
            <a:ln w="114300">
              <a:solidFill>
                <a:srgbClr val="E39274"/>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409666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cxnSp>
        <p:nvCxnSpPr>
          <p:cNvPr id="3" name="Straight Arrow Connector 2">
            <a:extLst>
              <a:ext uri="{FF2B5EF4-FFF2-40B4-BE49-F238E27FC236}">
                <a16:creationId xmlns:a16="http://schemas.microsoft.com/office/drawing/2014/main" id="{6D74B818-6C93-B3D0-45CB-06A60C49889B}"/>
              </a:ext>
            </a:extLst>
          </p:cNvPr>
          <p:cNvCxnSpPr>
            <a:cxnSpLocks/>
          </p:cNvCxnSpPr>
          <p:nvPr/>
        </p:nvCxnSpPr>
        <p:spPr>
          <a:xfrm>
            <a:off x="953216" y="5164499"/>
            <a:ext cx="5130280" cy="0"/>
          </a:xfrm>
          <a:prstGeom prst="straightConnector1">
            <a:avLst/>
          </a:prstGeom>
          <a:ln w="63500" cap="rnd">
            <a:solidFill>
              <a:schemeClr val="bg1">
                <a:lumMod val="8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EEDDBCB8-F9CF-F21A-D6F0-6B4D80EB522A}"/>
              </a:ext>
            </a:extLst>
          </p:cNvPr>
          <p:cNvCxnSpPr>
            <a:cxnSpLocks/>
          </p:cNvCxnSpPr>
          <p:nvPr/>
        </p:nvCxnSpPr>
        <p:spPr>
          <a:xfrm flipV="1">
            <a:off x="964333" y="1766622"/>
            <a:ext cx="0" cy="3412323"/>
          </a:xfrm>
          <a:prstGeom prst="straightConnector1">
            <a:avLst/>
          </a:prstGeom>
          <a:ln w="63500" cap="rnd">
            <a:solidFill>
              <a:schemeClr val="bg1">
                <a:lumMod val="8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 name="CuadroTexto 395">
            <a:extLst>
              <a:ext uri="{FF2B5EF4-FFF2-40B4-BE49-F238E27FC236}">
                <a16:creationId xmlns:a16="http://schemas.microsoft.com/office/drawing/2014/main" id="{B575BB4E-85DB-94F3-DB08-D91AB6DB08D8}"/>
              </a:ext>
            </a:extLst>
          </p:cNvPr>
          <p:cNvSpPr txBox="1"/>
          <p:nvPr/>
        </p:nvSpPr>
        <p:spPr>
          <a:xfrm rot="16200000" flipH="1">
            <a:off x="-700879" y="3272728"/>
            <a:ext cx="2795886" cy="400110"/>
          </a:xfrm>
          <a:prstGeom prst="rect">
            <a:avLst/>
          </a:prstGeom>
          <a:noFill/>
        </p:spPr>
        <p:txBody>
          <a:bodyPr wrap="square" rtlCol="0">
            <a:spAutoFit/>
          </a:bodyPr>
          <a:lstStyle/>
          <a:p>
            <a:pPr algn="ctr"/>
            <a:r>
              <a:rPr lang="en-US" sz="20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8" name="Rectangle 56">
            <a:extLst>
              <a:ext uri="{FF2B5EF4-FFF2-40B4-BE49-F238E27FC236}">
                <a16:creationId xmlns:a16="http://schemas.microsoft.com/office/drawing/2014/main" id="{8E8AB64F-38E6-AC11-7FAF-2674591175C3}"/>
              </a:ext>
            </a:extLst>
          </p:cNvPr>
          <p:cNvSpPr/>
          <p:nvPr/>
        </p:nvSpPr>
        <p:spPr>
          <a:xfrm flipH="1">
            <a:off x="-94311" y="2074841"/>
            <a:ext cx="920153" cy="307777"/>
          </a:xfrm>
          <a:prstGeom prst="rect">
            <a:avLst/>
          </a:prstGeom>
        </p:spPr>
        <p:txBody>
          <a:bodyPr wrap="square">
            <a:spAutoFit/>
          </a:bodyPr>
          <a:lstStyle/>
          <a:p>
            <a:pPr algn="ctr"/>
            <a:r>
              <a:rPr lang="en-US" sz="14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High</a:t>
            </a:r>
          </a:p>
        </p:txBody>
      </p:sp>
      <p:sp>
        <p:nvSpPr>
          <p:cNvPr id="9" name="Rectangle 56">
            <a:extLst>
              <a:ext uri="{FF2B5EF4-FFF2-40B4-BE49-F238E27FC236}">
                <a16:creationId xmlns:a16="http://schemas.microsoft.com/office/drawing/2014/main" id="{D7379208-BB80-6416-95C5-944DD829D90A}"/>
              </a:ext>
            </a:extLst>
          </p:cNvPr>
          <p:cNvSpPr/>
          <p:nvPr/>
        </p:nvSpPr>
        <p:spPr>
          <a:xfrm flipH="1">
            <a:off x="378094" y="4625683"/>
            <a:ext cx="512211" cy="307777"/>
          </a:xfrm>
          <a:prstGeom prst="rect">
            <a:avLst/>
          </a:prstGeom>
        </p:spPr>
        <p:txBody>
          <a:bodyPr wrap="square">
            <a:spAutoFit/>
          </a:bodyPr>
          <a:lstStyle/>
          <a:p>
            <a:pPr algn="ctr"/>
            <a:r>
              <a:rPr lang="en-US" sz="14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Low</a:t>
            </a:r>
          </a:p>
        </p:txBody>
      </p:sp>
      <p:sp>
        <p:nvSpPr>
          <p:cNvPr id="10" name="Rectangle 56">
            <a:extLst>
              <a:ext uri="{FF2B5EF4-FFF2-40B4-BE49-F238E27FC236}">
                <a16:creationId xmlns:a16="http://schemas.microsoft.com/office/drawing/2014/main" id="{57977C65-57B3-EEE3-1002-71F66837D05F}"/>
              </a:ext>
            </a:extLst>
          </p:cNvPr>
          <p:cNvSpPr/>
          <p:nvPr/>
        </p:nvSpPr>
        <p:spPr>
          <a:xfrm flipH="1">
            <a:off x="2110524" y="5336782"/>
            <a:ext cx="920153" cy="307777"/>
          </a:xfrm>
          <a:prstGeom prst="rect">
            <a:avLst/>
          </a:prstGeom>
        </p:spPr>
        <p:txBody>
          <a:bodyPr wrap="square">
            <a:spAutoFit/>
          </a:bodyPr>
          <a:lstStyle/>
          <a:p>
            <a:pPr algn="ctr"/>
            <a:r>
              <a:rPr lang="en-US" sz="14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High</a:t>
            </a:r>
          </a:p>
        </p:txBody>
      </p:sp>
      <p:sp>
        <p:nvSpPr>
          <p:cNvPr id="11" name="Rectangle 56">
            <a:extLst>
              <a:ext uri="{FF2B5EF4-FFF2-40B4-BE49-F238E27FC236}">
                <a16:creationId xmlns:a16="http://schemas.microsoft.com/office/drawing/2014/main" id="{9BE5855C-AAC8-57C5-CB07-1BDCC7F913E8}"/>
              </a:ext>
            </a:extLst>
          </p:cNvPr>
          <p:cNvSpPr/>
          <p:nvPr/>
        </p:nvSpPr>
        <p:spPr>
          <a:xfrm flipH="1">
            <a:off x="3993857" y="5336781"/>
            <a:ext cx="676601" cy="307777"/>
          </a:xfrm>
          <a:prstGeom prst="rect">
            <a:avLst/>
          </a:prstGeom>
        </p:spPr>
        <p:txBody>
          <a:bodyPr wrap="square">
            <a:spAutoFit/>
          </a:bodyPr>
          <a:lstStyle/>
          <a:p>
            <a:pPr algn="ctr"/>
            <a:r>
              <a:rPr lang="en-US" sz="14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Low</a:t>
            </a:r>
          </a:p>
        </p:txBody>
      </p:sp>
      <p:sp>
        <p:nvSpPr>
          <p:cNvPr id="12" name="CuadroTexto 395">
            <a:extLst>
              <a:ext uri="{FF2B5EF4-FFF2-40B4-BE49-F238E27FC236}">
                <a16:creationId xmlns:a16="http://schemas.microsoft.com/office/drawing/2014/main" id="{1EAFE664-F5B8-0481-2773-4A12FFF0836E}"/>
              </a:ext>
            </a:extLst>
          </p:cNvPr>
          <p:cNvSpPr txBox="1"/>
          <p:nvPr/>
        </p:nvSpPr>
        <p:spPr>
          <a:xfrm flipH="1">
            <a:off x="3030678" y="5280937"/>
            <a:ext cx="927221" cy="400110"/>
          </a:xfrm>
          <a:prstGeom prst="rect">
            <a:avLst/>
          </a:prstGeom>
          <a:noFill/>
        </p:spPr>
        <p:txBody>
          <a:bodyPr wrap="square" rtlCol="0">
            <a:spAutoFit/>
          </a:bodyPr>
          <a:lstStyle/>
          <a:p>
            <a:pPr algn="ctr"/>
            <a:r>
              <a:rPr lang="en-US" sz="20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Cost</a:t>
            </a:r>
          </a:p>
        </p:txBody>
      </p:sp>
      <p:sp>
        <p:nvSpPr>
          <p:cNvPr id="13" name="Rectangle 12">
            <a:extLst>
              <a:ext uri="{FF2B5EF4-FFF2-40B4-BE49-F238E27FC236}">
                <a16:creationId xmlns:a16="http://schemas.microsoft.com/office/drawing/2014/main" id="{CE5D24A3-13A8-0B33-4A0C-6E857119AAD1}"/>
              </a:ext>
            </a:extLst>
          </p:cNvPr>
          <p:cNvSpPr/>
          <p:nvPr/>
        </p:nvSpPr>
        <p:spPr>
          <a:xfrm>
            <a:off x="1204931" y="1873865"/>
            <a:ext cx="2301280" cy="1451341"/>
          </a:xfrm>
          <a:prstGeom prst="rect">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Product 1</a:t>
            </a:r>
          </a:p>
        </p:txBody>
      </p:sp>
      <p:sp>
        <p:nvSpPr>
          <p:cNvPr id="14" name="Rectangle 13">
            <a:extLst>
              <a:ext uri="{FF2B5EF4-FFF2-40B4-BE49-F238E27FC236}">
                <a16:creationId xmlns:a16="http://schemas.microsoft.com/office/drawing/2014/main" id="{9504A5B0-06C1-DFEC-29F4-DAD839CCC445}"/>
              </a:ext>
            </a:extLst>
          </p:cNvPr>
          <p:cNvSpPr/>
          <p:nvPr/>
        </p:nvSpPr>
        <p:spPr>
          <a:xfrm>
            <a:off x="3586439" y="1873865"/>
            <a:ext cx="2301280" cy="1451341"/>
          </a:xfrm>
          <a:prstGeom prst="rect">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Product 2</a:t>
            </a:r>
          </a:p>
        </p:txBody>
      </p:sp>
      <p:sp>
        <p:nvSpPr>
          <p:cNvPr id="15" name="Rectangle 14">
            <a:extLst>
              <a:ext uri="{FF2B5EF4-FFF2-40B4-BE49-F238E27FC236}">
                <a16:creationId xmlns:a16="http://schemas.microsoft.com/office/drawing/2014/main" id="{6A01602F-00BF-FFD1-D475-51A79238ACD9}"/>
              </a:ext>
            </a:extLst>
          </p:cNvPr>
          <p:cNvSpPr/>
          <p:nvPr/>
        </p:nvSpPr>
        <p:spPr>
          <a:xfrm>
            <a:off x="1204931" y="3473000"/>
            <a:ext cx="2301280" cy="1451341"/>
          </a:xfrm>
          <a:prstGeom prst="rect">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Product 3</a:t>
            </a:r>
          </a:p>
        </p:txBody>
      </p:sp>
      <p:sp>
        <p:nvSpPr>
          <p:cNvPr id="16" name="Rectangle 15">
            <a:extLst>
              <a:ext uri="{FF2B5EF4-FFF2-40B4-BE49-F238E27FC236}">
                <a16:creationId xmlns:a16="http://schemas.microsoft.com/office/drawing/2014/main" id="{173166C4-7D6B-8D07-A2FC-2160865D5ED2}"/>
              </a:ext>
            </a:extLst>
          </p:cNvPr>
          <p:cNvSpPr/>
          <p:nvPr/>
        </p:nvSpPr>
        <p:spPr>
          <a:xfrm>
            <a:off x="3586439" y="3473000"/>
            <a:ext cx="2301280" cy="1451341"/>
          </a:xfrm>
          <a:prstGeom prst="rect">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Product 4</a:t>
            </a:r>
          </a:p>
        </p:txBody>
      </p:sp>
      <p:sp>
        <p:nvSpPr>
          <p:cNvPr id="17" name="Oval 16">
            <a:extLst>
              <a:ext uri="{FF2B5EF4-FFF2-40B4-BE49-F238E27FC236}">
                <a16:creationId xmlns:a16="http://schemas.microsoft.com/office/drawing/2014/main" id="{173DFDEB-B9E3-C579-C969-E01AE4EC8F29}"/>
              </a:ext>
            </a:extLst>
          </p:cNvPr>
          <p:cNvSpPr/>
          <p:nvPr/>
        </p:nvSpPr>
        <p:spPr>
          <a:xfrm>
            <a:off x="2407071" y="2743421"/>
            <a:ext cx="2263386" cy="1311364"/>
          </a:xfrm>
          <a:prstGeom prst="ellipse">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Roboto Medium" panose="02000000000000000000" pitchFamily="2" charset="0"/>
                <a:ea typeface="Roboto Medium" panose="02000000000000000000" pitchFamily="2" charset="0"/>
              </a:rPr>
              <a:t>Product Differentiation</a:t>
            </a:r>
          </a:p>
        </p:txBody>
      </p:sp>
      <p:cxnSp>
        <p:nvCxnSpPr>
          <p:cNvPr id="18" name="Straight Arrow Connector 17">
            <a:extLst>
              <a:ext uri="{FF2B5EF4-FFF2-40B4-BE49-F238E27FC236}">
                <a16:creationId xmlns:a16="http://schemas.microsoft.com/office/drawing/2014/main" id="{522140BB-F602-5344-06E9-3B4E51E3557E}"/>
              </a:ext>
            </a:extLst>
          </p:cNvPr>
          <p:cNvCxnSpPr>
            <a:cxnSpLocks/>
          </p:cNvCxnSpPr>
          <p:nvPr/>
        </p:nvCxnSpPr>
        <p:spPr>
          <a:xfrm>
            <a:off x="6930165" y="5164499"/>
            <a:ext cx="5130280" cy="0"/>
          </a:xfrm>
          <a:prstGeom prst="straightConnector1">
            <a:avLst/>
          </a:prstGeom>
          <a:ln w="63500" cap="rnd">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6A92FF5-AAA2-2520-D81F-BF2B27DA59EA}"/>
              </a:ext>
            </a:extLst>
          </p:cNvPr>
          <p:cNvCxnSpPr>
            <a:cxnSpLocks/>
          </p:cNvCxnSpPr>
          <p:nvPr/>
        </p:nvCxnSpPr>
        <p:spPr>
          <a:xfrm flipV="1">
            <a:off x="6941282" y="1766622"/>
            <a:ext cx="0" cy="3412323"/>
          </a:xfrm>
          <a:prstGeom prst="straightConnector1">
            <a:avLst/>
          </a:prstGeom>
          <a:ln w="63500" cap="rnd">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20" name="CuadroTexto 395">
            <a:extLst>
              <a:ext uri="{FF2B5EF4-FFF2-40B4-BE49-F238E27FC236}">
                <a16:creationId xmlns:a16="http://schemas.microsoft.com/office/drawing/2014/main" id="{8E494DCC-E86F-7E05-39EF-7C3EE3E07DF2}"/>
              </a:ext>
            </a:extLst>
          </p:cNvPr>
          <p:cNvSpPr txBox="1"/>
          <p:nvPr/>
        </p:nvSpPr>
        <p:spPr>
          <a:xfrm rot="16200000" flipH="1">
            <a:off x="5276070" y="3272728"/>
            <a:ext cx="2795886" cy="400110"/>
          </a:xfrm>
          <a:prstGeom prst="rect">
            <a:avLst/>
          </a:prstGeom>
          <a:noFill/>
        </p:spPr>
        <p:txBody>
          <a:bodyPr wrap="square" rtlCol="0">
            <a:spAutoFit/>
          </a:bodyPr>
          <a:lstStyle/>
          <a:p>
            <a:pPr algn="ctr"/>
            <a:r>
              <a:rPr lang="en-US" sz="20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21" name="Rectangle 56">
            <a:extLst>
              <a:ext uri="{FF2B5EF4-FFF2-40B4-BE49-F238E27FC236}">
                <a16:creationId xmlns:a16="http://schemas.microsoft.com/office/drawing/2014/main" id="{4195E0BD-0A3D-A195-A315-3DEE80C94424}"/>
              </a:ext>
            </a:extLst>
          </p:cNvPr>
          <p:cNvSpPr/>
          <p:nvPr/>
        </p:nvSpPr>
        <p:spPr>
          <a:xfrm flipH="1">
            <a:off x="6101004" y="2074841"/>
            <a:ext cx="920153" cy="307777"/>
          </a:xfrm>
          <a:prstGeom prst="rect">
            <a:avLst/>
          </a:prstGeom>
        </p:spPr>
        <p:txBody>
          <a:bodyPr wrap="square">
            <a:spAutoFit/>
          </a:bodyPr>
          <a:lstStyle/>
          <a:p>
            <a:pPr algn="ctr"/>
            <a:r>
              <a:rPr lang="en-US" sz="14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High</a:t>
            </a:r>
          </a:p>
        </p:txBody>
      </p:sp>
      <p:sp>
        <p:nvSpPr>
          <p:cNvPr id="22" name="Rectangle 56">
            <a:extLst>
              <a:ext uri="{FF2B5EF4-FFF2-40B4-BE49-F238E27FC236}">
                <a16:creationId xmlns:a16="http://schemas.microsoft.com/office/drawing/2014/main" id="{73C5584D-D950-F973-342C-C5C8BAD4B2F3}"/>
              </a:ext>
            </a:extLst>
          </p:cNvPr>
          <p:cNvSpPr/>
          <p:nvPr/>
        </p:nvSpPr>
        <p:spPr>
          <a:xfrm flipH="1">
            <a:off x="6355043" y="4625683"/>
            <a:ext cx="512211" cy="307777"/>
          </a:xfrm>
          <a:prstGeom prst="rect">
            <a:avLst/>
          </a:prstGeom>
        </p:spPr>
        <p:txBody>
          <a:bodyPr wrap="square">
            <a:spAutoFit/>
          </a:bodyPr>
          <a:lstStyle/>
          <a:p>
            <a:pPr algn="ctr"/>
            <a:r>
              <a:rPr lang="en-US" sz="14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Low</a:t>
            </a:r>
          </a:p>
        </p:txBody>
      </p:sp>
      <p:sp>
        <p:nvSpPr>
          <p:cNvPr id="23" name="Rectangle 56">
            <a:extLst>
              <a:ext uri="{FF2B5EF4-FFF2-40B4-BE49-F238E27FC236}">
                <a16:creationId xmlns:a16="http://schemas.microsoft.com/office/drawing/2014/main" id="{8CD1ADB0-90BA-E9A3-5FEA-BC1871DA32AA}"/>
              </a:ext>
            </a:extLst>
          </p:cNvPr>
          <p:cNvSpPr/>
          <p:nvPr/>
        </p:nvSpPr>
        <p:spPr>
          <a:xfrm flipH="1">
            <a:off x="8313338" y="5336782"/>
            <a:ext cx="694289" cy="307777"/>
          </a:xfrm>
          <a:prstGeom prst="rect">
            <a:avLst/>
          </a:prstGeom>
        </p:spPr>
        <p:txBody>
          <a:bodyPr wrap="square">
            <a:spAutoFit/>
          </a:bodyPr>
          <a:lstStyle/>
          <a:p>
            <a:pPr algn="ctr"/>
            <a:r>
              <a:rPr lang="en-US" sz="14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High</a:t>
            </a:r>
          </a:p>
        </p:txBody>
      </p:sp>
      <p:sp>
        <p:nvSpPr>
          <p:cNvPr id="24" name="Rectangle 56">
            <a:extLst>
              <a:ext uri="{FF2B5EF4-FFF2-40B4-BE49-F238E27FC236}">
                <a16:creationId xmlns:a16="http://schemas.microsoft.com/office/drawing/2014/main" id="{11C42A47-88A6-EF50-084B-13828DEDF4F2}"/>
              </a:ext>
            </a:extLst>
          </p:cNvPr>
          <p:cNvSpPr/>
          <p:nvPr/>
        </p:nvSpPr>
        <p:spPr>
          <a:xfrm flipH="1">
            <a:off x="9970805" y="5336781"/>
            <a:ext cx="676601" cy="307777"/>
          </a:xfrm>
          <a:prstGeom prst="rect">
            <a:avLst/>
          </a:prstGeom>
        </p:spPr>
        <p:txBody>
          <a:bodyPr wrap="square">
            <a:spAutoFit/>
          </a:bodyPr>
          <a:lstStyle/>
          <a:p>
            <a:pPr algn="ctr"/>
            <a:r>
              <a:rPr lang="en-US" sz="14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Low</a:t>
            </a:r>
          </a:p>
        </p:txBody>
      </p:sp>
      <p:sp>
        <p:nvSpPr>
          <p:cNvPr id="25" name="CuadroTexto 395">
            <a:extLst>
              <a:ext uri="{FF2B5EF4-FFF2-40B4-BE49-F238E27FC236}">
                <a16:creationId xmlns:a16="http://schemas.microsoft.com/office/drawing/2014/main" id="{CC582DA1-D3BE-1989-5B79-DEFF98727C9F}"/>
              </a:ext>
            </a:extLst>
          </p:cNvPr>
          <p:cNvSpPr txBox="1"/>
          <p:nvPr/>
        </p:nvSpPr>
        <p:spPr>
          <a:xfrm flipH="1">
            <a:off x="9007627" y="5280937"/>
            <a:ext cx="927221" cy="400110"/>
          </a:xfrm>
          <a:prstGeom prst="rect">
            <a:avLst/>
          </a:prstGeom>
          <a:noFill/>
        </p:spPr>
        <p:txBody>
          <a:bodyPr wrap="square" rtlCol="0">
            <a:spAutoFit/>
          </a:bodyPr>
          <a:lstStyle/>
          <a:p>
            <a:pPr algn="ctr"/>
            <a:r>
              <a:rPr lang="en-US" sz="20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Cost</a:t>
            </a:r>
          </a:p>
        </p:txBody>
      </p:sp>
      <p:sp>
        <p:nvSpPr>
          <p:cNvPr id="26" name="Rectangle 25">
            <a:extLst>
              <a:ext uri="{FF2B5EF4-FFF2-40B4-BE49-F238E27FC236}">
                <a16:creationId xmlns:a16="http://schemas.microsoft.com/office/drawing/2014/main" id="{2C982FF2-E49B-311A-0C33-8FA19932BFF3}"/>
              </a:ext>
            </a:extLst>
          </p:cNvPr>
          <p:cNvSpPr/>
          <p:nvPr/>
        </p:nvSpPr>
        <p:spPr>
          <a:xfrm>
            <a:off x="7181879" y="1873865"/>
            <a:ext cx="2301280" cy="1451341"/>
          </a:xfrm>
          <a:prstGeom prst="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Product 1</a:t>
            </a:r>
          </a:p>
        </p:txBody>
      </p:sp>
      <p:sp>
        <p:nvSpPr>
          <p:cNvPr id="27" name="Rectangle 26">
            <a:extLst>
              <a:ext uri="{FF2B5EF4-FFF2-40B4-BE49-F238E27FC236}">
                <a16:creationId xmlns:a16="http://schemas.microsoft.com/office/drawing/2014/main" id="{4850EF8F-B109-6CB6-C52E-0BA04E811D7B}"/>
              </a:ext>
            </a:extLst>
          </p:cNvPr>
          <p:cNvSpPr/>
          <p:nvPr/>
        </p:nvSpPr>
        <p:spPr>
          <a:xfrm>
            <a:off x="9563388" y="1873865"/>
            <a:ext cx="2301280" cy="1451341"/>
          </a:xfrm>
          <a:prstGeom prst="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Product 2</a:t>
            </a:r>
          </a:p>
        </p:txBody>
      </p:sp>
      <p:sp>
        <p:nvSpPr>
          <p:cNvPr id="28" name="Rectangle 27">
            <a:extLst>
              <a:ext uri="{FF2B5EF4-FFF2-40B4-BE49-F238E27FC236}">
                <a16:creationId xmlns:a16="http://schemas.microsoft.com/office/drawing/2014/main" id="{CE4F93AF-341E-6B9F-737E-B483FFB0364B}"/>
              </a:ext>
            </a:extLst>
          </p:cNvPr>
          <p:cNvSpPr/>
          <p:nvPr/>
        </p:nvSpPr>
        <p:spPr>
          <a:xfrm>
            <a:off x="7181879" y="3473000"/>
            <a:ext cx="2301280" cy="1451341"/>
          </a:xfrm>
          <a:prstGeom prst="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Product 3</a:t>
            </a:r>
          </a:p>
        </p:txBody>
      </p:sp>
      <p:sp>
        <p:nvSpPr>
          <p:cNvPr id="29" name="Rectangle 28">
            <a:extLst>
              <a:ext uri="{FF2B5EF4-FFF2-40B4-BE49-F238E27FC236}">
                <a16:creationId xmlns:a16="http://schemas.microsoft.com/office/drawing/2014/main" id="{98166843-4B06-7006-2126-039E3BAD16BA}"/>
              </a:ext>
            </a:extLst>
          </p:cNvPr>
          <p:cNvSpPr/>
          <p:nvPr/>
        </p:nvSpPr>
        <p:spPr>
          <a:xfrm>
            <a:off x="9563388" y="3473000"/>
            <a:ext cx="2301280" cy="1451341"/>
          </a:xfrm>
          <a:prstGeom prst="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Product 4</a:t>
            </a:r>
          </a:p>
        </p:txBody>
      </p:sp>
      <p:sp>
        <p:nvSpPr>
          <p:cNvPr id="30" name="Oval 29">
            <a:extLst>
              <a:ext uri="{FF2B5EF4-FFF2-40B4-BE49-F238E27FC236}">
                <a16:creationId xmlns:a16="http://schemas.microsoft.com/office/drawing/2014/main" id="{BD83D14D-2EAA-D183-D0E0-211FA4CA8A21}"/>
              </a:ext>
            </a:extLst>
          </p:cNvPr>
          <p:cNvSpPr/>
          <p:nvPr/>
        </p:nvSpPr>
        <p:spPr>
          <a:xfrm>
            <a:off x="8384020" y="2743421"/>
            <a:ext cx="2263386" cy="1311364"/>
          </a:xfrm>
          <a:prstGeom prst="ellipse">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bg1"/>
                </a:solidFill>
                <a:latin typeface="Roboto Medium" panose="02000000000000000000" pitchFamily="2" charset="0"/>
                <a:ea typeface="Roboto Medium" panose="02000000000000000000" pitchFamily="2" charset="0"/>
              </a:rPr>
              <a:t>Product Differentiation</a:t>
            </a:r>
          </a:p>
        </p:txBody>
      </p:sp>
    </p:spTree>
    <p:extLst>
      <p:ext uri="{BB962C8B-B14F-4D97-AF65-F5344CB8AC3E}">
        <p14:creationId xmlns:p14="http://schemas.microsoft.com/office/powerpoint/2010/main" val="40917127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11A93D33-C67A-B3E7-F9CE-077DDBBCEB78}"/>
              </a:ext>
            </a:extLst>
          </p:cNvPr>
          <p:cNvSpPr/>
          <p:nvPr/>
        </p:nvSpPr>
        <p:spPr>
          <a:xfrm>
            <a:off x="7254585" y="0"/>
            <a:ext cx="4937415" cy="685800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50">
            <a:extLst>
              <a:ext uri="{FF2B5EF4-FFF2-40B4-BE49-F238E27FC236}">
                <a16:creationId xmlns:a16="http://schemas.microsoft.com/office/drawing/2014/main" id="{A0504224-FD07-FAE9-6E10-145CBC7BA404}"/>
              </a:ext>
            </a:extLst>
          </p:cNvPr>
          <p:cNvSpPr txBox="1"/>
          <p:nvPr/>
        </p:nvSpPr>
        <p:spPr>
          <a:xfrm>
            <a:off x="8276280" y="2166174"/>
            <a:ext cx="3135795" cy="1200329"/>
          </a:xfrm>
          <a:prstGeom prst="rect">
            <a:avLst/>
          </a:prstGeom>
          <a:noFill/>
        </p:spPr>
        <p:txBody>
          <a:bodyPr wrap="none" rtlCol="0">
            <a:spAutoFit/>
          </a:bodyPr>
          <a:lstStyle/>
          <a:p>
            <a:r>
              <a:rPr lang="en-US" sz="3600" b="1" dirty="0">
                <a:solidFill>
                  <a:schemeClr val="bg1"/>
                </a:solidFill>
                <a:latin typeface="Poppins" pitchFamily="2" charset="77"/>
                <a:ea typeface="Lato Heavy" charset="0"/>
                <a:cs typeface="Poppins" pitchFamily="2" charset="77"/>
              </a:rPr>
              <a:t>Competitive</a:t>
            </a:r>
          </a:p>
          <a:p>
            <a:r>
              <a:rPr lang="en-US" sz="3600" b="1" dirty="0">
                <a:solidFill>
                  <a:schemeClr val="bg1"/>
                </a:solidFill>
                <a:latin typeface="Poppins" pitchFamily="2" charset="77"/>
                <a:ea typeface="Lato Heavy" charset="0"/>
                <a:cs typeface="Poppins" pitchFamily="2" charset="77"/>
              </a:rPr>
              <a:t>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8276280" y="3627937"/>
            <a:ext cx="3496915" cy="577081"/>
          </a:xfrm>
          <a:prstGeom prst="rect">
            <a:avLst/>
          </a:prstGeom>
          <a:noFill/>
        </p:spPr>
        <p:txBody>
          <a:bodyPr wrap="square" rtlCol="0">
            <a:spAutoFit/>
          </a:bodyPr>
          <a:lstStyle/>
          <a:p>
            <a:pPr algn="just"/>
            <a:r>
              <a:rPr lang="en-US" sz="105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 name="Rounded Rectangle 2">
            <a:extLst>
              <a:ext uri="{FF2B5EF4-FFF2-40B4-BE49-F238E27FC236}">
                <a16:creationId xmlns:a16="http://schemas.microsoft.com/office/drawing/2014/main" id="{43415F3D-04D8-04C7-A56C-6707E5902761}"/>
              </a:ext>
            </a:extLst>
          </p:cNvPr>
          <p:cNvSpPr/>
          <p:nvPr/>
        </p:nvSpPr>
        <p:spPr>
          <a:xfrm>
            <a:off x="1484968" y="1416672"/>
            <a:ext cx="2373178" cy="1660928"/>
          </a:xfrm>
          <a:prstGeom prst="roundRect">
            <a:avLst/>
          </a:prstGeom>
          <a:noFill/>
          <a:ln w="44450">
            <a:solidFill>
              <a:srgbClr val="294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 name="Rounded Rectangle 5">
            <a:extLst>
              <a:ext uri="{FF2B5EF4-FFF2-40B4-BE49-F238E27FC236}">
                <a16:creationId xmlns:a16="http://schemas.microsoft.com/office/drawing/2014/main" id="{C273A5C7-B4EC-6FC0-8B8C-CE7CA5771151}"/>
              </a:ext>
            </a:extLst>
          </p:cNvPr>
          <p:cNvSpPr/>
          <p:nvPr/>
        </p:nvSpPr>
        <p:spPr>
          <a:xfrm>
            <a:off x="4222445" y="1416672"/>
            <a:ext cx="2373178" cy="1660928"/>
          </a:xfrm>
          <a:prstGeom prst="roundRect">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7" name="Rounded Rectangle 6">
            <a:extLst>
              <a:ext uri="{FF2B5EF4-FFF2-40B4-BE49-F238E27FC236}">
                <a16:creationId xmlns:a16="http://schemas.microsoft.com/office/drawing/2014/main" id="{8449BA10-FC83-0DA2-2777-C85AA5EE744B}"/>
              </a:ext>
            </a:extLst>
          </p:cNvPr>
          <p:cNvSpPr/>
          <p:nvPr/>
        </p:nvSpPr>
        <p:spPr>
          <a:xfrm>
            <a:off x="1484968" y="3402060"/>
            <a:ext cx="2373178" cy="1660928"/>
          </a:xfrm>
          <a:prstGeom prst="roundRect">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8" name="Rounded Rectangle 7">
            <a:extLst>
              <a:ext uri="{FF2B5EF4-FFF2-40B4-BE49-F238E27FC236}">
                <a16:creationId xmlns:a16="http://schemas.microsoft.com/office/drawing/2014/main" id="{3B5BACE5-D9D8-7C2A-0604-D71DD3220BFE}"/>
              </a:ext>
            </a:extLst>
          </p:cNvPr>
          <p:cNvSpPr/>
          <p:nvPr/>
        </p:nvSpPr>
        <p:spPr>
          <a:xfrm>
            <a:off x="4222445" y="3402060"/>
            <a:ext cx="2373178" cy="1660928"/>
          </a:xfrm>
          <a:prstGeom prst="roundRect">
            <a:avLst/>
          </a:prstGeom>
          <a:noFill/>
          <a:ln w="44450">
            <a:solidFill>
              <a:srgbClr val="717F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cxnSp>
        <p:nvCxnSpPr>
          <p:cNvPr id="11" name="Straight Arrow Connector 10">
            <a:extLst>
              <a:ext uri="{FF2B5EF4-FFF2-40B4-BE49-F238E27FC236}">
                <a16:creationId xmlns:a16="http://schemas.microsoft.com/office/drawing/2014/main" id="{68F02DE3-4674-7A5A-CF60-281A262DC3F9}"/>
              </a:ext>
            </a:extLst>
          </p:cNvPr>
          <p:cNvCxnSpPr>
            <a:cxnSpLocks/>
          </p:cNvCxnSpPr>
          <p:nvPr/>
        </p:nvCxnSpPr>
        <p:spPr>
          <a:xfrm>
            <a:off x="1059590" y="5481476"/>
            <a:ext cx="5897112" cy="0"/>
          </a:xfrm>
          <a:prstGeom prst="straightConnector1">
            <a:avLst/>
          </a:prstGeom>
          <a:ln w="63500" cap="rnd">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669E9DE-A0A8-E363-F5E4-7B5662CA7BE7}"/>
              </a:ext>
            </a:extLst>
          </p:cNvPr>
          <p:cNvCxnSpPr>
            <a:cxnSpLocks/>
          </p:cNvCxnSpPr>
          <p:nvPr/>
        </p:nvCxnSpPr>
        <p:spPr>
          <a:xfrm flipV="1">
            <a:off x="1072368" y="1088533"/>
            <a:ext cx="0" cy="4411619"/>
          </a:xfrm>
          <a:prstGeom prst="straightConnector1">
            <a:avLst/>
          </a:prstGeom>
          <a:ln w="63500" cap="rnd">
            <a:solidFill>
              <a:schemeClr val="bg1">
                <a:lumMod val="85000"/>
              </a:schemeClr>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3" name="CuadroTexto 395">
            <a:extLst>
              <a:ext uri="{FF2B5EF4-FFF2-40B4-BE49-F238E27FC236}">
                <a16:creationId xmlns:a16="http://schemas.microsoft.com/office/drawing/2014/main" id="{AE47E904-A603-CF48-474F-E446F6AA5460}"/>
              </a:ext>
            </a:extLst>
          </p:cNvPr>
          <p:cNvSpPr txBox="1"/>
          <p:nvPr/>
        </p:nvSpPr>
        <p:spPr>
          <a:xfrm rot="16200000" flipH="1">
            <a:off x="-720745" y="3193762"/>
            <a:ext cx="2847568" cy="307777"/>
          </a:xfrm>
          <a:prstGeom prst="rect">
            <a:avLst/>
          </a:prstGeom>
          <a:noFill/>
        </p:spPr>
        <p:txBody>
          <a:bodyPr wrap="square" rtlCol="0">
            <a:spAutoFit/>
          </a:bodyPr>
          <a:lstStyle/>
          <a:p>
            <a:pPr algn="ctr"/>
            <a:r>
              <a:rPr lang="en-US" sz="14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Degree of Product Differentiation</a:t>
            </a:r>
          </a:p>
        </p:txBody>
      </p:sp>
      <p:sp>
        <p:nvSpPr>
          <p:cNvPr id="14" name="Rectangle 56">
            <a:extLst>
              <a:ext uri="{FF2B5EF4-FFF2-40B4-BE49-F238E27FC236}">
                <a16:creationId xmlns:a16="http://schemas.microsoft.com/office/drawing/2014/main" id="{CBA9D584-262D-294D-6757-2625B8B090DD}"/>
              </a:ext>
            </a:extLst>
          </p:cNvPr>
          <p:cNvSpPr/>
          <p:nvPr/>
        </p:nvSpPr>
        <p:spPr>
          <a:xfrm flipH="1">
            <a:off x="418805" y="1487012"/>
            <a:ext cx="568469"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High</a:t>
            </a:r>
          </a:p>
        </p:txBody>
      </p:sp>
      <p:sp>
        <p:nvSpPr>
          <p:cNvPr id="15" name="Rectangle 56">
            <a:extLst>
              <a:ext uri="{FF2B5EF4-FFF2-40B4-BE49-F238E27FC236}">
                <a16:creationId xmlns:a16="http://schemas.microsoft.com/office/drawing/2014/main" id="{A2D9BA92-25DC-CF62-4E2B-F80C814B4A15}"/>
              </a:ext>
            </a:extLst>
          </p:cNvPr>
          <p:cNvSpPr/>
          <p:nvPr/>
        </p:nvSpPr>
        <p:spPr>
          <a:xfrm flipH="1">
            <a:off x="418805" y="5194782"/>
            <a:ext cx="568469"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Low</a:t>
            </a:r>
          </a:p>
        </p:txBody>
      </p:sp>
      <p:sp>
        <p:nvSpPr>
          <p:cNvPr id="16" name="Rectangle 56">
            <a:extLst>
              <a:ext uri="{FF2B5EF4-FFF2-40B4-BE49-F238E27FC236}">
                <a16:creationId xmlns:a16="http://schemas.microsoft.com/office/drawing/2014/main" id="{023E4EE4-18A5-F192-8F25-D45CBD525A1F}"/>
              </a:ext>
            </a:extLst>
          </p:cNvPr>
          <p:cNvSpPr/>
          <p:nvPr/>
        </p:nvSpPr>
        <p:spPr>
          <a:xfrm flipH="1">
            <a:off x="2649509" y="5704217"/>
            <a:ext cx="798064"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Narrow</a:t>
            </a:r>
          </a:p>
        </p:txBody>
      </p:sp>
      <p:sp>
        <p:nvSpPr>
          <p:cNvPr id="17" name="Rectangle 56">
            <a:extLst>
              <a:ext uri="{FF2B5EF4-FFF2-40B4-BE49-F238E27FC236}">
                <a16:creationId xmlns:a16="http://schemas.microsoft.com/office/drawing/2014/main" id="{8089F272-3665-CF2F-65C6-4DCB3679991C}"/>
              </a:ext>
            </a:extLst>
          </p:cNvPr>
          <p:cNvSpPr/>
          <p:nvPr/>
        </p:nvSpPr>
        <p:spPr>
          <a:xfrm flipH="1">
            <a:off x="4568718" y="5704218"/>
            <a:ext cx="798064"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Broad</a:t>
            </a:r>
          </a:p>
        </p:txBody>
      </p:sp>
      <p:sp>
        <p:nvSpPr>
          <p:cNvPr id="18" name="CuadroTexto 395">
            <a:extLst>
              <a:ext uri="{FF2B5EF4-FFF2-40B4-BE49-F238E27FC236}">
                <a16:creationId xmlns:a16="http://schemas.microsoft.com/office/drawing/2014/main" id="{D2EB0C9D-69DA-961E-E5A9-54BE99F69437}"/>
              </a:ext>
            </a:extLst>
          </p:cNvPr>
          <p:cNvSpPr txBox="1"/>
          <p:nvPr/>
        </p:nvSpPr>
        <p:spPr>
          <a:xfrm flipH="1">
            <a:off x="2078997" y="6335294"/>
            <a:ext cx="3558297" cy="369332"/>
          </a:xfrm>
          <a:prstGeom prst="rect">
            <a:avLst/>
          </a:prstGeom>
          <a:noFill/>
        </p:spPr>
        <p:txBody>
          <a:bodyPr wrap="square" rtlCol="0">
            <a:spAutoFit/>
          </a:bodyPr>
          <a:lstStyle/>
          <a:p>
            <a:pPr algn="ctr"/>
            <a:r>
              <a:rPr lang="en-US"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Scope of Business Activities</a:t>
            </a:r>
          </a:p>
        </p:txBody>
      </p:sp>
      <p:sp>
        <p:nvSpPr>
          <p:cNvPr id="19" name="CuadroTexto 395">
            <a:extLst>
              <a:ext uri="{FF2B5EF4-FFF2-40B4-BE49-F238E27FC236}">
                <a16:creationId xmlns:a16="http://schemas.microsoft.com/office/drawing/2014/main" id="{850B1DDE-20E2-D933-B053-B7807CFAD819}"/>
              </a:ext>
            </a:extLst>
          </p:cNvPr>
          <p:cNvSpPr txBox="1"/>
          <p:nvPr/>
        </p:nvSpPr>
        <p:spPr>
          <a:xfrm flipH="1">
            <a:off x="1895540" y="1645415"/>
            <a:ext cx="1552033" cy="584775"/>
          </a:xfrm>
          <a:prstGeom prst="rect">
            <a:avLst/>
          </a:prstGeom>
          <a:noFill/>
        </p:spPr>
        <p:txBody>
          <a:bodyPr wrap="square" rtlCol="0">
            <a:spAutoFit/>
          </a:bodyPr>
          <a:lstStyle/>
          <a:p>
            <a:pPr algn="ctr"/>
            <a:r>
              <a:rPr lang="en-US" sz="1600" dirty="0">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20" name="CuadroTexto 395">
            <a:extLst>
              <a:ext uri="{FF2B5EF4-FFF2-40B4-BE49-F238E27FC236}">
                <a16:creationId xmlns:a16="http://schemas.microsoft.com/office/drawing/2014/main" id="{5FD96EA8-E03F-905C-E678-06DA3C658EC4}"/>
              </a:ext>
            </a:extLst>
          </p:cNvPr>
          <p:cNvSpPr txBox="1"/>
          <p:nvPr/>
        </p:nvSpPr>
        <p:spPr>
          <a:xfrm flipH="1">
            <a:off x="4633017" y="1645415"/>
            <a:ext cx="1552033" cy="338554"/>
          </a:xfrm>
          <a:prstGeom prst="rect">
            <a:avLst/>
          </a:prstGeom>
          <a:noFill/>
        </p:spPr>
        <p:txBody>
          <a:bodyPr wrap="square" rtlCol="0">
            <a:spAutoFit/>
          </a:bodyPr>
          <a:lstStyle/>
          <a:p>
            <a:pPr algn="ctr"/>
            <a:r>
              <a:rPr lang="en-US" sz="16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21" name="CuadroTexto 395">
            <a:extLst>
              <a:ext uri="{FF2B5EF4-FFF2-40B4-BE49-F238E27FC236}">
                <a16:creationId xmlns:a16="http://schemas.microsoft.com/office/drawing/2014/main" id="{36FF49C4-2428-4650-82D1-CAB8BF7788E2}"/>
              </a:ext>
            </a:extLst>
          </p:cNvPr>
          <p:cNvSpPr txBox="1"/>
          <p:nvPr/>
        </p:nvSpPr>
        <p:spPr>
          <a:xfrm flipH="1">
            <a:off x="1895540" y="3609084"/>
            <a:ext cx="1552033" cy="338554"/>
          </a:xfrm>
          <a:prstGeom prst="rect">
            <a:avLst/>
          </a:prstGeom>
          <a:noFill/>
        </p:spPr>
        <p:txBody>
          <a:bodyPr wrap="square" rtlCol="0">
            <a:spAutoFit/>
          </a:bodyPr>
          <a:lstStyle/>
          <a:p>
            <a:pPr algn="ctr"/>
            <a:r>
              <a:rPr lang="en-US" sz="16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Focus</a:t>
            </a:r>
          </a:p>
        </p:txBody>
      </p:sp>
      <p:sp>
        <p:nvSpPr>
          <p:cNvPr id="22" name="CuadroTexto 395">
            <a:extLst>
              <a:ext uri="{FF2B5EF4-FFF2-40B4-BE49-F238E27FC236}">
                <a16:creationId xmlns:a16="http://schemas.microsoft.com/office/drawing/2014/main" id="{AD50C803-5474-8FF1-9B5D-5D76105F096F}"/>
              </a:ext>
            </a:extLst>
          </p:cNvPr>
          <p:cNvSpPr txBox="1"/>
          <p:nvPr/>
        </p:nvSpPr>
        <p:spPr>
          <a:xfrm flipH="1">
            <a:off x="4633017" y="3609084"/>
            <a:ext cx="1552033" cy="584775"/>
          </a:xfrm>
          <a:prstGeom prst="rect">
            <a:avLst/>
          </a:prstGeom>
          <a:noFill/>
        </p:spPr>
        <p:txBody>
          <a:bodyPr wrap="square" rtlCol="0">
            <a:spAutoFit/>
          </a:bodyPr>
          <a:lstStyle/>
          <a:p>
            <a:pPr algn="ctr"/>
            <a:r>
              <a:rPr lang="en-US" sz="1600" dirty="0">
                <a:solidFill>
                  <a:srgbClr val="717FAC"/>
                </a:solidFill>
                <a:latin typeface="Roboto Medium" panose="02000000000000000000" pitchFamily="2" charset="0"/>
                <a:ea typeface="Roboto Medium" panose="02000000000000000000" pitchFamily="2" charset="0"/>
                <a:cs typeface="Lato Semibold" panose="020F0502020204030203" pitchFamily="34" charset="0"/>
              </a:rPr>
              <a:t>Cost Leadership</a:t>
            </a:r>
          </a:p>
        </p:txBody>
      </p:sp>
      <p:sp>
        <p:nvSpPr>
          <p:cNvPr id="23" name="Forma libre 9">
            <a:extLst>
              <a:ext uri="{FF2B5EF4-FFF2-40B4-BE49-F238E27FC236}">
                <a16:creationId xmlns:a16="http://schemas.microsoft.com/office/drawing/2014/main" id="{18D1E1F9-411B-E642-8800-9A875A49A47D}"/>
              </a:ext>
            </a:extLst>
          </p:cNvPr>
          <p:cNvSpPr/>
          <p:nvPr/>
        </p:nvSpPr>
        <p:spPr>
          <a:xfrm>
            <a:off x="2401958" y="2275265"/>
            <a:ext cx="530699" cy="508647"/>
          </a:xfrm>
          <a:custGeom>
            <a:avLst/>
            <a:gdLst>
              <a:gd name="connsiteX0" fmla="*/ 530392 w 533104"/>
              <a:gd name="connsiteY0" fmla="*/ 361477 h 510953"/>
              <a:gd name="connsiteX1" fmla="*/ 530171 w 533104"/>
              <a:gd name="connsiteY1" fmla="*/ 360887 h 510953"/>
              <a:gd name="connsiteX2" fmla="*/ 509644 w 533104"/>
              <a:gd name="connsiteY2" fmla="*/ 338292 h 510953"/>
              <a:gd name="connsiteX3" fmla="*/ 479223 w 533104"/>
              <a:gd name="connsiteY3" fmla="*/ 336742 h 510953"/>
              <a:gd name="connsiteX4" fmla="*/ 381389 w 533104"/>
              <a:gd name="connsiteY4" fmla="*/ 374177 h 510953"/>
              <a:gd name="connsiteX5" fmla="*/ 345135 w 533104"/>
              <a:gd name="connsiteY5" fmla="*/ 348039 h 510953"/>
              <a:gd name="connsiteX6" fmla="*/ 344027 w 533104"/>
              <a:gd name="connsiteY6" fmla="*/ 348039 h 510953"/>
              <a:gd name="connsiteX7" fmla="*/ 386853 w 533104"/>
              <a:gd name="connsiteY7" fmla="*/ 256407 h 510953"/>
              <a:gd name="connsiteX8" fmla="*/ 374079 w 533104"/>
              <a:gd name="connsiteY8" fmla="*/ 202653 h 510953"/>
              <a:gd name="connsiteX9" fmla="*/ 387148 w 533104"/>
              <a:gd name="connsiteY9" fmla="*/ 202949 h 510953"/>
              <a:gd name="connsiteX10" fmla="*/ 416757 w 533104"/>
              <a:gd name="connsiteY10" fmla="*/ 202949 h 510953"/>
              <a:gd name="connsiteX11" fmla="*/ 447842 w 533104"/>
              <a:gd name="connsiteY11" fmla="*/ 235511 h 510953"/>
              <a:gd name="connsiteX12" fmla="*/ 489339 w 533104"/>
              <a:gd name="connsiteY12" fmla="*/ 236028 h 510953"/>
              <a:gd name="connsiteX13" fmla="*/ 489486 w 533104"/>
              <a:gd name="connsiteY13" fmla="*/ 236028 h 510953"/>
              <a:gd name="connsiteX14" fmla="*/ 502777 w 533104"/>
              <a:gd name="connsiteY14" fmla="*/ 222885 h 510953"/>
              <a:gd name="connsiteX15" fmla="*/ 489634 w 533104"/>
              <a:gd name="connsiteY15" fmla="*/ 209446 h 510953"/>
              <a:gd name="connsiteX16" fmla="*/ 448137 w 533104"/>
              <a:gd name="connsiteY16" fmla="*/ 208930 h 510953"/>
              <a:gd name="connsiteX17" fmla="*/ 442895 w 533104"/>
              <a:gd name="connsiteY17" fmla="*/ 196599 h 510953"/>
              <a:gd name="connsiteX18" fmla="*/ 444593 w 533104"/>
              <a:gd name="connsiteY18" fmla="*/ 55348 h 510953"/>
              <a:gd name="connsiteX19" fmla="*/ 447621 w 533104"/>
              <a:gd name="connsiteY19" fmla="*/ 45159 h 510953"/>
              <a:gd name="connsiteX20" fmla="*/ 450131 w 533104"/>
              <a:gd name="connsiteY20" fmla="*/ 43165 h 510953"/>
              <a:gd name="connsiteX21" fmla="*/ 450131 w 533104"/>
              <a:gd name="connsiteY21" fmla="*/ 43165 h 510953"/>
              <a:gd name="connsiteX22" fmla="*/ 491628 w 533104"/>
              <a:gd name="connsiteY22" fmla="*/ 43682 h 510953"/>
              <a:gd name="connsiteX23" fmla="*/ 505066 w 533104"/>
              <a:gd name="connsiteY23" fmla="*/ 30539 h 510953"/>
              <a:gd name="connsiteX24" fmla="*/ 491923 w 533104"/>
              <a:gd name="connsiteY24" fmla="*/ 17101 h 510953"/>
              <a:gd name="connsiteX25" fmla="*/ 450426 w 533104"/>
              <a:gd name="connsiteY25" fmla="*/ 16584 h 510953"/>
              <a:gd name="connsiteX26" fmla="*/ 426355 w 533104"/>
              <a:gd name="connsiteY26" fmla="*/ 29210 h 510953"/>
              <a:gd name="connsiteX27" fmla="*/ 418233 w 533104"/>
              <a:gd name="connsiteY27" fmla="*/ 51066 h 510953"/>
              <a:gd name="connsiteX28" fmla="*/ 412548 w 533104"/>
              <a:gd name="connsiteY28" fmla="*/ 50549 h 510953"/>
              <a:gd name="connsiteX29" fmla="*/ 412105 w 533104"/>
              <a:gd name="connsiteY29" fmla="*/ 50549 h 510953"/>
              <a:gd name="connsiteX30" fmla="*/ 320547 w 533104"/>
              <a:gd name="connsiteY30" fmla="*/ 21531 h 510953"/>
              <a:gd name="connsiteX31" fmla="*/ 244642 w 533104"/>
              <a:gd name="connsiteY31" fmla="*/ 1816 h 510953"/>
              <a:gd name="connsiteX32" fmla="*/ 126503 w 533104"/>
              <a:gd name="connsiteY32" fmla="*/ 53133 h 510953"/>
              <a:gd name="connsiteX33" fmla="*/ 25715 w 533104"/>
              <a:gd name="connsiteY33" fmla="*/ 100389 h 510953"/>
              <a:gd name="connsiteX34" fmla="*/ 4302 w 533104"/>
              <a:gd name="connsiteY34" fmla="*/ 120251 h 510953"/>
              <a:gd name="connsiteX35" fmla="*/ 2825 w 533104"/>
              <a:gd name="connsiteY35" fmla="*/ 150081 h 510953"/>
              <a:gd name="connsiteX36" fmla="*/ 3047 w 533104"/>
              <a:gd name="connsiteY36" fmla="*/ 150746 h 510953"/>
              <a:gd name="connsiteX37" fmla="*/ 23573 w 533104"/>
              <a:gd name="connsiteY37" fmla="*/ 173340 h 510953"/>
              <a:gd name="connsiteX38" fmla="*/ 40630 w 533104"/>
              <a:gd name="connsiteY38" fmla="*/ 177180 h 510953"/>
              <a:gd name="connsiteX39" fmla="*/ 53994 w 533104"/>
              <a:gd name="connsiteY39" fmla="*/ 174817 h 510953"/>
              <a:gd name="connsiteX40" fmla="*/ 151829 w 533104"/>
              <a:gd name="connsiteY40" fmla="*/ 137381 h 510953"/>
              <a:gd name="connsiteX41" fmla="*/ 160320 w 533104"/>
              <a:gd name="connsiteY41" fmla="*/ 151041 h 510953"/>
              <a:gd name="connsiteX42" fmla="*/ 188157 w 533104"/>
              <a:gd name="connsiteY42" fmla="*/ 163446 h 510953"/>
              <a:gd name="connsiteX43" fmla="*/ 189264 w 533104"/>
              <a:gd name="connsiteY43" fmla="*/ 163446 h 510953"/>
              <a:gd name="connsiteX44" fmla="*/ 192292 w 533104"/>
              <a:gd name="connsiteY44" fmla="*/ 163298 h 510953"/>
              <a:gd name="connsiteX45" fmla="*/ 147620 w 533104"/>
              <a:gd name="connsiteY45" fmla="*/ 256481 h 510953"/>
              <a:gd name="connsiteX46" fmla="*/ 159729 w 533104"/>
              <a:gd name="connsiteY46" fmla="*/ 308905 h 510953"/>
              <a:gd name="connsiteX47" fmla="*/ 146143 w 533104"/>
              <a:gd name="connsiteY47" fmla="*/ 308610 h 510953"/>
              <a:gd name="connsiteX48" fmla="*/ 116461 w 533104"/>
              <a:gd name="connsiteY48" fmla="*/ 308610 h 510953"/>
              <a:gd name="connsiteX49" fmla="*/ 109151 w 533104"/>
              <a:gd name="connsiteY49" fmla="*/ 289264 h 510953"/>
              <a:gd name="connsiteX50" fmla="*/ 85375 w 533104"/>
              <a:gd name="connsiteY50" fmla="*/ 276048 h 510953"/>
              <a:gd name="connsiteX51" fmla="*/ 43879 w 533104"/>
              <a:gd name="connsiteY51" fmla="*/ 275531 h 510953"/>
              <a:gd name="connsiteX52" fmla="*/ 30440 w 533104"/>
              <a:gd name="connsiteY52" fmla="*/ 288674 h 510953"/>
              <a:gd name="connsiteX53" fmla="*/ 43583 w 533104"/>
              <a:gd name="connsiteY53" fmla="*/ 302112 h 510953"/>
              <a:gd name="connsiteX54" fmla="*/ 85080 w 533104"/>
              <a:gd name="connsiteY54" fmla="*/ 302629 h 510953"/>
              <a:gd name="connsiteX55" fmla="*/ 87517 w 533104"/>
              <a:gd name="connsiteY55" fmla="*/ 304696 h 510953"/>
              <a:gd name="connsiteX56" fmla="*/ 90322 w 533104"/>
              <a:gd name="connsiteY56" fmla="*/ 314960 h 510953"/>
              <a:gd name="connsiteX57" fmla="*/ 88624 w 533104"/>
              <a:gd name="connsiteY57" fmla="*/ 456210 h 510953"/>
              <a:gd name="connsiteX58" fmla="*/ 83086 w 533104"/>
              <a:gd name="connsiteY58" fmla="*/ 468394 h 510953"/>
              <a:gd name="connsiteX59" fmla="*/ 83086 w 533104"/>
              <a:gd name="connsiteY59" fmla="*/ 468394 h 510953"/>
              <a:gd name="connsiteX60" fmla="*/ 41590 w 533104"/>
              <a:gd name="connsiteY60" fmla="*/ 467877 h 510953"/>
              <a:gd name="connsiteX61" fmla="*/ 28151 w 533104"/>
              <a:gd name="connsiteY61" fmla="*/ 481020 h 510953"/>
              <a:gd name="connsiteX62" fmla="*/ 41294 w 533104"/>
              <a:gd name="connsiteY62" fmla="*/ 494458 h 510953"/>
              <a:gd name="connsiteX63" fmla="*/ 82791 w 533104"/>
              <a:gd name="connsiteY63" fmla="*/ 494975 h 510953"/>
              <a:gd name="connsiteX64" fmla="*/ 83160 w 533104"/>
              <a:gd name="connsiteY64" fmla="*/ 494975 h 510953"/>
              <a:gd name="connsiteX65" fmla="*/ 115058 w 533104"/>
              <a:gd name="connsiteY65" fmla="*/ 460493 h 510953"/>
              <a:gd name="connsiteX66" fmla="*/ 120743 w 533104"/>
              <a:gd name="connsiteY66" fmla="*/ 461010 h 510953"/>
              <a:gd name="connsiteX67" fmla="*/ 121186 w 533104"/>
              <a:gd name="connsiteY67" fmla="*/ 461010 h 510953"/>
              <a:gd name="connsiteX68" fmla="*/ 212744 w 533104"/>
              <a:gd name="connsiteY68" fmla="*/ 490028 h 510953"/>
              <a:gd name="connsiteX69" fmla="*/ 276244 w 533104"/>
              <a:gd name="connsiteY69" fmla="*/ 510998 h 510953"/>
              <a:gd name="connsiteX70" fmla="*/ 288649 w 533104"/>
              <a:gd name="connsiteY70" fmla="*/ 509742 h 510953"/>
              <a:gd name="connsiteX71" fmla="*/ 406789 w 533104"/>
              <a:gd name="connsiteY71" fmla="*/ 458426 h 510953"/>
              <a:gd name="connsiteX72" fmla="*/ 507576 w 533104"/>
              <a:gd name="connsiteY72" fmla="*/ 411170 h 510953"/>
              <a:gd name="connsiteX73" fmla="*/ 528989 w 533104"/>
              <a:gd name="connsiteY73" fmla="*/ 391308 h 510953"/>
              <a:gd name="connsiteX74" fmla="*/ 530392 w 533104"/>
              <a:gd name="connsiteY74" fmla="*/ 361477 h 510953"/>
              <a:gd name="connsiteX75" fmla="*/ 188304 w 533104"/>
              <a:gd name="connsiteY75" fmla="*/ 136864 h 510953"/>
              <a:gd name="connsiteX76" fmla="*/ 175900 w 533104"/>
              <a:gd name="connsiteY76" fmla="*/ 123278 h 510953"/>
              <a:gd name="connsiteX77" fmla="*/ 180035 w 533104"/>
              <a:gd name="connsiteY77" fmla="*/ 114049 h 510953"/>
              <a:gd name="connsiteX78" fmla="*/ 189486 w 533104"/>
              <a:gd name="connsiteY78" fmla="*/ 110431 h 510953"/>
              <a:gd name="connsiteX79" fmla="*/ 189633 w 533104"/>
              <a:gd name="connsiteY79" fmla="*/ 110431 h 510953"/>
              <a:gd name="connsiteX80" fmla="*/ 287837 w 533104"/>
              <a:gd name="connsiteY80" fmla="*/ 112129 h 510953"/>
              <a:gd name="connsiteX81" fmla="*/ 298839 w 533104"/>
              <a:gd name="connsiteY81" fmla="*/ 106591 h 510953"/>
              <a:gd name="connsiteX82" fmla="*/ 311539 w 533104"/>
              <a:gd name="connsiteY82" fmla="*/ 88944 h 510953"/>
              <a:gd name="connsiteX83" fmla="*/ 308511 w 533104"/>
              <a:gd name="connsiteY83" fmla="*/ 70411 h 510953"/>
              <a:gd name="connsiteX84" fmla="*/ 289978 w 533104"/>
              <a:gd name="connsiteY84" fmla="*/ 73438 h 510953"/>
              <a:gd name="connsiteX85" fmla="*/ 281339 w 533104"/>
              <a:gd name="connsiteY85" fmla="*/ 85400 h 510953"/>
              <a:gd name="connsiteX86" fmla="*/ 190150 w 533104"/>
              <a:gd name="connsiteY86" fmla="*/ 83776 h 510953"/>
              <a:gd name="connsiteX87" fmla="*/ 161797 w 533104"/>
              <a:gd name="connsiteY87" fmla="*/ 94630 h 510953"/>
              <a:gd name="connsiteX88" fmla="*/ 152346 w 533104"/>
              <a:gd name="connsiteY88" fmla="*/ 108289 h 510953"/>
              <a:gd name="connsiteX89" fmla="*/ 44913 w 533104"/>
              <a:gd name="connsiteY89" fmla="*/ 149564 h 510953"/>
              <a:gd name="connsiteX90" fmla="*/ 34871 w 533104"/>
              <a:gd name="connsiteY90" fmla="*/ 149048 h 510953"/>
              <a:gd name="connsiteX91" fmla="*/ 28004 w 533104"/>
              <a:gd name="connsiteY91" fmla="*/ 141442 h 510953"/>
              <a:gd name="connsiteX92" fmla="*/ 27782 w 533104"/>
              <a:gd name="connsiteY92" fmla="*/ 140778 h 510953"/>
              <a:gd name="connsiteX93" fmla="*/ 28299 w 533104"/>
              <a:gd name="connsiteY93" fmla="*/ 131327 h 510953"/>
              <a:gd name="connsiteX94" fmla="*/ 35314 w 533104"/>
              <a:gd name="connsiteY94" fmla="*/ 124903 h 510953"/>
              <a:gd name="connsiteX95" fmla="*/ 36495 w 533104"/>
              <a:gd name="connsiteY95" fmla="*/ 124386 h 510953"/>
              <a:gd name="connsiteX96" fmla="*/ 249885 w 533104"/>
              <a:gd name="connsiteY96" fmla="*/ 27585 h 510953"/>
              <a:gd name="connsiteX97" fmla="*/ 308733 w 533104"/>
              <a:gd name="connsiteY97" fmla="*/ 45159 h 510953"/>
              <a:gd name="connsiteX98" fmla="*/ 410333 w 533104"/>
              <a:gd name="connsiteY98" fmla="*/ 76835 h 510953"/>
              <a:gd name="connsiteX99" fmla="*/ 417643 w 533104"/>
              <a:gd name="connsiteY99" fmla="*/ 77499 h 510953"/>
              <a:gd name="connsiteX100" fmla="*/ 416461 w 533104"/>
              <a:gd name="connsiteY100" fmla="*/ 176146 h 510953"/>
              <a:gd name="connsiteX101" fmla="*/ 387000 w 533104"/>
              <a:gd name="connsiteY101" fmla="*/ 176146 h 510953"/>
              <a:gd name="connsiteX102" fmla="*/ 353995 w 533104"/>
              <a:gd name="connsiteY102" fmla="*/ 174152 h 510953"/>
              <a:gd name="connsiteX103" fmla="*/ 289461 w 533104"/>
              <a:gd name="connsiteY103" fmla="*/ 138710 h 510953"/>
              <a:gd name="connsiteX104" fmla="*/ 188304 w 533104"/>
              <a:gd name="connsiteY104" fmla="*/ 136864 h 510953"/>
              <a:gd name="connsiteX105" fmla="*/ 267163 w 533104"/>
              <a:gd name="connsiteY105" fmla="*/ 163372 h 510953"/>
              <a:gd name="connsiteX106" fmla="*/ 283702 w 533104"/>
              <a:gd name="connsiteY106" fmla="*/ 164849 h 510953"/>
              <a:gd name="connsiteX107" fmla="*/ 309397 w 533104"/>
              <a:gd name="connsiteY107" fmla="*/ 179838 h 510953"/>
              <a:gd name="connsiteX108" fmla="*/ 339523 w 533104"/>
              <a:gd name="connsiteY108" fmla="*/ 198076 h 510953"/>
              <a:gd name="connsiteX109" fmla="*/ 360124 w 533104"/>
              <a:gd name="connsiteY109" fmla="*/ 256407 h 510953"/>
              <a:gd name="connsiteX110" fmla="*/ 273808 w 533104"/>
              <a:gd name="connsiteY110" fmla="*/ 349220 h 510953"/>
              <a:gd name="connsiteX111" fmla="*/ 249737 w 533104"/>
              <a:gd name="connsiteY111" fmla="*/ 346710 h 510953"/>
              <a:gd name="connsiteX112" fmla="*/ 223599 w 533104"/>
              <a:gd name="connsiteY112" fmla="*/ 331573 h 510953"/>
              <a:gd name="connsiteX113" fmla="*/ 193621 w 533104"/>
              <a:gd name="connsiteY113" fmla="*/ 313409 h 510953"/>
              <a:gd name="connsiteX114" fmla="*/ 174054 w 533104"/>
              <a:gd name="connsiteY114" fmla="*/ 256407 h 510953"/>
              <a:gd name="connsiteX115" fmla="*/ 267163 w 533104"/>
              <a:gd name="connsiteY115" fmla="*/ 163372 h 510953"/>
              <a:gd name="connsiteX116" fmla="*/ 504844 w 533104"/>
              <a:gd name="connsiteY116" fmla="*/ 379937 h 510953"/>
              <a:gd name="connsiteX117" fmla="*/ 497830 w 533104"/>
              <a:gd name="connsiteY117" fmla="*/ 386360 h 510953"/>
              <a:gd name="connsiteX118" fmla="*/ 496648 w 533104"/>
              <a:gd name="connsiteY118" fmla="*/ 386877 h 510953"/>
              <a:gd name="connsiteX119" fmla="*/ 283259 w 533104"/>
              <a:gd name="connsiteY119" fmla="*/ 483678 h 510953"/>
              <a:gd name="connsiteX120" fmla="*/ 224411 w 533104"/>
              <a:gd name="connsiteY120" fmla="*/ 466105 h 510953"/>
              <a:gd name="connsiteX121" fmla="*/ 122811 w 533104"/>
              <a:gd name="connsiteY121" fmla="*/ 434428 h 510953"/>
              <a:gd name="connsiteX122" fmla="*/ 115501 w 533104"/>
              <a:gd name="connsiteY122" fmla="*/ 433764 h 510953"/>
              <a:gd name="connsiteX123" fmla="*/ 116682 w 533104"/>
              <a:gd name="connsiteY123" fmla="*/ 335117 h 510953"/>
              <a:gd name="connsiteX124" fmla="*/ 146143 w 533104"/>
              <a:gd name="connsiteY124" fmla="*/ 335117 h 510953"/>
              <a:gd name="connsiteX125" fmla="*/ 179075 w 533104"/>
              <a:gd name="connsiteY125" fmla="*/ 337111 h 510953"/>
              <a:gd name="connsiteX126" fmla="*/ 267310 w 533104"/>
              <a:gd name="connsiteY126" fmla="*/ 376023 h 510953"/>
              <a:gd name="connsiteX127" fmla="*/ 274620 w 533104"/>
              <a:gd name="connsiteY127" fmla="*/ 375802 h 510953"/>
              <a:gd name="connsiteX128" fmla="*/ 344987 w 533104"/>
              <a:gd name="connsiteY128" fmla="*/ 374620 h 510953"/>
              <a:gd name="connsiteX129" fmla="*/ 357392 w 533104"/>
              <a:gd name="connsiteY129" fmla="*/ 388206 h 510953"/>
              <a:gd name="connsiteX130" fmla="*/ 343805 w 533104"/>
              <a:gd name="connsiteY130" fmla="*/ 401054 h 510953"/>
              <a:gd name="connsiteX131" fmla="*/ 343658 w 533104"/>
              <a:gd name="connsiteY131" fmla="*/ 401054 h 510953"/>
              <a:gd name="connsiteX132" fmla="*/ 245454 w 533104"/>
              <a:gd name="connsiteY132" fmla="*/ 399356 h 510953"/>
              <a:gd name="connsiteX133" fmla="*/ 234453 w 533104"/>
              <a:gd name="connsiteY133" fmla="*/ 404894 h 510953"/>
              <a:gd name="connsiteX134" fmla="*/ 221753 w 533104"/>
              <a:gd name="connsiteY134" fmla="*/ 422541 h 510953"/>
              <a:gd name="connsiteX135" fmla="*/ 224780 w 533104"/>
              <a:gd name="connsiteY135" fmla="*/ 441074 h 510953"/>
              <a:gd name="connsiteX136" fmla="*/ 232533 w 533104"/>
              <a:gd name="connsiteY136" fmla="*/ 443584 h 510953"/>
              <a:gd name="connsiteX137" fmla="*/ 243313 w 533104"/>
              <a:gd name="connsiteY137" fmla="*/ 438046 h 510953"/>
              <a:gd name="connsiteX138" fmla="*/ 251952 w 533104"/>
              <a:gd name="connsiteY138" fmla="*/ 426085 h 510953"/>
              <a:gd name="connsiteX139" fmla="*/ 343141 w 533104"/>
              <a:gd name="connsiteY139" fmla="*/ 427709 h 510953"/>
              <a:gd name="connsiteX140" fmla="*/ 344175 w 533104"/>
              <a:gd name="connsiteY140" fmla="*/ 427709 h 510953"/>
              <a:gd name="connsiteX141" fmla="*/ 380946 w 533104"/>
              <a:gd name="connsiteY141" fmla="*/ 403121 h 510953"/>
              <a:gd name="connsiteX142" fmla="*/ 488379 w 533104"/>
              <a:gd name="connsiteY142" fmla="*/ 361773 h 510953"/>
              <a:gd name="connsiteX143" fmla="*/ 498421 w 533104"/>
              <a:gd name="connsiteY143" fmla="*/ 362289 h 510953"/>
              <a:gd name="connsiteX144" fmla="*/ 505288 w 533104"/>
              <a:gd name="connsiteY144" fmla="*/ 369895 h 510953"/>
              <a:gd name="connsiteX145" fmla="*/ 505509 w 533104"/>
              <a:gd name="connsiteY145" fmla="*/ 370485 h 510953"/>
              <a:gd name="connsiteX146" fmla="*/ 504844 w 533104"/>
              <a:gd name="connsiteY146" fmla="*/ 379937 h 510953"/>
              <a:gd name="connsiteX147" fmla="*/ 214517 w 533104"/>
              <a:gd name="connsiteY147" fmla="*/ 263938 h 510953"/>
              <a:gd name="connsiteX148" fmla="*/ 214664 w 533104"/>
              <a:gd name="connsiteY148" fmla="*/ 245110 h 510953"/>
              <a:gd name="connsiteX149" fmla="*/ 233493 w 533104"/>
              <a:gd name="connsiteY149" fmla="*/ 245257 h 510953"/>
              <a:gd name="connsiteX150" fmla="*/ 250844 w 533104"/>
              <a:gd name="connsiteY150" fmla="*/ 262978 h 510953"/>
              <a:gd name="connsiteX151" fmla="*/ 298691 w 533104"/>
              <a:gd name="connsiteY151" fmla="*/ 203687 h 510953"/>
              <a:gd name="connsiteX152" fmla="*/ 317372 w 533104"/>
              <a:gd name="connsiteY152" fmla="*/ 201694 h 510953"/>
              <a:gd name="connsiteX153" fmla="*/ 319365 w 533104"/>
              <a:gd name="connsiteY153" fmla="*/ 220374 h 510953"/>
              <a:gd name="connsiteX154" fmla="*/ 262142 w 533104"/>
              <a:gd name="connsiteY154" fmla="*/ 291258 h 510953"/>
              <a:gd name="connsiteX155" fmla="*/ 262068 w 533104"/>
              <a:gd name="connsiteY155" fmla="*/ 291332 h 510953"/>
              <a:gd name="connsiteX156" fmla="*/ 261108 w 533104"/>
              <a:gd name="connsiteY156" fmla="*/ 292366 h 510953"/>
              <a:gd name="connsiteX157" fmla="*/ 260886 w 533104"/>
              <a:gd name="connsiteY157" fmla="*/ 292587 h 510953"/>
              <a:gd name="connsiteX158" fmla="*/ 260000 w 533104"/>
              <a:gd name="connsiteY158" fmla="*/ 293326 h 510953"/>
              <a:gd name="connsiteX159" fmla="*/ 259557 w 533104"/>
              <a:gd name="connsiteY159" fmla="*/ 293621 h 510953"/>
              <a:gd name="connsiteX160" fmla="*/ 258819 w 533104"/>
              <a:gd name="connsiteY160" fmla="*/ 294138 h 510953"/>
              <a:gd name="connsiteX161" fmla="*/ 258302 w 533104"/>
              <a:gd name="connsiteY161" fmla="*/ 294433 h 510953"/>
              <a:gd name="connsiteX162" fmla="*/ 257564 w 533104"/>
              <a:gd name="connsiteY162" fmla="*/ 294802 h 510953"/>
              <a:gd name="connsiteX163" fmla="*/ 257047 w 533104"/>
              <a:gd name="connsiteY163" fmla="*/ 295024 h 510953"/>
              <a:gd name="connsiteX164" fmla="*/ 256235 w 533104"/>
              <a:gd name="connsiteY164" fmla="*/ 295319 h 510953"/>
              <a:gd name="connsiteX165" fmla="*/ 255718 w 533104"/>
              <a:gd name="connsiteY165" fmla="*/ 295467 h 510953"/>
              <a:gd name="connsiteX166" fmla="*/ 254832 w 533104"/>
              <a:gd name="connsiteY166" fmla="*/ 295688 h 510953"/>
              <a:gd name="connsiteX167" fmla="*/ 254389 w 533104"/>
              <a:gd name="connsiteY167" fmla="*/ 295762 h 510953"/>
              <a:gd name="connsiteX168" fmla="*/ 253429 w 533104"/>
              <a:gd name="connsiteY168" fmla="*/ 295910 h 510953"/>
              <a:gd name="connsiteX169" fmla="*/ 253060 w 533104"/>
              <a:gd name="connsiteY169" fmla="*/ 295984 h 510953"/>
              <a:gd name="connsiteX170" fmla="*/ 251730 w 533104"/>
              <a:gd name="connsiteY170" fmla="*/ 296058 h 510953"/>
              <a:gd name="connsiteX171" fmla="*/ 251730 w 533104"/>
              <a:gd name="connsiteY171" fmla="*/ 296058 h 510953"/>
              <a:gd name="connsiteX172" fmla="*/ 250549 w 533104"/>
              <a:gd name="connsiteY172" fmla="*/ 295984 h 510953"/>
              <a:gd name="connsiteX173" fmla="*/ 250254 w 533104"/>
              <a:gd name="connsiteY173" fmla="*/ 295910 h 510953"/>
              <a:gd name="connsiteX174" fmla="*/ 249368 w 533104"/>
              <a:gd name="connsiteY174" fmla="*/ 295762 h 510953"/>
              <a:gd name="connsiteX175" fmla="*/ 248999 w 533104"/>
              <a:gd name="connsiteY175" fmla="*/ 295688 h 510953"/>
              <a:gd name="connsiteX176" fmla="*/ 248186 w 533104"/>
              <a:gd name="connsiteY176" fmla="*/ 295467 h 510953"/>
              <a:gd name="connsiteX177" fmla="*/ 247743 w 533104"/>
              <a:gd name="connsiteY177" fmla="*/ 295319 h 510953"/>
              <a:gd name="connsiteX178" fmla="*/ 247005 w 533104"/>
              <a:gd name="connsiteY178" fmla="*/ 295024 h 510953"/>
              <a:gd name="connsiteX179" fmla="*/ 246562 w 533104"/>
              <a:gd name="connsiteY179" fmla="*/ 294876 h 510953"/>
              <a:gd name="connsiteX180" fmla="*/ 245823 w 533104"/>
              <a:gd name="connsiteY180" fmla="*/ 294507 h 510953"/>
              <a:gd name="connsiteX181" fmla="*/ 245381 w 533104"/>
              <a:gd name="connsiteY181" fmla="*/ 294285 h 510953"/>
              <a:gd name="connsiteX182" fmla="*/ 244568 w 533104"/>
              <a:gd name="connsiteY182" fmla="*/ 293842 h 510953"/>
              <a:gd name="connsiteX183" fmla="*/ 244199 w 533104"/>
              <a:gd name="connsiteY183" fmla="*/ 293621 h 510953"/>
              <a:gd name="connsiteX184" fmla="*/ 243387 w 533104"/>
              <a:gd name="connsiteY184" fmla="*/ 293030 h 510953"/>
              <a:gd name="connsiteX185" fmla="*/ 243313 w 533104"/>
              <a:gd name="connsiteY185" fmla="*/ 292956 h 510953"/>
              <a:gd name="connsiteX186" fmla="*/ 242796 w 533104"/>
              <a:gd name="connsiteY186" fmla="*/ 292513 h 510953"/>
              <a:gd name="connsiteX187" fmla="*/ 242279 w 533104"/>
              <a:gd name="connsiteY187" fmla="*/ 291996 h 510953"/>
              <a:gd name="connsiteX188" fmla="*/ 242206 w 533104"/>
              <a:gd name="connsiteY188" fmla="*/ 291923 h 510953"/>
              <a:gd name="connsiteX189" fmla="*/ 214517 w 533104"/>
              <a:gd name="connsiteY189" fmla="*/ 263938 h 5109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Lst>
            <a:rect l="l" t="t" r="r" b="b"/>
            <a:pathLst>
              <a:path w="533104" h="510953">
                <a:moveTo>
                  <a:pt x="530392" y="361477"/>
                </a:moveTo>
                <a:lnTo>
                  <a:pt x="530171" y="360887"/>
                </a:lnTo>
                <a:cubicBezTo>
                  <a:pt x="526553" y="350845"/>
                  <a:pt x="519317" y="342796"/>
                  <a:pt x="509644" y="338292"/>
                </a:cubicBezTo>
                <a:cubicBezTo>
                  <a:pt x="500045" y="333714"/>
                  <a:pt x="489191" y="333198"/>
                  <a:pt x="479223" y="336742"/>
                </a:cubicBezTo>
                <a:cubicBezTo>
                  <a:pt x="442452" y="349959"/>
                  <a:pt x="400734" y="366424"/>
                  <a:pt x="381389" y="374177"/>
                </a:cubicBezTo>
                <a:cubicBezTo>
                  <a:pt x="375925" y="359336"/>
                  <a:pt x="361896" y="348556"/>
                  <a:pt x="345135" y="348039"/>
                </a:cubicBezTo>
                <a:cubicBezTo>
                  <a:pt x="344765" y="348039"/>
                  <a:pt x="344396" y="348039"/>
                  <a:pt x="344027" y="348039"/>
                </a:cubicBezTo>
                <a:cubicBezTo>
                  <a:pt x="370165" y="326109"/>
                  <a:pt x="386853" y="293178"/>
                  <a:pt x="386853" y="256407"/>
                </a:cubicBezTo>
                <a:cubicBezTo>
                  <a:pt x="386853" y="237062"/>
                  <a:pt x="382201" y="218824"/>
                  <a:pt x="374079" y="202653"/>
                </a:cubicBezTo>
                <a:cubicBezTo>
                  <a:pt x="380724" y="202875"/>
                  <a:pt x="385967" y="202949"/>
                  <a:pt x="387148" y="202949"/>
                </a:cubicBezTo>
                <a:lnTo>
                  <a:pt x="416757" y="202949"/>
                </a:lnTo>
                <a:cubicBezTo>
                  <a:pt x="419046" y="221482"/>
                  <a:pt x="431820" y="235289"/>
                  <a:pt x="447842" y="235511"/>
                </a:cubicBezTo>
                <a:lnTo>
                  <a:pt x="489339" y="236028"/>
                </a:lnTo>
                <a:cubicBezTo>
                  <a:pt x="489413" y="236028"/>
                  <a:pt x="489413" y="236028"/>
                  <a:pt x="489486" y="236028"/>
                </a:cubicBezTo>
                <a:cubicBezTo>
                  <a:pt x="496722" y="236028"/>
                  <a:pt x="502703" y="230195"/>
                  <a:pt x="502777" y="222885"/>
                </a:cubicBezTo>
                <a:cubicBezTo>
                  <a:pt x="502851" y="215575"/>
                  <a:pt x="497018" y="209520"/>
                  <a:pt x="489634" y="209446"/>
                </a:cubicBezTo>
                <a:lnTo>
                  <a:pt x="448137" y="208930"/>
                </a:lnTo>
                <a:cubicBezTo>
                  <a:pt x="446808" y="208930"/>
                  <a:pt x="442821" y="204499"/>
                  <a:pt x="442895" y="196599"/>
                </a:cubicBezTo>
                <a:lnTo>
                  <a:pt x="444593" y="55348"/>
                </a:lnTo>
                <a:cubicBezTo>
                  <a:pt x="444667" y="51361"/>
                  <a:pt x="445775" y="47669"/>
                  <a:pt x="447621" y="45159"/>
                </a:cubicBezTo>
                <a:cubicBezTo>
                  <a:pt x="448728" y="43682"/>
                  <a:pt x="449688" y="43165"/>
                  <a:pt x="450131" y="43165"/>
                </a:cubicBezTo>
                <a:lnTo>
                  <a:pt x="450131" y="43165"/>
                </a:lnTo>
                <a:lnTo>
                  <a:pt x="491628" y="43682"/>
                </a:lnTo>
                <a:cubicBezTo>
                  <a:pt x="498937" y="43756"/>
                  <a:pt x="504992" y="37923"/>
                  <a:pt x="505066" y="30539"/>
                </a:cubicBezTo>
                <a:cubicBezTo>
                  <a:pt x="505140" y="23229"/>
                  <a:pt x="499307" y="17174"/>
                  <a:pt x="491923" y="17101"/>
                </a:cubicBezTo>
                <a:lnTo>
                  <a:pt x="450426" y="16584"/>
                </a:lnTo>
                <a:cubicBezTo>
                  <a:pt x="441271" y="16510"/>
                  <a:pt x="432484" y="21088"/>
                  <a:pt x="426355" y="29210"/>
                </a:cubicBezTo>
                <a:cubicBezTo>
                  <a:pt x="421852" y="35264"/>
                  <a:pt x="418972" y="42870"/>
                  <a:pt x="418233" y="51066"/>
                </a:cubicBezTo>
                <a:lnTo>
                  <a:pt x="412548" y="50549"/>
                </a:lnTo>
                <a:cubicBezTo>
                  <a:pt x="412400" y="50549"/>
                  <a:pt x="412253" y="50549"/>
                  <a:pt x="412105" y="50549"/>
                </a:cubicBezTo>
                <a:cubicBezTo>
                  <a:pt x="375999" y="48629"/>
                  <a:pt x="346538" y="34231"/>
                  <a:pt x="320547" y="21531"/>
                </a:cubicBezTo>
                <a:cubicBezTo>
                  <a:pt x="293227" y="8166"/>
                  <a:pt x="269599" y="-3352"/>
                  <a:pt x="244642" y="1816"/>
                </a:cubicBezTo>
                <a:cubicBezTo>
                  <a:pt x="240729" y="2628"/>
                  <a:pt x="231425" y="4548"/>
                  <a:pt x="126503" y="53133"/>
                </a:cubicBezTo>
                <a:cubicBezTo>
                  <a:pt x="78139" y="75506"/>
                  <a:pt x="31253" y="97805"/>
                  <a:pt x="25715" y="100389"/>
                </a:cubicBezTo>
                <a:cubicBezTo>
                  <a:pt x="16264" y="104007"/>
                  <a:pt x="8658" y="111021"/>
                  <a:pt x="4302" y="120251"/>
                </a:cubicBezTo>
                <a:cubicBezTo>
                  <a:pt x="-128" y="129702"/>
                  <a:pt x="-645" y="140261"/>
                  <a:pt x="2825" y="150081"/>
                </a:cubicBezTo>
                <a:lnTo>
                  <a:pt x="3047" y="150746"/>
                </a:lnTo>
                <a:cubicBezTo>
                  <a:pt x="6665" y="160788"/>
                  <a:pt x="13901" y="168836"/>
                  <a:pt x="23573" y="173340"/>
                </a:cubicBezTo>
                <a:cubicBezTo>
                  <a:pt x="28964" y="175924"/>
                  <a:pt x="34797" y="177180"/>
                  <a:pt x="40630" y="177180"/>
                </a:cubicBezTo>
                <a:cubicBezTo>
                  <a:pt x="45134" y="177180"/>
                  <a:pt x="49638" y="176367"/>
                  <a:pt x="53994" y="174817"/>
                </a:cubicBezTo>
                <a:cubicBezTo>
                  <a:pt x="90692" y="161600"/>
                  <a:pt x="132483" y="145134"/>
                  <a:pt x="151829" y="137381"/>
                </a:cubicBezTo>
                <a:cubicBezTo>
                  <a:pt x="153675" y="142402"/>
                  <a:pt x="156480" y="147054"/>
                  <a:pt x="160320" y="151041"/>
                </a:cubicBezTo>
                <a:cubicBezTo>
                  <a:pt x="167630" y="158794"/>
                  <a:pt x="177524" y="163151"/>
                  <a:pt x="188157" y="163446"/>
                </a:cubicBezTo>
                <a:cubicBezTo>
                  <a:pt x="188526" y="163446"/>
                  <a:pt x="188895" y="163446"/>
                  <a:pt x="189264" y="163446"/>
                </a:cubicBezTo>
                <a:cubicBezTo>
                  <a:pt x="190224" y="163372"/>
                  <a:pt x="191258" y="163298"/>
                  <a:pt x="192292" y="163298"/>
                </a:cubicBezTo>
                <a:cubicBezTo>
                  <a:pt x="165046" y="185228"/>
                  <a:pt x="147620" y="218824"/>
                  <a:pt x="147620" y="256481"/>
                </a:cubicBezTo>
                <a:cubicBezTo>
                  <a:pt x="147620" y="275309"/>
                  <a:pt x="151976" y="293104"/>
                  <a:pt x="159729" y="308905"/>
                </a:cubicBezTo>
                <a:cubicBezTo>
                  <a:pt x="152863" y="308610"/>
                  <a:pt x="147325" y="308610"/>
                  <a:pt x="146143" y="308610"/>
                </a:cubicBezTo>
                <a:lnTo>
                  <a:pt x="116461" y="308610"/>
                </a:lnTo>
                <a:cubicBezTo>
                  <a:pt x="115575" y="301448"/>
                  <a:pt x="113064" y="294728"/>
                  <a:pt x="109151" y="289264"/>
                </a:cubicBezTo>
                <a:cubicBezTo>
                  <a:pt x="103244" y="280995"/>
                  <a:pt x="94605" y="276195"/>
                  <a:pt x="85375" y="276048"/>
                </a:cubicBezTo>
                <a:lnTo>
                  <a:pt x="43879" y="275531"/>
                </a:lnTo>
                <a:cubicBezTo>
                  <a:pt x="36569" y="275457"/>
                  <a:pt x="30514" y="281290"/>
                  <a:pt x="30440" y="288674"/>
                </a:cubicBezTo>
                <a:cubicBezTo>
                  <a:pt x="30366" y="295984"/>
                  <a:pt x="36200" y="302038"/>
                  <a:pt x="43583" y="302112"/>
                </a:cubicBezTo>
                <a:lnTo>
                  <a:pt x="85080" y="302629"/>
                </a:lnTo>
                <a:cubicBezTo>
                  <a:pt x="85449" y="302629"/>
                  <a:pt x="86483" y="303220"/>
                  <a:pt x="87517" y="304696"/>
                </a:cubicBezTo>
                <a:cubicBezTo>
                  <a:pt x="89363" y="307281"/>
                  <a:pt x="90322" y="310973"/>
                  <a:pt x="90322" y="314960"/>
                </a:cubicBezTo>
                <a:lnTo>
                  <a:pt x="88624" y="456210"/>
                </a:lnTo>
                <a:cubicBezTo>
                  <a:pt x="88550" y="464111"/>
                  <a:pt x="84489" y="468394"/>
                  <a:pt x="83086" y="468394"/>
                </a:cubicBezTo>
                <a:lnTo>
                  <a:pt x="83086" y="468394"/>
                </a:lnTo>
                <a:lnTo>
                  <a:pt x="41590" y="467877"/>
                </a:lnTo>
                <a:cubicBezTo>
                  <a:pt x="34280" y="467803"/>
                  <a:pt x="28225" y="473636"/>
                  <a:pt x="28151" y="481020"/>
                </a:cubicBezTo>
                <a:cubicBezTo>
                  <a:pt x="28078" y="488330"/>
                  <a:pt x="33911" y="494384"/>
                  <a:pt x="41294" y="494458"/>
                </a:cubicBezTo>
                <a:lnTo>
                  <a:pt x="82791" y="494975"/>
                </a:lnTo>
                <a:cubicBezTo>
                  <a:pt x="82865" y="494975"/>
                  <a:pt x="83012" y="494975"/>
                  <a:pt x="83160" y="494975"/>
                </a:cubicBezTo>
                <a:cubicBezTo>
                  <a:pt x="99847" y="494975"/>
                  <a:pt x="113212" y="480207"/>
                  <a:pt x="115058" y="460493"/>
                </a:cubicBezTo>
                <a:lnTo>
                  <a:pt x="120743" y="461010"/>
                </a:lnTo>
                <a:cubicBezTo>
                  <a:pt x="120891" y="461010"/>
                  <a:pt x="121039" y="461010"/>
                  <a:pt x="121186" y="461010"/>
                </a:cubicBezTo>
                <a:cubicBezTo>
                  <a:pt x="157293" y="462930"/>
                  <a:pt x="186754" y="477328"/>
                  <a:pt x="212744" y="490028"/>
                </a:cubicBezTo>
                <a:cubicBezTo>
                  <a:pt x="235486" y="501177"/>
                  <a:pt x="255718" y="510998"/>
                  <a:pt x="276244" y="510998"/>
                </a:cubicBezTo>
                <a:cubicBezTo>
                  <a:pt x="280379" y="510998"/>
                  <a:pt x="284514" y="510628"/>
                  <a:pt x="288649" y="509742"/>
                </a:cubicBezTo>
                <a:cubicBezTo>
                  <a:pt x="292562" y="508930"/>
                  <a:pt x="301866" y="507010"/>
                  <a:pt x="406789" y="458426"/>
                </a:cubicBezTo>
                <a:cubicBezTo>
                  <a:pt x="455152" y="436053"/>
                  <a:pt x="502039" y="413754"/>
                  <a:pt x="507576" y="411170"/>
                </a:cubicBezTo>
                <a:cubicBezTo>
                  <a:pt x="517028" y="407552"/>
                  <a:pt x="524633" y="400537"/>
                  <a:pt x="528989" y="391308"/>
                </a:cubicBezTo>
                <a:cubicBezTo>
                  <a:pt x="533346" y="381856"/>
                  <a:pt x="533863" y="371298"/>
                  <a:pt x="530392" y="361477"/>
                </a:cubicBezTo>
                <a:moveTo>
                  <a:pt x="188304" y="136864"/>
                </a:moveTo>
                <a:cubicBezTo>
                  <a:pt x="181216" y="136421"/>
                  <a:pt x="175752" y="130441"/>
                  <a:pt x="175900" y="123278"/>
                </a:cubicBezTo>
                <a:cubicBezTo>
                  <a:pt x="175974" y="119734"/>
                  <a:pt x="177450" y="116485"/>
                  <a:pt x="180035" y="114049"/>
                </a:cubicBezTo>
                <a:cubicBezTo>
                  <a:pt x="182619" y="111612"/>
                  <a:pt x="185942" y="110357"/>
                  <a:pt x="189486" y="110431"/>
                </a:cubicBezTo>
                <a:cubicBezTo>
                  <a:pt x="189560" y="110431"/>
                  <a:pt x="189560" y="110431"/>
                  <a:pt x="189633" y="110431"/>
                </a:cubicBezTo>
                <a:lnTo>
                  <a:pt x="287837" y="112129"/>
                </a:lnTo>
                <a:cubicBezTo>
                  <a:pt x="292193" y="112203"/>
                  <a:pt x="296328" y="110135"/>
                  <a:pt x="298839" y="106591"/>
                </a:cubicBezTo>
                <a:lnTo>
                  <a:pt x="311539" y="88944"/>
                </a:lnTo>
                <a:cubicBezTo>
                  <a:pt x="315821" y="82963"/>
                  <a:pt x="314492" y="74694"/>
                  <a:pt x="308511" y="70411"/>
                </a:cubicBezTo>
                <a:cubicBezTo>
                  <a:pt x="302531" y="66128"/>
                  <a:pt x="294261" y="67457"/>
                  <a:pt x="289978" y="73438"/>
                </a:cubicBezTo>
                <a:lnTo>
                  <a:pt x="281339" y="85400"/>
                </a:lnTo>
                <a:lnTo>
                  <a:pt x="190150" y="83776"/>
                </a:lnTo>
                <a:cubicBezTo>
                  <a:pt x="179518" y="83480"/>
                  <a:pt x="169476" y="87394"/>
                  <a:pt x="161797" y="94630"/>
                </a:cubicBezTo>
                <a:cubicBezTo>
                  <a:pt x="157662" y="98543"/>
                  <a:pt x="154487" y="103195"/>
                  <a:pt x="152346" y="108289"/>
                </a:cubicBezTo>
                <a:cubicBezTo>
                  <a:pt x="148063" y="110062"/>
                  <a:pt x="92242" y="132656"/>
                  <a:pt x="44913" y="149564"/>
                </a:cubicBezTo>
                <a:cubicBezTo>
                  <a:pt x="41590" y="150746"/>
                  <a:pt x="38046" y="150598"/>
                  <a:pt x="34871" y="149048"/>
                </a:cubicBezTo>
                <a:cubicBezTo>
                  <a:pt x="31622" y="147497"/>
                  <a:pt x="29185" y="144839"/>
                  <a:pt x="28004" y="141442"/>
                </a:cubicBezTo>
                <a:lnTo>
                  <a:pt x="27782" y="140778"/>
                </a:lnTo>
                <a:cubicBezTo>
                  <a:pt x="26675" y="137677"/>
                  <a:pt x="26822" y="134280"/>
                  <a:pt x="28299" y="131327"/>
                </a:cubicBezTo>
                <a:cubicBezTo>
                  <a:pt x="29702" y="128299"/>
                  <a:pt x="32212" y="126010"/>
                  <a:pt x="35314" y="124903"/>
                </a:cubicBezTo>
                <a:cubicBezTo>
                  <a:pt x="35757" y="124755"/>
                  <a:pt x="36126" y="124607"/>
                  <a:pt x="36495" y="124386"/>
                </a:cubicBezTo>
                <a:cubicBezTo>
                  <a:pt x="111809" y="88575"/>
                  <a:pt x="236372" y="30613"/>
                  <a:pt x="249885" y="27585"/>
                </a:cubicBezTo>
                <a:cubicBezTo>
                  <a:pt x="265981" y="24263"/>
                  <a:pt x="284883" y="33492"/>
                  <a:pt x="308733" y="45159"/>
                </a:cubicBezTo>
                <a:cubicBezTo>
                  <a:pt x="335610" y="58302"/>
                  <a:pt x="368984" y="74620"/>
                  <a:pt x="410333" y="76835"/>
                </a:cubicBezTo>
                <a:lnTo>
                  <a:pt x="417643" y="77499"/>
                </a:lnTo>
                <a:lnTo>
                  <a:pt x="416461" y="176146"/>
                </a:lnTo>
                <a:lnTo>
                  <a:pt x="387000" y="176146"/>
                </a:lnTo>
                <a:cubicBezTo>
                  <a:pt x="380724" y="176146"/>
                  <a:pt x="362929" y="175703"/>
                  <a:pt x="353995" y="174152"/>
                </a:cubicBezTo>
                <a:cubicBezTo>
                  <a:pt x="337086" y="156210"/>
                  <a:pt x="314640" y="143510"/>
                  <a:pt x="289461" y="138710"/>
                </a:cubicBezTo>
                <a:cubicBezTo>
                  <a:pt x="264947" y="132803"/>
                  <a:pt x="198715" y="136274"/>
                  <a:pt x="188304" y="136864"/>
                </a:cubicBezTo>
                <a:moveTo>
                  <a:pt x="267163" y="163372"/>
                </a:moveTo>
                <a:cubicBezTo>
                  <a:pt x="272848" y="163372"/>
                  <a:pt x="278386" y="163889"/>
                  <a:pt x="283702" y="164849"/>
                </a:cubicBezTo>
                <a:cubicBezTo>
                  <a:pt x="294925" y="167802"/>
                  <a:pt x="301644" y="173340"/>
                  <a:pt x="309397" y="179838"/>
                </a:cubicBezTo>
                <a:cubicBezTo>
                  <a:pt x="317298" y="186409"/>
                  <a:pt x="326085" y="193719"/>
                  <a:pt x="339523" y="198076"/>
                </a:cubicBezTo>
                <a:cubicBezTo>
                  <a:pt x="352445" y="214024"/>
                  <a:pt x="360124" y="234330"/>
                  <a:pt x="360124" y="256407"/>
                </a:cubicBezTo>
                <a:cubicBezTo>
                  <a:pt x="360124" y="305435"/>
                  <a:pt x="321950" y="345750"/>
                  <a:pt x="273808" y="349220"/>
                </a:cubicBezTo>
                <a:cubicBezTo>
                  <a:pt x="263692" y="348851"/>
                  <a:pt x="255053" y="348039"/>
                  <a:pt x="249737" y="346710"/>
                </a:cubicBezTo>
                <a:cubicBezTo>
                  <a:pt x="238292" y="343830"/>
                  <a:pt x="231499" y="338145"/>
                  <a:pt x="223599" y="331573"/>
                </a:cubicBezTo>
                <a:cubicBezTo>
                  <a:pt x="215698" y="325002"/>
                  <a:pt x="206985" y="317766"/>
                  <a:pt x="193621" y="313409"/>
                </a:cubicBezTo>
                <a:cubicBezTo>
                  <a:pt x="181364" y="297608"/>
                  <a:pt x="174054" y="277820"/>
                  <a:pt x="174054" y="256407"/>
                </a:cubicBezTo>
                <a:cubicBezTo>
                  <a:pt x="174128" y="205164"/>
                  <a:pt x="215846" y="163372"/>
                  <a:pt x="267163" y="163372"/>
                </a:cubicBezTo>
                <a:moveTo>
                  <a:pt x="504844" y="379937"/>
                </a:moveTo>
                <a:cubicBezTo>
                  <a:pt x="503442" y="382964"/>
                  <a:pt x="500931" y="385253"/>
                  <a:pt x="497830" y="386360"/>
                </a:cubicBezTo>
                <a:cubicBezTo>
                  <a:pt x="497387" y="386508"/>
                  <a:pt x="497018" y="386656"/>
                  <a:pt x="496648" y="386877"/>
                </a:cubicBezTo>
                <a:cubicBezTo>
                  <a:pt x="421335" y="422688"/>
                  <a:pt x="296771" y="480651"/>
                  <a:pt x="283259" y="483678"/>
                </a:cubicBezTo>
                <a:cubicBezTo>
                  <a:pt x="267163" y="487001"/>
                  <a:pt x="248260" y="477771"/>
                  <a:pt x="224411" y="466105"/>
                </a:cubicBezTo>
                <a:cubicBezTo>
                  <a:pt x="197534" y="452962"/>
                  <a:pt x="164160" y="436644"/>
                  <a:pt x="122811" y="434428"/>
                </a:cubicBezTo>
                <a:lnTo>
                  <a:pt x="115501" y="433764"/>
                </a:lnTo>
                <a:lnTo>
                  <a:pt x="116682" y="335117"/>
                </a:lnTo>
                <a:lnTo>
                  <a:pt x="146143" y="335117"/>
                </a:lnTo>
                <a:cubicBezTo>
                  <a:pt x="152346" y="335117"/>
                  <a:pt x="170140" y="335487"/>
                  <a:pt x="179075" y="337111"/>
                </a:cubicBezTo>
                <a:cubicBezTo>
                  <a:pt x="200930" y="361034"/>
                  <a:pt x="232385" y="376023"/>
                  <a:pt x="267310" y="376023"/>
                </a:cubicBezTo>
                <a:cubicBezTo>
                  <a:pt x="269747" y="376023"/>
                  <a:pt x="272183" y="375949"/>
                  <a:pt x="274620" y="375802"/>
                </a:cubicBezTo>
                <a:cubicBezTo>
                  <a:pt x="303195" y="376835"/>
                  <a:pt x="337677" y="375063"/>
                  <a:pt x="344987" y="374620"/>
                </a:cubicBezTo>
                <a:cubicBezTo>
                  <a:pt x="352075" y="375063"/>
                  <a:pt x="357539" y="381044"/>
                  <a:pt x="357392" y="388206"/>
                </a:cubicBezTo>
                <a:cubicBezTo>
                  <a:pt x="357170" y="395516"/>
                  <a:pt x="351115" y="401276"/>
                  <a:pt x="343805" y="401054"/>
                </a:cubicBezTo>
                <a:cubicBezTo>
                  <a:pt x="343732" y="401054"/>
                  <a:pt x="343732" y="401054"/>
                  <a:pt x="343658" y="401054"/>
                </a:cubicBezTo>
                <a:lnTo>
                  <a:pt x="245454" y="399356"/>
                </a:lnTo>
                <a:cubicBezTo>
                  <a:pt x="241098" y="399282"/>
                  <a:pt x="236963" y="401349"/>
                  <a:pt x="234453" y="404894"/>
                </a:cubicBezTo>
                <a:lnTo>
                  <a:pt x="221753" y="422541"/>
                </a:lnTo>
                <a:cubicBezTo>
                  <a:pt x="217470" y="428521"/>
                  <a:pt x="218799" y="436791"/>
                  <a:pt x="224780" y="441074"/>
                </a:cubicBezTo>
                <a:cubicBezTo>
                  <a:pt x="227143" y="442772"/>
                  <a:pt x="229875" y="443584"/>
                  <a:pt x="232533" y="443584"/>
                </a:cubicBezTo>
                <a:cubicBezTo>
                  <a:pt x="236668" y="443584"/>
                  <a:pt x="240729" y="441664"/>
                  <a:pt x="243313" y="438046"/>
                </a:cubicBezTo>
                <a:lnTo>
                  <a:pt x="251952" y="426085"/>
                </a:lnTo>
                <a:lnTo>
                  <a:pt x="343141" y="427709"/>
                </a:lnTo>
                <a:cubicBezTo>
                  <a:pt x="343510" y="427709"/>
                  <a:pt x="343805" y="427709"/>
                  <a:pt x="344175" y="427709"/>
                </a:cubicBezTo>
                <a:cubicBezTo>
                  <a:pt x="360640" y="427709"/>
                  <a:pt x="374891" y="417594"/>
                  <a:pt x="380946" y="403121"/>
                </a:cubicBezTo>
                <a:cubicBezTo>
                  <a:pt x="385081" y="401423"/>
                  <a:pt x="441049" y="378829"/>
                  <a:pt x="488379" y="361773"/>
                </a:cubicBezTo>
                <a:cubicBezTo>
                  <a:pt x="491701" y="360591"/>
                  <a:pt x="495246" y="360739"/>
                  <a:pt x="498421" y="362289"/>
                </a:cubicBezTo>
                <a:cubicBezTo>
                  <a:pt x="501669" y="363840"/>
                  <a:pt x="504106" y="366498"/>
                  <a:pt x="505288" y="369895"/>
                </a:cubicBezTo>
                <a:lnTo>
                  <a:pt x="505509" y="370485"/>
                </a:lnTo>
                <a:cubicBezTo>
                  <a:pt x="506469" y="373587"/>
                  <a:pt x="506247" y="376909"/>
                  <a:pt x="504844" y="379937"/>
                </a:cubicBezTo>
                <a:moveTo>
                  <a:pt x="214517" y="263938"/>
                </a:moveTo>
                <a:cubicBezTo>
                  <a:pt x="209348" y="258696"/>
                  <a:pt x="209422" y="250278"/>
                  <a:pt x="214664" y="245110"/>
                </a:cubicBezTo>
                <a:cubicBezTo>
                  <a:pt x="219907" y="239941"/>
                  <a:pt x="228324" y="240015"/>
                  <a:pt x="233493" y="245257"/>
                </a:cubicBezTo>
                <a:lnTo>
                  <a:pt x="250844" y="262978"/>
                </a:lnTo>
                <a:lnTo>
                  <a:pt x="298691" y="203687"/>
                </a:lnTo>
                <a:cubicBezTo>
                  <a:pt x="303269" y="198002"/>
                  <a:pt x="311686" y="197116"/>
                  <a:pt x="317372" y="201694"/>
                </a:cubicBezTo>
                <a:cubicBezTo>
                  <a:pt x="323057" y="206271"/>
                  <a:pt x="323943" y="214689"/>
                  <a:pt x="319365" y="220374"/>
                </a:cubicBezTo>
                <a:lnTo>
                  <a:pt x="262142" y="291258"/>
                </a:lnTo>
                <a:cubicBezTo>
                  <a:pt x="262142" y="291258"/>
                  <a:pt x="262142" y="291258"/>
                  <a:pt x="262068" y="291332"/>
                </a:cubicBezTo>
                <a:cubicBezTo>
                  <a:pt x="261772" y="291701"/>
                  <a:pt x="261477" y="292070"/>
                  <a:pt x="261108" y="292366"/>
                </a:cubicBezTo>
                <a:cubicBezTo>
                  <a:pt x="261034" y="292439"/>
                  <a:pt x="260960" y="292513"/>
                  <a:pt x="260886" y="292587"/>
                </a:cubicBezTo>
                <a:cubicBezTo>
                  <a:pt x="260591" y="292883"/>
                  <a:pt x="260296" y="293104"/>
                  <a:pt x="260000" y="293326"/>
                </a:cubicBezTo>
                <a:cubicBezTo>
                  <a:pt x="259853" y="293473"/>
                  <a:pt x="259705" y="293547"/>
                  <a:pt x="259557" y="293621"/>
                </a:cubicBezTo>
                <a:cubicBezTo>
                  <a:pt x="259336" y="293769"/>
                  <a:pt x="259114" y="293990"/>
                  <a:pt x="258819" y="294138"/>
                </a:cubicBezTo>
                <a:cubicBezTo>
                  <a:pt x="258671" y="294212"/>
                  <a:pt x="258523" y="294359"/>
                  <a:pt x="258302" y="294433"/>
                </a:cubicBezTo>
                <a:cubicBezTo>
                  <a:pt x="258081" y="294581"/>
                  <a:pt x="257785" y="294728"/>
                  <a:pt x="257564" y="294802"/>
                </a:cubicBezTo>
                <a:cubicBezTo>
                  <a:pt x="257416" y="294876"/>
                  <a:pt x="257268" y="294950"/>
                  <a:pt x="257047" y="295024"/>
                </a:cubicBezTo>
                <a:cubicBezTo>
                  <a:pt x="256751" y="295171"/>
                  <a:pt x="256530" y="295245"/>
                  <a:pt x="256235" y="295319"/>
                </a:cubicBezTo>
                <a:cubicBezTo>
                  <a:pt x="256087" y="295393"/>
                  <a:pt x="255939" y="295467"/>
                  <a:pt x="255718" y="295467"/>
                </a:cubicBezTo>
                <a:cubicBezTo>
                  <a:pt x="255422" y="295541"/>
                  <a:pt x="255127" y="295614"/>
                  <a:pt x="254832" y="295688"/>
                </a:cubicBezTo>
                <a:cubicBezTo>
                  <a:pt x="254684" y="295762"/>
                  <a:pt x="254536" y="295762"/>
                  <a:pt x="254389" y="295762"/>
                </a:cubicBezTo>
                <a:cubicBezTo>
                  <a:pt x="254093" y="295836"/>
                  <a:pt x="253724" y="295910"/>
                  <a:pt x="253429" y="295910"/>
                </a:cubicBezTo>
                <a:cubicBezTo>
                  <a:pt x="253281" y="295910"/>
                  <a:pt x="253133" y="295984"/>
                  <a:pt x="253060" y="295984"/>
                </a:cubicBezTo>
                <a:cubicBezTo>
                  <a:pt x="252616" y="296058"/>
                  <a:pt x="252174" y="296058"/>
                  <a:pt x="251730" y="296058"/>
                </a:cubicBezTo>
                <a:cubicBezTo>
                  <a:pt x="251730" y="296058"/>
                  <a:pt x="251730" y="296058"/>
                  <a:pt x="251730" y="296058"/>
                </a:cubicBezTo>
                <a:cubicBezTo>
                  <a:pt x="251361" y="296058"/>
                  <a:pt x="250918" y="296058"/>
                  <a:pt x="250549" y="295984"/>
                </a:cubicBezTo>
                <a:cubicBezTo>
                  <a:pt x="250475" y="295984"/>
                  <a:pt x="250328" y="295984"/>
                  <a:pt x="250254" y="295910"/>
                </a:cubicBezTo>
                <a:cubicBezTo>
                  <a:pt x="249958" y="295910"/>
                  <a:pt x="249663" y="295836"/>
                  <a:pt x="249368" y="295762"/>
                </a:cubicBezTo>
                <a:cubicBezTo>
                  <a:pt x="249220" y="295762"/>
                  <a:pt x="249146" y="295688"/>
                  <a:pt x="248999" y="295688"/>
                </a:cubicBezTo>
                <a:cubicBezTo>
                  <a:pt x="248703" y="295614"/>
                  <a:pt x="248482" y="295541"/>
                  <a:pt x="248186" y="295467"/>
                </a:cubicBezTo>
                <a:cubicBezTo>
                  <a:pt x="248039" y="295393"/>
                  <a:pt x="247891" y="295393"/>
                  <a:pt x="247743" y="295319"/>
                </a:cubicBezTo>
                <a:cubicBezTo>
                  <a:pt x="247522" y="295245"/>
                  <a:pt x="247226" y="295171"/>
                  <a:pt x="247005" y="295024"/>
                </a:cubicBezTo>
                <a:cubicBezTo>
                  <a:pt x="246857" y="294950"/>
                  <a:pt x="246709" y="294950"/>
                  <a:pt x="246562" y="294876"/>
                </a:cubicBezTo>
                <a:cubicBezTo>
                  <a:pt x="246340" y="294802"/>
                  <a:pt x="246119" y="294655"/>
                  <a:pt x="245823" y="294507"/>
                </a:cubicBezTo>
                <a:cubicBezTo>
                  <a:pt x="245676" y="294433"/>
                  <a:pt x="245528" y="294359"/>
                  <a:pt x="245381" y="294285"/>
                </a:cubicBezTo>
                <a:cubicBezTo>
                  <a:pt x="245085" y="294138"/>
                  <a:pt x="244864" y="293990"/>
                  <a:pt x="244568" y="293842"/>
                </a:cubicBezTo>
                <a:cubicBezTo>
                  <a:pt x="244421" y="293769"/>
                  <a:pt x="244347" y="293695"/>
                  <a:pt x="244199" y="293621"/>
                </a:cubicBezTo>
                <a:cubicBezTo>
                  <a:pt x="243904" y="293399"/>
                  <a:pt x="243608" y="293252"/>
                  <a:pt x="243387" y="293030"/>
                </a:cubicBezTo>
                <a:cubicBezTo>
                  <a:pt x="243387" y="293030"/>
                  <a:pt x="243387" y="293030"/>
                  <a:pt x="243313" y="292956"/>
                </a:cubicBezTo>
                <a:cubicBezTo>
                  <a:pt x="243165" y="292809"/>
                  <a:pt x="243018" y="292661"/>
                  <a:pt x="242796" y="292513"/>
                </a:cubicBezTo>
                <a:cubicBezTo>
                  <a:pt x="242648" y="292366"/>
                  <a:pt x="242427" y="292218"/>
                  <a:pt x="242279" y="291996"/>
                </a:cubicBezTo>
                <a:cubicBezTo>
                  <a:pt x="242279" y="291996"/>
                  <a:pt x="242279" y="291996"/>
                  <a:pt x="242206" y="291923"/>
                </a:cubicBezTo>
                <a:lnTo>
                  <a:pt x="214517" y="263938"/>
                </a:lnTo>
                <a:close/>
              </a:path>
            </a:pathLst>
          </a:custGeom>
          <a:solidFill>
            <a:srgbClr val="29446F"/>
          </a:solidFill>
          <a:ln w="9525" cap="flat">
            <a:noFill/>
            <a:prstDash val="solid"/>
            <a:miter/>
          </a:ln>
        </p:spPr>
        <p:txBody>
          <a:bodyPr rtlCol="0" anchor="ctr"/>
          <a:lstStyle/>
          <a:p>
            <a:endParaRPr lang="es-MX" sz="1100"/>
          </a:p>
        </p:txBody>
      </p:sp>
      <p:sp>
        <p:nvSpPr>
          <p:cNvPr id="24" name="Forma libre 63">
            <a:extLst>
              <a:ext uri="{FF2B5EF4-FFF2-40B4-BE49-F238E27FC236}">
                <a16:creationId xmlns:a16="http://schemas.microsoft.com/office/drawing/2014/main" id="{E4790333-7D68-F18C-3D0F-2189BA5EEE25}"/>
              </a:ext>
            </a:extLst>
          </p:cNvPr>
          <p:cNvSpPr/>
          <p:nvPr/>
        </p:nvSpPr>
        <p:spPr>
          <a:xfrm>
            <a:off x="5009463" y="4156082"/>
            <a:ext cx="723318" cy="728551"/>
          </a:xfrm>
          <a:custGeom>
            <a:avLst/>
            <a:gdLst>
              <a:gd name="connsiteX0" fmla="*/ 398942 w 510215"/>
              <a:gd name="connsiteY0" fmla="*/ 133461 h 513906"/>
              <a:gd name="connsiteX1" fmla="*/ 465396 w 510215"/>
              <a:gd name="connsiteY1" fmla="*/ 67007 h 513906"/>
              <a:gd name="connsiteX2" fmla="*/ 398942 w 510215"/>
              <a:gd name="connsiteY2" fmla="*/ 554 h 513906"/>
              <a:gd name="connsiteX3" fmla="*/ 332489 w 510215"/>
              <a:gd name="connsiteY3" fmla="*/ 67007 h 513906"/>
              <a:gd name="connsiteX4" fmla="*/ 398942 w 510215"/>
              <a:gd name="connsiteY4" fmla="*/ 133461 h 513906"/>
              <a:gd name="connsiteX5" fmla="*/ 398942 w 510215"/>
              <a:gd name="connsiteY5" fmla="*/ 27061 h 513906"/>
              <a:gd name="connsiteX6" fmla="*/ 438814 w 510215"/>
              <a:gd name="connsiteY6" fmla="*/ 66933 h 513906"/>
              <a:gd name="connsiteX7" fmla="*/ 398942 w 510215"/>
              <a:gd name="connsiteY7" fmla="*/ 106805 h 513906"/>
              <a:gd name="connsiteX8" fmla="*/ 359070 w 510215"/>
              <a:gd name="connsiteY8" fmla="*/ 66933 h 513906"/>
              <a:gd name="connsiteX9" fmla="*/ 398942 w 510215"/>
              <a:gd name="connsiteY9" fmla="*/ 27061 h 513906"/>
              <a:gd name="connsiteX10" fmla="*/ 510141 w 510215"/>
              <a:gd name="connsiteY10" fmla="*/ 208922 h 513906"/>
              <a:gd name="connsiteX11" fmla="*/ 489393 w 510215"/>
              <a:gd name="connsiteY11" fmla="*/ 168977 h 513906"/>
              <a:gd name="connsiteX12" fmla="*/ 428551 w 510215"/>
              <a:gd name="connsiteY12" fmla="*/ 144019 h 513906"/>
              <a:gd name="connsiteX13" fmla="*/ 426927 w 510215"/>
              <a:gd name="connsiteY13" fmla="*/ 143724 h 513906"/>
              <a:gd name="connsiteX14" fmla="*/ 399016 w 510215"/>
              <a:gd name="connsiteY14" fmla="*/ 141361 h 513906"/>
              <a:gd name="connsiteX15" fmla="*/ 399016 w 510215"/>
              <a:gd name="connsiteY15" fmla="*/ 141361 h 513906"/>
              <a:gd name="connsiteX16" fmla="*/ 399016 w 510215"/>
              <a:gd name="connsiteY16" fmla="*/ 141361 h 513906"/>
              <a:gd name="connsiteX17" fmla="*/ 371179 w 510215"/>
              <a:gd name="connsiteY17" fmla="*/ 143724 h 513906"/>
              <a:gd name="connsiteX18" fmla="*/ 369481 w 510215"/>
              <a:gd name="connsiteY18" fmla="*/ 144019 h 513906"/>
              <a:gd name="connsiteX19" fmla="*/ 309230 w 510215"/>
              <a:gd name="connsiteY19" fmla="*/ 168607 h 513906"/>
              <a:gd name="connsiteX20" fmla="*/ 287965 w 510215"/>
              <a:gd name="connsiteY20" fmla="*/ 209218 h 513906"/>
              <a:gd name="connsiteX21" fmla="*/ 287965 w 510215"/>
              <a:gd name="connsiteY21" fmla="*/ 335332 h 513906"/>
              <a:gd name="connsiteX22" fmla="*/ 301256 w 510215"/>
              <a:gd name="connsiteY22" fmla="*/ 348622 h 513906"/>
              <a:gd name="connsiteX23" fmla="*/ 322890 w 510215"/>
              <a:gd name="connsiteY23" fmla="*/ 348622 h 513906"/>
              <a:gd name="connsiteX24" fmla="*/ 322890 w 510215"/>
              <a:gd name="connsiteY24" fmla="*/ 500653 h 513906"/>
              <a:gd name="connsiteX25" fmla="*/ 336181 w 510215"/>
              <a:gd name="connsiteY25" fmla="*/ 513944 h 513906"/>
              <a:gd name="connsiteX26" fmla="*/ 460744 w 510215"/>
              <a:gd name="connsiteY26" fmla="*/ 513944 h 513906"/>
              <a:gd name="connsiteX27" fmla="*/ 474035 w 510215"/>
              <a:gd name="connsiteY27" fmla="*/ 500653 h 513906"/>
              <a:gd name="connsiteX28" fmla="*/ 474035 w 510215"/>
              <a:gd name="connsiteY28" fmla="*/ 348622 h 513906"/>
              <a:gd name="connsiteX29" fmla="*/ 496998 w 510215"/>
              <a:gd name="connsiteY29" fmla="*/ 348622 h 513906"/>
              <a:gd name="connsiteX30" fmla="*/ 510289 w 510215"/>
              <a:gd name="connsiteY30" fmla="*/ 335332 h 513906"/>
              <a:gd name="connsiteX31" fmla="*/ 510141 w 510215"/>
              <a:gd name="connsiteY31" fmla="*/ 208922 h 513906"/>
              <a:gd name="connsiteX32" fmla="*/ 460744 w 510215"/>
              <a:gd name="connsiteY32" fmla="*/ 321967 h 513906"/>
              <a:gd name="connsiteX33" fmla="*/ 447454 w 510215"/>
              <a:gd name="connsiteY33" fmla="*/ 335258 h 513906"/>
              <a:gd name="connsiteX34" fmla="*/ 447454 w 510215"/>
              <a:gd name="connsiteY34" fmla="*/ 487288 h 513906"/>
              <a:gd name="connsiteX35" fmla="*/ 349471 w 510215"/>
              <a:gd name="connsiteY35" fmla="*/ 487288 h 513906"/>
              <a:gd name="connsiteX36" fmla="*/ 349471 w 510215"/>
              <a:gd name="connsiteY36" fmla="*/ 335258 h 513906"/>
              <a:gd name="connsiteX37" fmla="*/ 336181 w 510215"/>
              <a:gd name="connsiteY37" fmla="*/ 321967 h 513906"/>
              <a:gd name="connsiteX38" fmla="*/ 314547 w 510215"/>
              <a:gd name="connsiteY38" fmla="*/ 321967 h 513906"/>
              <a:gd name="connsiteX39" fmla="*/ 314547 w 510215"/>
              <a:gd name="connsiteY39" fmla="*/ 209144 h 513906"/>
              <a:gd name="connsiteX40" fmla="*/ 324367 w 510215"/>
              <a:gd name="connsiteY40" fmla="*/ 190315 h 513906"/>
              <a:gd name="connsiteX41" fmla="*/ 371179 w 510215"/>
              <a:gd name="connsiteY41" fmla="*/ 170675 h 513906"/>
              <a:gd name="connsiteX42" fmla="*/ 385652 w 510215"/>
              <a:gd name="connsiteY42" fmla="*/ 176434 h 513906"/>
              <a:gd name="connsiteX43" fmla="*/ 385726 w 510215"/>
              <a:gd name="connsiteY43" fmla="*/ 279585 h 513906"/>
              <a:gd name="connsiteX44" fmla="*/ 399016 w 510215"/>
              <a:gd name="connsiteY44" fmla="*/ 292875 h 513906"/>
              <a:gd name="connsiteX45" fmla="*/ 399016 w 510215"/>
              <a:gd name="connsiteY45" fmla="*/ 292875 h 513906"/>
              <a:gd name="connsiteX46" fmla="*/ 412307 w 510215"/>
              <a:gd name="connsiteY46" fmla="*/ 279585 h 513906"/>
              <a:gd name="connsiteX47" fmla="*/ 412233 w 510215"/>
              <a:gd name="connsiteY47" fmla="*/ 176434 h 513906"/>
              <a:gd name="connsiteX48" fmla="*/ 426705 w 510215"/>
              <a:gd name="connsiteY48" fmla="*/ 170675 h 513906"/>
              <a:gd name="connsiteX49" fmla="*/ 474035 w 510215"/>
              <a:gd name="connsiteY49" fmla="*/ 190685 h 513906"/>
              <a:gd name="connsiteX50" fmla="*/ 483560 w 510215"/>
              <a:gd name="connsiteY50" fmla="*/ 209070 h 513906"/>
              <a:gd name="connsiteX51" fmla="*/ 483708 w 510215"/>
              <a:gd name="connsiteY51" fmla="*/ 321967 h 513906"/>
              <a:gd name="connsiteX52" fmla="*/ 460744 w 510215"/>
              <a:gd name="connsiteY52" fmla="*/ 321967 h 513906"/>
              <a:gd name="connsiteX53" fmla="*/ 121240 w 510215"/>
              <a:gd name="connsiteY53" fmla="*/ 346333 h 513906"/>
              <a:gd name="connsiteX54" fmla="*/ 121240 w 510215"/>
              <a:gd name="connsiteY54" fmla="*/ 365162 h 513906"/>
              <a:gd name="connsiteX55" fmla="*/ 111863 w 510215"/>
              <a:gd name="connsiteY55" fmla="*/ 369075 h 513906"/>
              <a:gd name="connsiteX56" fmla="*/ 102486 w 510215"/>
              <a:gd name="connsiteY56" fmla="*/ 365162 h 513906"/>
              <a:gd name="connsiteX57" fmla="*/ 76126 w 510215"/>
              <a:gd name="connsiteY57" fmla="*/ 338802 h 513906"/>
              <a:gd name="connsiteX58" fmla="*/ 76126 w 510215"/>
              <a:gd name="connsiteY58" fmla="*/ 500653 h 513906"/>
              <a:gd name="connsiteX59" fmla="*/ 62836 w 510215"/>
              <a:gd name="connsiteY59" fmla="*/ 513944 h 513906"/>
              <a:gd name="connsiteX60" fmla="*/ 49545 w 510215"/>
              <a:gd name="connsiteY60" fmla="*/ 500653 h 513906"/>
              <a:gd name="connsiteX61" fmla="*/ 49545 w 510215"/>
              <a:gd name="connsiteY61" fmla="*/ 338802 h 513906"/>
              <a:gd name="connsiteX62" fmla="*/ 23185 w 510215"/>
              <a:gd name="connsiteY62" fmla="*/ 365162 h 513906"/>
              <a:gd name="connsiteX63" fmla="*/ 13807 w 510215"/>
              <a:gd name="connsiteY63" fmla="*/ 369075 h 513906"/>
              <a:gd name="connsiteX64" fmla="*/ 4430 w 510215"/>
              <a:gd name="connsiteY64" fmla="*/ 365162 h 513906"/>
              <a:gd name="connsiteX65" fmla="*/ 4430 w 510215"/>
              <a:gd name="connsiteY65" fmla="*/ 346333 h 513906"/>
              <a:gd name="connsiteX66" fmla="*/ 53532 w 510215"/>
              <a:gd name="connsiteY66" fmla="*/ 297232 h 513906"/>
              <a:gd name="connsiteX67" fmla="*/ 54492 w 510215"/>
              <a:gd name="connsiteY67" fmla="*/ 296346 h 513906"/>
              <a:gd name="connsiteX68" fmla="*/ 54935 w 510215"/>
              <a:gd name="connsiteY68" fmla="*/ 295977 h 513906"/>
              <a:gd name="connsiteX69" fmla="*/ 55525 w 510215"/>
              <a:gd name="connsiteY69" fmla="*/ 295533 h 513906"/>
              <a:gd name="connsiteX70" fmla="*/ 56116 w 510215"/>
              <a:gd name="connsiteY70" fmla="*/ 295164 h 513906"/>
              <a:gd name="connsiteX71" fmla="*/ 56633 w 510215"/>
              <a:gd name="connsiteY71" fmla="*/ 294869 h 513906"/>
              <a:gd name="connsiteX72" fmla="*/ 57224 w 510215"/>
              <a:gd name="connsiteY72" fmla="*/ 294573 h 513906"/>
              <a:gd name="connsiteX73" fmla="*/ 57814 w 510215"/>
              <a:gd name="connsiteY73" fmla="*/ 294278 h 513906"/>
              <a:gd name="connsiteX74" fmla="*/ 58405 w 510215"/>
              <a:gd name="connsiteY74" fmla="*/ 294057 h 513906"/>
              <a:gd name="connsiteX75" fmla="*/ 59070 w 510215"/>
              <a:gd name="connsiteY75" fmla="*/ 293835 h 513906"/>
              <a:gd name="connsiteX76" fmla="*/ 59660 w 510215"/>
              <a:gd name="connsiteY76" fmla="*/ 293688 h 513906"/>
              <a:gd name="connsiteX77" fmla="*/ 60325 w 510215"/>
              <a:gd name="connsiteY77" fmla="*/ 293540 h 513906"/>
              <a:gd name="connsiteX78" fmla="*/ 60990 w 510215"/>
              <a:gd name="connsiteY78" fmla="*/ 293466 h 513906"/>
              <a:gd name="connsiteX79" fmla="*/ 61580 w 510215"/>
              <a:gd name="connsiteY79" fmla="*/ 293392 h 513906"/>
              <a:gd name="connsiteX80" fmla="*/ 62836 w 510215"/>
              <a:gd name="connsiteY80" fmla="*/ 293318 h 513906"/>
              <a:gd name="connsiteX81" fmla="*/ 62836 w 510215"/>
              <a:gd name="connsiteY81" fmla="*/ 293318 h 513906"/>
              <a:gd name="connsiteX82" fmla="*/ 62836 w 510215"/>
              <a:gd name="connsiteY82" fmla="*/ 293318 h 513906"/>
              <a:gd name="connsiteX83" fmla="*/ 64091 w 510215"/>
              <a:gd name="connsiteY83" fmla="*/ 293392 h 513906"/>
              <a:gd name="connsiteX84" fmla="*/ 64681 w 510215"/>
              <a:gd name="connsiteY84" fmla="*/ 293466 h 513906"/>
              <a:gd name="connsiteX85" fmla="*/ 65346 w 510215"/>
              <a:gd name="connsiteY85" fmla="*/ 293540 h 513906"/>
              <a:gd name="connsiteX86" fmla="*/ 66010 w 510215"/>
              <a:gd name="connsiteY86" fmla="*/ 293688 h 513906"/>
              <a:gd name="connsiteX87" fmla="*/ 66601 w 510215"/>
              <a:gd name="connsiteY87" fmla="*/ 293835 h 513906"/>
              <a:gd name="connsiteX88" fmla="*/ 67266 w 510215"/>
              <a:gd name="connsiteY88" fmla="*/ 294057 h 513906"/>
              <a:gd name="connsiteX89" fmla="*/ 67856 w 510215"/>
              <a:gd name="connsiteY89" fmla="*/ 294278 h 513906"/>
              <a:gd name="connsiteX90" fmla="*/ 68447 w 510215"/>
              <a:gd name="connsiteY90" fmla="*/ 294573 h 513906"/>
              <a:gd name="connsiteX91" fmla="*/ 69038 w 510215"/>
              <a:gd name="connsiteY91" fmla="*/ 294869 h 513906"/>
              <a:gd name="connsiteX92" fmla="*/ 69554 w 510215"/>
              <a:gd name="connsiteY92" fmla="*/ 295164 h 513906"/>
              <a:gd name="connsiteX93" fmla="*/ 70145 w 510215"/>
              <a:gd name="connsiteY93" fmla="*/ 295533 h 513906"/>
              <a:gd name="connsiteX94" fmla="*/ 70736 w 510215"/>
              <a:gd name="connsiteY94" fmla="*/ 295977 h 513906"/>
              <a:gd name="connsiteX95" fmla="*/ 71179 w 510215"/>
              <a:gd name="connsiteY95" fmla="*/ 296346 h 513906"/>
              <a:gd name="connsiteX96" fmla="*/ 72139 w 510215"/>
              <a:gd name="connsiteY96" fmla="*/ 297232 h 513906"/>
              <a:gd name="connsiteX97" fmla="*/ 121240 w 510215"/>
              <a:gd name="connsiteY97" fmla="*/ 346333 h 513906"/>
              <a:gd name="connsiteX98" fmla="*/ 248979 w 510215"/>
              <a:gd name="connsiteY98" fmla="*/ 210842 h 513906"/>
              <a:gd name="connsiteX99" fmla="*/ 248979 w 510215"/>
              <a:gd name="connsiteY99" fmla="*/ 229671 h 513906"/>
              <a:gd name="connsiteX100" fmla="*/ 239602 w 510215"/>
              <a:gd name="connsiteY100" fmla="*/ 233584 h 513906"/>
              <a:gd name="connsiteX101" fmla="*/ 230224 w 510215"/>
              <a:gd name="connsiteY101" fmla="*/ 229671 h 513906"/>
              <a:gd name="connsiteX102" fmla="*/ 203865 w 510215"/>
              <a:gd name="connsiteY102" fmla="*/ 203311 h 513906"/>
              <a:gd name="connsiteX103" fmla="*/ 203865 w 510215"/>
              <a:gd name="connsiteY103" fmla="*/ 500653 h 513906"/>
              <a:gd name="connsiteX104" fmla="*/ 190574 w 510215"/>
              <a:gd name="connsiteY104" fmla="*/ 513944 h 513906"/>
              <a:gd name="connsiteX105" fmla="*/ 177283 w 510215"/>
              <a:gd name="connsiteY105" fmla="*/ 500653 h 513906"/>
              <a:gd name="connsiteX106" fmla="*/ 177283 w 510215"/>
              <a:gd name="connsiteY106" fmla="*/ 203311 h 513906"/>
              <a:gd name="connsiteX107" fmla="*/ 150923 w 510215"/>
              <a:gd name="connsiteY107" fmla="*/ 229671 h 513906"/>
              <a:gd name="connsiteX108" fmla="*/ 141546 w 510215"/>
              <a:gd name="connsiteY108" fmla="*/ 233584 h 513906"/>
              <a:gd name="connsiteX109" fmla="*/ 132169 w 510215"/>
              <a:gd name="connsiteY109" fmla="*/ 229671 h 513906"/>
              <a:gd name="connsiteX110" fmla="*/ 132169 w 510215"/>
              <a:gd name="connsiteY110" fmla="*/ 210842 h 513906"/>
              <a:gd name="connsiteX111" fmla="*/ 181270 w 510215"/>
              <a:gd name="connsiteY111" fmla="*/ 161740 h 513906"/>
              <a:gd name="connsiteX112" fmla="*/ 181270 w 510215"/>
              <a:gd name="connsiteY112" fmla="*/ 161740 h 513906"/>
              <a:gd name="connsiteX113" fmla="*/ 182230 w 510215"/>
              <a:gd name="connsiteY113" fmla="*/ 160854 h 513906"/>
              <a:gd name="connsiteX114" fmla="*/ 182673 w 510215"/>
              <a:gd name="connsiteY114" fmla="*/ 160485 h 513906"/>
              <a:gd name="connsiteX115" fmla="*/ 183264 w 510215"/>
              <a:gd name="connsiteY115" fmla="*/ 160042 h 513906"/>
              <a:gd name="connsiteX116" fmla="*/ 183855 w 510215"/>
              <a:gd name="connsiteY116" fmla="*/ 159673 h 513906"/>
              <a:gd name="connsiteX117" fmla="*/ 184371 w 510215"/>
              <a:gd name="connsiteY117" fmla="*/ 159378 h 513906"/>
              <a:gd name="connsiteX118" fmla="*/ 184962 w 510215"/>
              <a:gd name="connsiteY118" fmla="*/ 159082 h 513906"/>
              <a:gd name="connsiteX119" fmla="*/ 185553 w 510215"/>
              <a:gd name="connsiteY119" fmla="*/ 158787 h 513906"/>
              <a:gd name="connsiteX120" fmla="*/ 186144 w 510215"/>
              <a:gd name="connsiteY120" fmla="*/ 158565 h 513906"/>
              <a:gd name="connsiteX121" fmla="*/ 186808 w 510215"/>
              <a:gd name="connsiteY121" fmla="*/ 158344 h 513906"/>
              <a:gd name="connsiteX122" fmla="*/ 187399 w 510215"/>
              <a:gd name="connsiteY122" fmla="*/ 158196 h 513906"/>
              <a:gd name="connsiteX123" fmla="*/ 188063 w 510215"/>
              <a:gd name="connsiteY123" fmla="*/ 158048 h 513906"/>
              <a:gd name="connsiteX124" fmla="*/ 188728 w 510215"/>
              <a:gd name="connsiteY124" fmla="*/ 157975 h 513906"/>
              <a:gd name="connsiteX125" fmla="*/ 189319 w 510215"/>
              <a:gd name="connsiteY125" fmla="*/ 157901 h 513906"/>
              <a:gd name="connsiteX126" fmla="*/ 190500 w 510215"/>
              <a:gd name="connsiteY126" fmla="*/ 157827 h 513906"/>
              <a:gd name="connsiteX127" fmla="*/ 190574 w 510215"/>
              <a:gd name="connsiteY127" fmla="*/ 157827 h 513906"/>
              <a:gd name="connsiteX128" fmla="*/ 190647 w 510215"/>
              <a:gd name="connsiteY128" fmla="*/ 157827 h 513906"/>
              <a:gd name="connsiteX129" fmla="*/ 191829 w 510215"/>
              <a:gd name="connsiteY129" fmla="*/ 157901 h 513906"/>
              <a:gd name="connsiteX130" fmla="*/ 192420 w 510215"/>
              <a:gd name="connsiteY130" fmla="*/ 157975 h 513906"/>
              <a:gd name="connsiteX131" fmla="*/ 193084 w 510215"/>
              <a:gd name="connsiteY131" fmla="*/ 158048 h 513906"/>
              <a:gd name="connsiteX132" fmla="*/ 193749 w 510215"/>
              <a:gd name="connsiteY132" fmla="*/ 158196 h 513906"/>
              <a:gd name="connsiteX133" fmla="*/ 194339 w 510215"/>
              <a:gd name="connsiteY133" fmla="*/ 158344 h 513906"/>
              <a:gd name="connsiteX134" fmla="*/ 195004 w 510215"/>
              <a:gd name="connsiteY134" fmla="*/ 158565 h 513906"/>
              <a:gd name="connsiteX135" fmla="*/ 195595 w 510215"/>
              <a:gd name="connsiteY135" fmla="*/ 158787 h 513906"/>
              <a:gd name="connsiteX136" fmla="*/ 196185 w 510215"/>
              <a:gd name="connsiteY136" fmla="*/ 159082 h 513906"/>
              <a:gd name="connsiteX137" fmla="*/ 196776 w 510215"/>
              <a:gd name="connsiteY137" fmla="*/ 159378 h 513906"/>
              <a:gd name="connsiteX138" fmla="*/ 197293 w 510215"/>
              <a:gd name="connsiteY138" fmla="*/ 159673 h 513906"/>
              <a:gd name="connsiteX139" fmla="*/ 197884 w 510215"/>
              <a:gd name="connsiteY139" fmla="*/ 160042 h 513906"/>
              <a:gd name="connsiteX140" fmla="*/ 198474 w 510215"/>
              <a:gd name="connsiteY140" fmla="*/ 160485 h 513906"/>
              <a:gd name="connsiteX141" fmla="*/ 198917 w 510215"/>
              <a:gd name="connsiteY141" fmla="*/ 160854 h 513906"/>
              <a:gd name="connsiteX142" fmla="*/ 199877 w 510215"/>
              <a:gd name="connsiteY142" fmla="*/ 161740 h 513906"/>
              <a:gd name="connsiteX143" fmla="*/ 199877 w 510215"/>
              <a:gd name="connsiteY143" fmla="*/ 161740 h 513906"/>
              <a:gd name="connsiteX144" fmla="*/ 199877 w 510215"/>
              <a:gd name="connsiteY144" fmla="*/ 161740 h 513906"/>
              <a:gd name="connsiteX145" fmla="*/ 248979 w 510215"/>
              <a:gd name="connsiteY145" fmla="*/ 210842 h 5139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Lst>
            <a:rect l="l" t="t" r="r" b="b"/>
            <a:pathLst>
              <a:path w="510215" h="513906">
                <a:moveTo>
                  <a:pt x="398942" y="133461"/>
                </a:moveTo>
                <a:cubicBezTo>
                  <a:pt x="435640" y="133461"/>
                  <a:pt x="465396" y="103631"/>
                  <a:pt x="465396" y="67007"/>
                </a:cubicBezTo>
                <a:cubicBezTo>
                  <a:pt x="465396" y="30310"/>
                  <a:pt x="435566" y="554"/>
                  <a:pt x="398942" y="554"/>
                </a:cubicBezTo>
                <a:cubicBezTo>
                  <a:pt x="362245" y="554"/>
                  <a:pt x="332489" y="30384"/>
                  <a:pt x="332489" y="67007"/>
                </a:cubicBezTo>
                <a:cubicBezTo>
                  <a:pt x="332489" y="103631"/>
                  <a:pt x="362319" y="133461"/>
                  <a:pt x="398942" y="133461"/>
                </a:cubicBezTo>
                <a:moveTo>
                  <a:pt x="398942" y="27061"/>
                </a:moveTo>
                <a:cubicBezTo>
                  <a:pt x="420946" y="27061"/>
                  <a:pt x="438814" y="44930"/>
                  <a:pt x="438814" y="66933"/>
                </a:cubicBezTo>
                <a:cubicBezTo>
                  <a:pt x="438814" y="88937"/>
                  <a:pt x="420946" y="106805"/>
                  <a:pt x="398942" y="106805"/>
                </a:cubicBezTo>
                <a:cubicBezTo>
                  <a:pt x="376939" y="106805"/>
                  <a:pt x="359070" y="88937"/>
                  <a:pt x="359070" y="66933"/>
                </a:cubicBezTo>
                <a:cubicBezTo>
                  <a:pt x="359070" y="44930"/>
                  <a:pt x="376939" y="27061"/>
                  <a:pt x="398942" y="27061"/>
                </a:cubicBezTo>
                <a:moveTo>
                  <a:pt x="510141" y="208922"/>
                </a:moveTo>
                <a:cubicBezTo>
                  <a:pt x="510067" y="192974"/>
                  <a:pt x="502240" y="178058"/>
                  <a:pt x="489393" y="168977"/>
                </a:cubicBezTo>
                <a:cubicBezTo>
                  <a:pt x="471746" y="156572"/>
                  <a:pt x="450850" y="148006"/>
                  <a:pt x="428551" y="144019"/>
                </a:cubicBezTo>
                <a:cubicBezTo>
                  <a:pt x="428034" y="143872"/>
                  <a:pt x="427444" y="143798"/>
                  <a:pt x="426927" y="143724"/>
                </a:cubicBezTo>
                <a:cubicBezTo>
                  <a:pt x="417771" y="142173"/>
                  <a:pt x="408467" y="141361"/>
                  <a:pt x="399016" y="141361"/>
                </a:cubicBezTo>
                <a:lnTo>
                  <a:pt x="399016" y="141361"/>
                </a:lnTo>
                <a:lnTo>
                  <a:pt x="399016" y="141361"/>
                </a:lnTo>
                <a:cubicBezTo>
                  <a:pt x="389639" y="141361"/>
                  <a:pt x="380262" y="142173"/>
                  <a:pt x="371179" y="143724"/>
                </a:cubicBezTo>
                <a:cubicBezTo>
                  <a:pt x="370589" y="143798"/>
                  <a:pt x="370072" y="143872"/>
                  <a:pt x="369481" y="144019"/>
                </a:cubicBezTo>
                <a:cubicBezTo>
                  <a:pt x="347478" y="148006"/>
                  <a:pt x="326730" y="156424"/>
                  <a:pt x="309230" y="168607"/>
                </a:cubicBezTo>
                <a:cubicBezTo>
                  <a:pt x="295939" y="177911"/>
                  <a:pt x="287965" y="193047"/>
                  <a:pt x="287965" y="209218"/>
                </a:cubicBezTo>
                <a:lnTo>
                  <a:pt x="287965" y="335332"/>
                </a:lnTo>
                <a:cubicBezTo>
                  <a:pt x="287965" y="342641"/>
                  <a:pt x="293946" y="348622"/>
                  <a:pt x="301256" y="348622"/>
                </a:cubicBezTo>
                <a:lnTo>
                  <a:pt x="322890" y="348622"/>
                </a:lnTo>
                <a:lnTo>
                  <a:pt x="322890" y="500653"/>
                </a:lnTo>
                <a:cubicBezTo>
                  <a:pt x="322890" y="507963"/>
                  <a:pt x="328871" y="513944"/>
                  <a:pt x="336181" y="513944"/>
                </a:cubicBezTo>
                <a:lnTo>
                  <a:pt x="460744" y="513944"/>
                </a:lnTo>
                <a:cubicBezTo>
                  <a:pt x="468054" y="513944"/>
                  <a:pt x="474035" y="507963"/>
                  <a:pt x="474035" y="500653"/>
                </a:cubicBezTo>
                <a:lnTo>
                  <a:pt x="474035" y="348622"/>
                </a:lnTo>
                <a:lnTo>
                  <a:pt x="496998" y="348622"/>
                </a:lnTo>
                <a:cubicBezTo>
                  <a:pt x="504308" y="348622"/>
                  <a:pt x="510289" y="342641"/>
                  <a:pt x="510289" y="335332"/>
                </a:cubicBezTo>
                <a:cubicBezTo>
                  <a:pt x="510289" y="321450"/>
                  <a:pt x="510215" y="221992"/>
                  <a:pt x="510141" y="208922"/>
                </a:cubicBezTo>
                <a:moveTo>
                  <a:pt x="460744" y="321967"/>
                </a:moveTo>
                <a:cubicBezTo>
                  <a:pt x="453434" y="321967"/>
                  <a:pt x="447454" y="327948"/>
                  <a:pt x="447454" y="335258"/>
                </a:cubicBezTo>
                <a:lnTo>
                  <a:pt x="447454" y="487288"/>
                </a:lnTo>
                <a:lnTo>
                  <a:pt x="349471" y="487288"/>
                </a:lnTo>
                <a:lnTo>
                  <a:pt x="349471" y="335258"/>
                </a:lnTo>
                <a:cubicBezTo>
                  <a:pt x="349471" y="327948"/>
                  <a:pt x="343490" y="321967"/>
                  <a:pt x="336181" y="321967"/>
                </a:cubicBezTo>
                <a:lnTo>
                  <a:pt x="314547" y="321967"/>
                </a:lnTo>
                <a:lnTo>
                  <a:pt x="314547" y="209144"/>
                </a:lnTo>
                <a:cubicBezTo>
                  <a:pt x="314547" y="201686"/>
                  <a:pt x="318238" y="194672"/>
                  <a:pt x="324367" y="190315"/>
                </a:cubicBezTo>
                <a:cubicBezTo>
                  <a:pt x="337953" y="180790"/>
                  <a:pt x="354049" y="174145"/>
                  <a:pt x="371179" y="170675"/>
                </a:cubicBezTo>
                <a:lnTo>
                  <a:pt x="385652" y="176434"/>
                </a:lnTo>
                <a:lnTo>
                  <a:pt x="385726" y="279585"/>
                </a:lnTo>
                <a:cubicBezTo>
                  <a:pt x="385726" y="286894"/>
                  <a:pt x="391706" y="292875"/>
                  <a:pt x="399016" y="292875"/>
                </a:cubicBezTo>
                <a:lnTo>
                  <a:pt x="399016" y="292875"/>
                </a:lnTo>
                <a:cubicBezTo>
                  <a:pt x="406326" y="292875"/>
                  <a:pt x="412307" y="286894"/>
                  <a:pt x="412307" y="279585"/>
                </a:cubicBezTo>
                <a:lnTo>
                  <a:pt x="412233" y="176434"/>
                </a:lnTo>
                <a:lnTo>
                  <a:pt x="426705" y="170675"/>
                </a:lnTo>
                <a:cubicBezTo>
                  <a:pt x="444057" y="174219"/>
                  <a:pt x="460301" y="181012"/>
                  <a:pt x="474035" y="190685"/>
                </a:cubicBezTo>
                <a:cubicBezTo>
                  <a:pt x="479942" y="194820"/>
                  <a:pt x="483486" y="201760"/>
                  <a:pt x="483560" y="209070"/>
                </a:cubicBezTo>
                <a:cubicBezTo>
                  <a:pt x="483634" y="219924"/>
                  <a:pt x="483708" y="290660"/>
                  <a:pt x="483708" y="321967"/>
                </a:cubicBezTo>
                <a:lnTo>
                  <a:pt x="460744" y="321967"/>
                </a:lnTo>
                <a:close/>
                <a:moveTo>
                  <a:pt x="121240" y="346333"/>
                </a:moveTo>
                <a:cubicBezTo>
                  <a:pt x="126409" y="351502"/>
                  <a:pt x="126409" y="359919"/>
                  <a:pt x="121240" y="365162"/>
                </a:cubicBezTo>
                <a:cubicBezTo>
                  <a:pt x="118656" y="367746"/>
                  <a:pt x="115260" y="369075"/>
                  <a:pt x="111863" y="369075"/>
                </a:cubicBezTo>
                <a:cubicBezTo>
                  <a:pt x="108467" y="369075"/>
                  <a:pt x="105070" y="367746"/>
                  <a:pt x="102486" y="365162"/>
                </a:cubicBezTo>
                <a:lnTo>
                  <a:pt x="76126" y="338802"/>
                </a:lnTo>
                <a:lnTo>
                  <a:pt x="76126" y="500653"/>
                </a:lnTo>
                <a:cubicBezTo>
                  <a:pt x="76126" y="507963"/>
                  <a:pt x="70145" y="513944"/>
                  <a:pt x="62836" y="513944"/>
                </a:cubicBezTo>
                <a:cubicBezTo>
                  <a:pt x="55525" y="513944"/>
                  <a:pt x="49545" y="507963"/>
                  <a:pt x="49545" y="500653"/>
                </a:cubicBezTo>
                <a:lnTo>
                  <a:pt x="49545" y="338802"/>
                </a:lnTo>
                <a:lnTo>
                  <a:pt x="23185" y="365162"/>
                </a:lnTo>
                <a:cubicBezTo>
                  <a:pt x="20601" y="367746"/>
                  <a:pt x="17204" y="369075"/>
                  <a:pt x="13807" y="369075"/>
                </a:cubicBezTo>
                <a:cubicBezTo>
                  <a:pt x="10411" y="369075"/>
                  <a:pt x="7015" y="367746"/>
                  <a:pt x="4430" y="365162"/>
                </a:cubicBezTo>
                <a:cubicBezTo>
                  <a:pt x="-738" y="359993"/>
                  <a:pt x="-738" y="351576"/>
                  <a:pt x="4430" y="346333"/>
                </a:cubicBezTo>
                <a:lnTo>
                  <a:pt x="53532" y="297232"/>
                </a:lnTo>
                <a:cubicBezTo>
                  <a:pt x="53827" y="296936"/>
                  <a:pt x="54196" y="296641"/>
                  <a:pt x="54492" y="296346"/>
                </a:cubicBezTo>
                <a:cubicBezTo>
                  <a:pt x="54640" y="296198"/>
                  <a:pt x="54787" y="296124"/>
                  <a:pt x="54935" y="295977"/>
                </a:cubicBezTo>
                <a:cubicBezTo>
                  <a:pt x="55156" y="295829"/>
                  <a:pt x="55304" y="295681"/>
                  <a:pt x="55525" y="295533"/>
                </a:cubicBezTo>
                <a:cubicBezTo>
                  <a:pt x="55747" y="295386"/>
                  <a:pt x="55895" y="295312"/>
                  <a:pt x="56116" y="295164"/>
                </a:cubicBezTo>
                <a:cubicBezTo>
                  <a:pt x="56264" y="295090"/>
                  <a:pt x="56485" y="294943"/>
                  <a:pt x="56633" y="294869"/>
                </a:cubicBezTo>
                <a:cubicBezTo>
                  <a:pt x="56855" y="294795"/>
                  <a:pt x="57002" y="294647"/>
                  <a:pt x="57224" y="294573"/>
                </a:cubicBezTo>
                <a:cubicBezTo>
                  <a:pt x="57445" y="294500"/>
                  <a:pt x="57593" y="294352"/>
                  <a:pt x="57814" y="294278"/>
                </a:cubicBezTo>
                <a:cubicBezTo>
                  <a:pt x="58036" y="294204"/>
                  <a:pt x="58184" y="294131"/>
                  <a:pt x="58405" y="294057"/>
                </a:cubicBezTo>
                <a:cubicBezTo>
                  <a:pt x="58627" y="293983"/>
                  <a:pt x="58848" y="293909"/>
                  <a:pt x="59070" y="293835"/>
                </a:cubicBezTo>
                <a:cubicBezTo>
                  <a:pt x="59291" y="293761"/>
                  <a:pt x="59439" y="293761"/>
                  <a:pt x="59660" y="293688"/>
                </a:cubicBezTo>
                <a:cubicBezTo>
                  <a:pt x="59882" y="293614"/>
                  <a:pt x="60103" y="293540"/>
                  <a:pt x="60325" y="293540"/>
                </a:cubicBezTo>
                <a:cubicBezTo>
                  <a:pt x="60547" y="293466"/>
                  <a:pt x="60768" y="293466"/>
                  <a:pt x="60990" y="293466"/>
                </a:cubicBezTo>
                <a:cubicBezTo>
                  <a:pt x="61211" y="293466"/>
                  <a:pt x="61359" y="293392"/>
                  <a:pt x="61580" y="293392"/>
                </a:cubicBezTo>
                <a:cubicBezTo>
                  <a:pt x="62023" y="293318"/>
                  <a:pt x="62466" y="293318"/>
                  <a:pt x="62836" y="293318"/>
                </a:cubicBezTo>
                <a:cubicBezTo>
                  <a:pt x="62836" y="293318"/>
                  <a:pt x="62836" y="293318"/>
                  <a:pt x="62836" y="293318"/>
                </a:cubicBezTo>
                <a:cubicBezTo>
                  <a:pt x="62836" y="293318"/>
                  <a:pt x="62836" y="293318"/>
                  <a:pt x="62836" y="293318"/>
                </a:cubicBezTo>
                <a:cubicBezTo>
                  <a:pt x="63278" y="293318"/>
                  <a:pt x="63721" y="293318"/>
                  <a:pt x="64091" y="293392"/>
                </a:cubicBezTo>
                <a:cubicBezTo>
                  <a:pt x="64312" y="293392"/>
                  <a:pt x="64460" y="293466"/>
                  <a:pt x="64681" y="293466"/>
                </a:cubicBezTo>
                <a:cubicBezTo>
                  <a:pt x="64903" y="293466"/>
                  <a:pt x="65124" y="293540"/>
                  <a:pt x="65346" y="293540"/>
                </a:cubicBezTo>
                <a:cubicBezTo>
                  <a:pt x="65567" y="293614"/>
                  <a:pt x="65789" y="293614"/>
                  <a:pt x="66010" y="293688"/>
                </a:cubicBezTo>
                <a:cubicBezTo>
                  <a:pt x="66232" y="293761"/>
                  <a:pt x="66380" y="293761"/>
                  <a:pt x="66601" y="293835"/>
                </a:cubicBezTo>
                <a:cubicBezTo>
                  <a:pt x="66823" y="293909"/>
                  <a:pt x="67044" y="293983"/>
                  <a:pt x="67266" y="294057"/>
                </a:cubicBezTo>
                <a:cubicBezTo>
                  <a:pt x="67487" y="294131"/>
                  <a:pt x="67635" y="294204"/>
                  <a:pt x="67856" y="294278"/>
                </a:cubicBezTo>
                <a:cubicBezTo>
                  <a:pt x="68078" y="294352"/>
                  <a:pt x="68226" y="294426"/>
                  <a:pt x="68447" y="294573"/>
                </a:cubicBezTo>
                <a:cubicBezTo>
                  <a:pt x="68669" y="294647"/>
                  <a:pt x="68816" y="294721"/>
                  <a:pt x="69038" y="294869"/>
                </a:cubicBezTo>
                <a:cubicBezTo>
                  <a:pt x="69259" y="294943"/>
                  <a:pt x="69407" y="295090"/>
                  <a:pt x="69554" y="295164"/>
                </a:cubicBezTo>
                <a:cubicBezTo>
                  <a:pt x="69776" y="295312"/>
                  <a:pt x="69924" y="295386"/>
                  <a:pt x="70145" y="295533"/>
                </a:cubicBezTo>
                <a:cubicBezTo>
                  <a:pt x="70367" y="295681"/>
                  <a:pt x="70515" y="295829"/>
                  <a:pt x="70736" y="295977"/>
                </a:cubicBezTo>
                <a:cubicBezTo>
                  <a:pt x="70884" y="296124"/>
                  <a:pt x="71031" y="296198"/>
                  <a:pt x="71179" y="296346"/>
                </a:cubicBezTo>
                <a:cubicBezTo>
                  <a:pt x="71548" y="296641"/>
                  <a:pt x="71843" y="296936"/>
                  <a:pt x="72139" y="297232"/>
                </a:cubicBezTo>
                <a:lnTo>
                  <a:pt x="121240" y="346333"/>
                </a:lnTo>
                <a:close/>
                <a:moveTo>
                  <a:pt x="248979" y="210842"/>
                </a:moveTo>
                <a:cubicBezTo>
                  <a:pt x="254147" y="216011"/>
                  <a:pt x="254147" y="224428"/>
                  <a:pt x="248979" y="229671"/>
                </a:cubicBezTo>
                <a:cubicBezTo>
                  <a:pt x="246395" y="232255"/>
                  <a:pt x="242998" y="233584"/>
                  <a:pt x="239602" y="233584"/>
                </a:cubicBezTo>
                <a:cubicBezTo>
                  <a:pt x="236205" y="233584"/>
                  <a:pt x="232809" y="232255"/>
                  <a:pt x="230224" y="229671"/>
                </a:cubicBezTo>
                <a:lnTo>
                  <a:pt x="203865" y="203311"/>
                </a:lnTo>
                <a:lnTo>
                  <a:pt x="203865" y="500653"/>
                </a:lnTo>
                <a:cubicBezTo>
                  <a:pt x="203865" y="507963"/>
                  <a:pt x="197884" y="513944"/>
                  <a:pt x="190574" y="513944"/>
                </a:cubicBezTo>
                <a:cubicBezTo>
                  <a:pt x="183264" y="513944"/>
                  <a:pt x="177283" y="507963"/>
                  <a:pt x="177283" y="500653"/>
                </a:cubicBezTo>
                <a:lnTo>
                  <a:pt x="177283" y="203311"/>
                </a:lnTo>
                <a:lnTo>
                  <a:pt x="150923" y="229671"/>
                </a:lnTo>
                <a:cubicBezTo>
                  <a:pt x="148339" y="232255"/>
                  <a:pt x="144942" y="233584"/>
                  <a:pt x="141546" y="233584"/>
                </a:cubicBezTo>
                <a:cubicBezTo>
                  <a:pt x="138149" y="233584"/>
                  <a:pt x="134753" y="232255"/>
                  <a:pt x="132169" y="229671"/>
                </a:cubicBezTo>
                <a:cubicBezTo>
                  <a:pt x="127000" y="224502"/>
                  <a:pt x="127000" y="216085"/>
                  <a:pt x="132169" y="210842"/>
                </a:cubicBezTo>
                <a:lnTo>
                  <a:pt x="181270" y="161740"/>
                </a:lnTo>
                <a:cubicBezTo>
                  <a:pt x="181270" y="161740"/>
                  <a:pt x="181270" y="161740"/>
                  <a:pt x="181270" y="161740"/>
                </a:cubicBezTo>
                <a:cubicBezTo>
                  <a:pt x="181566" y="161445"/>
                  <a:pt x="181935" y="161150"/>
                  <a:pt x="182230" y="160854"/>
                </a:cubicBezTo>
                <a:cubicBezTo>
                  <a:pt x="182378" y="160707"/>
                  <a:pt x="182525" y="160633"/>
                  <a:pt x="182673" y="160485"/>
                </a:cubicBezTo>
                <a:cubicBezTo>
                  <a:pt x="182895" y="160337"/>
                  <a:pt x="183042" y="160190"/>
                  <a:pt x="183264" y="160042"/>
                </a:cubicBezTo>
                <a:cubicBezTo>
                  <a:pt x="183485" y="159894"/>
                  <a:pt x="183633" y="159820"/>
                  <a:pt x="183855" y="159673"/>
                </a:cubicBezTo>
                <a:cubicBezTo>
                  <a:pt x="184002" y="159599"/>
                  <a:pt x="184224" y="159451"/>
                  <a:pt x="184371" y="159378"/>
                </a:cubicBezTo>
                <a:cubicBezTo>
                  <a:pt x="184593" y="159304"/>
                  <a:pt x="184740" y="159156"/>
                  <a:pt x="184962" y="159082"/>
                </a:cubicBezTo>
                <a:cubicBezTo>
                  <a:pt x="185184" y="159009"/>
                  <a:pt x="185331" y="158861"/>
                  <a:pt x="185553" y="158787"/>
                </a:cubicBezTo>
                <a:cubicBezTo>
                  <a:pt x="185774" y="158713"/>
                  <a:pt x="185922" y="158639"/>
                  <a:pt x="186144" y="158565"/>
                </a:cubicBezTo>
                <a:cubicBezTo>
                  <a:pt x="186365" y="158492"/>
                  <a:pt x="186586" y="158418"/>
                  <a:pt x="186808" y="158344"/>
                </a:cubicBezTo>
                <a:cubicBezTo>
                  <a:pt x="187030" y="158270"/>
                  <a:pt x="187177" y="158270"/>
                  <a:pt x="187399" y="158196"/>
                </a:cubicBezTo>
                <a:cubicBezTo>
                  <a:pt x="187620" y="158122"/>
                  <a:pt x="187842" y="158048"/>
                  <a:pt x="188063" y="158048"/>
                </a:cubicBezTo>
                <a:cubicBezTo>
                  <a:pt x="188285" y="157975"/>
                  <a:pt x="188506" y="157975"/>
                  <a:pt x="188728" y="157975"/>
                </a:cubicBezTo>
                <a:cubicBezTo>
                  <a:pt x="188949" y="157975"/>
                  <a:pt x="189171" y="157901"/>
                  <a:pt x="189319" y="157901"/>
                </a:cubicBezTo>
                <a:cubicBezTo>
                  <a:pt x="189688" y="157827"/>
                  <a:pt x="190131" y="157827"/>
                  <a:pt x="190500" y="157827"/>
                </a:cubicBezTo>
                <a:cubicBezTo>
                  <a:pt x="190500" y="157827"/>
                  <a:pt x="190574" y="157827"/>
                  <a:pt x="190574" y="157827"/>
                </a:cubicBezTo>
                <a:cubicBezTo>
                  <a:pt x="190574" y="157827"/>
                  <a:pt x="190647" y="157827"/>
                  <a:pt x="190647" y="157827"/>
                </a:cubicBezTo>
                <a:cubicBezTo>
                  <a:pt x="191017" y="157827"/>
                  <a:pt x="191460" y="157827"/>
                  <a:pt x="191829" y="157901"/>
                </a:cubicBezTo>
                <a:cubicBezTo>
                  <a:pt x="192051" y="157901"/>
                  <a:pt x="192272" y="157975"/>
                  <a:pt x="192420" y="157975"/>
                </a:cubicBezTo>
                <a:cubicBezTo>
                  <a:pt x="192641" y="157975"/>
                  <a:pt x="192863" y="158048"/>
                  <a:pt x="193084" y="158048"/>
                </a:cubicBezTo>
                <a:cubicBezTo>
                  <a:pt x="193306" y="158122"/>
                  <a:pt x="193527" y="158122"/>
                  <a:pt x="193749" y="158196"/>
                </a:cubicBezTo>
                <a:cubicBezTo>
                  <a:pt x="193970" y="158270"/>
                  <a:pt x="194118" y="158270"/>
                  <a:pt x="194339" y="158344"/>
                </a:cubicBezTo>
                <a:cubicBezTo>
                  <a:pt x="194561" y="158418"/>
                  <a:pt x="194782" y="158492"/>
                  <a:pt x="195004" y="158565"/>
                </a:cubicBezTo>
                <a:cubicBezTo>
                  <a:pt x="195226" y="158639"/>
                  <a:pt x="195373" y="158713"/>
                  <a:pt x="195595" y="158787"/>
                </a:cubicBezTo>
                <a:cubicBezTo>
                  <a:pt x="195816" y="158861"/>
                  <a:pt x="195964" y="158935"/>
                  <a:pt x="196185" y="159082"/>
                </a:cubicBezTo>
                <a:cubicBezTo>
                  <a:pt x="196407" y="159156"/>
                  <a:pt x="196554" y="159230"/>
                  <a:pt x="196776" y="159378"/>
                </a:cubicBezTo>
                <a:cubicBezTo>
                  <a:pt x="196998" y="159451"/>
                  <a:pt x="197145" y="159599"/>
                  <a:pt x="197293" y="159673"/>
                </a:cubicBezTo>
                <a:cubicBezTo>
                  <a:pt x="197515" y="159820"/>
                  <a:pt x="197662" y="159894"/>
                  <a:pt x="197884" y="160042"/>
                </a:cubicBezTo>
                <a:cubicBezTo>
                  <a:pt x="198105" y="160190"/>
                  <a:pt x="198253" y="160337"/>
                  <a:pt x="198474" y="160485"/>
                </a:cubicBezTo>
                <a:cubicBezTo>
                  <a:pt x="198622" y="160633"/>
                  <a:pt x="198770" y="160707"/>
                  <a:pt x="198917" y="160854"/>
                </a:cubicBezTo>
                <a:cubicBezTo>
                  <a:pt x="199287" y="161150"/>
                  <a:pt x="199582" y="161445"/>
                  <a:pt x="199877" y="161740"/>
                </a:cubicBezTo>
                <a:cubicBezTo>
                  <a:pt x="199877" y="161740"/>
                  <a:pt x="199877" y="161740"/>
                  <a:pt x="199877" y="161740"/>
                </a:cubicBezTo>
                <a:cubicBezTo>
                  <a:pt x="199877" y="161740"/>
                  <a:pt x="199877" y="161740"/>
                  <a:pt x="199877" y="161740"/>
                </a:cubicBezTo>
                <a:lnTo>
                  <a:pt x="248979" y="210842"/>
                </a:lnTo>
                <a:close/>
              </a:path>
            </a:pathLst>
          </a:custGeom>
          <a:solidFill>
            <a:srgbClr val="717FAC"/>
          </a:solidFill>
          <a:ln w="9525" cap="flat">
            <a:noFill/>
            <a:prstDash val="solid"/>
            <a:miter/>
          </a:ln>
        </p:spPr>
        <p:txBody>
          <a:bodyPr rtlCol="0" anchor="ctr"/>
          <a:lstStyle/>
          <a:p>
            <a:endParaRPr lang="es-MX" sz="1100" dirty="0"/>
          </a:p>
        </p:txBody>
      </p:sp>
      <p:grpSp>
        <p:nvGrpSpPr>
          <p:cNvPr id="30" name="Group 29">
            <a:extLst>
              <a:ext uri="{FF2B5EF4-FFF2-40B4-BE49-F238E27FC236}">
                <a16:creationId xmlns:a16="http://schemas.microsoft.com/office/drawing/2014/main" id="{2163EFA2-F88E-0A79-64B2-52B57CA34B02}"/>
              </a:ext>
            </a:extLst>
          </p:cNvPr>
          <p:cNvGrpSpPr/>
          <p:nvPr/>
        </p:nvGrpSpPr>
        <p:grpSpPr>
          <a:xfrm>
            <a:off x="5009464" y="2165252"/>
            <a:ext cx="723317" cy="728672"/>
            <a:chOff x="5189876" y="2307412"/>
            <a:chExt cx="450849" cy="454187"/>
          </a:xfrm>
        </p:grpSpPr>
        <p:sp>
          <p:nvSpPr>
            <p:cNvPr id="25" name="Forma libre 87">
              <a:extLst>
                <a:ext uri="{FF2B5EF4-FFF2-40B4-BE49-F238E27FC236}">
                  <a16:creationId xmlns:a16="http://schemas.microsoft.com/office/drawing/2014/main" id="{03A32E66-F0FD-74AF-4BB0-FFBA10E39204}"/>
                </a:ext>
              </a:extLst>
            </p:cNvPr>
            <p:cNvSpPr/>
            <p:nvPr/>
          </p:nvSpPr>
          <p:spPr>
            <a:xfrm>
              <a:off x="5189876" y="2307412"/>
              <a:ext cx="231689" cy="231690"/>
            </a:xfrm>
            <a:custGeom>
              <a:avLst/>
              <a:gdLst>
                <a:gd name="connsiteX0" fmla="*/ 242383 w 483059"/>
                <a:gd name="connsiteY0" fmla="*/ 482731 h 483059"/>
                <a:gd name="connsiteX1" fmla="*/ 242777 w 483059"/>
                <a:gd name="connsiteY1" fmla="*/ 482731 h 483059"/>
                <a:gd name="connsiteX2" fmla="*/ 253672 w 483059"/>
                <a:gd name="connsiteY2" fmla="*/ 482469 h 483059"/>
                <a:gd name="connsiteX3" fmla="*/ 482731 w 483059"/>
                <a:gd name="connsiteY3" fmla="*/ 241858 h 483059"/>
                <a:gd name="connsiteX4" fmla="*/ 241858 w 483059"/>
                <a:gd name="connsiteY4" fmla="*/ 984 h 483059"/>
                <a:gd name="connsiteX5" fmla="*/ 984 w 483059"/>
                <a:gd name="connsiteY5" fmla="*/ 241858 h 483059"/>
                <a:gd name="connsiteX6" fmla="*/ 241858 w 483059"/>
                <a:gd name="connsiteY6" fmla="*/ 482731 h 483059"/>
                <a:gd name="connsiteX7" fmla="*/ 242383 w 483059"/>
                <a:gd name="connsiteY7" fmla="*/ 482731 h 483059"/>
                <a:gd name="connsiteX8" fmla="*/ 241070 w 483059"/>
                <a:gd name="connsiteY8" fmla="*/ 278613 h 483059"/>
                <a:gd name="connsiteX9" fmla="*/ 171106 w 483059"/>
                <a:gd name="connsiteY9" fmla="*/ 208648 h 483059"/>
                <a:gd name="connsiteX10" fmla="*/ 241070 w 483059"/>
                <a:gd name="connsiteY10" fmla="*/ 138683 h 483059"/>
                <a:gd name="connsiteX11" fmla="*/ 311035 w 483059"/>
                <a:gd name="connsiteY11" fmla="*/ 208648 h 483059"/>
                <a:gd name="connsiteX12" fmla="*/ 241070 w 483059"/>
                <a:gd name="connsiteY12" fmla="*/ 278613 h 483059"/>
                <a:gd name="connsiteX13" fmla="*/ 241070 w 483059"/>
                <a:gd name="connsiteY13" fmla="*/ 364329 h 483059"/>
                <a:gd name="connsiteX14" fmla="*/ 347659 w 483059"/>
                <a:gd name="connsiteY14" fmla="*/ 395833 h 483059"/>
                <a:gd name="connsiteX15" fmla="*/ 251178 w 483059"/>
                <a:gd name="connsiteY15" fmla="*/ 435344 h 483059"/>
                <a:gd name="connsiteX16" fmla="*/ 242383 w 483059"/>
                <a:gd name="connsiteY16" fmla="*/ 435607 h 483059"/>
                <a:gd name="connsiteX17" fmla="*/ 136451 w 483059"/>
                <a:gd name="connsiteY17" fmla="*/ 394520 h 483059"/>
                <a:gd name="connsiteX18" fmla="*/ 241070 w 483059"/>
                <a:gd name="connsiteY18" fmla="*/ 364329 h 483059"/>
                <a:gd name="connsiteX19" fmla="*/ 48503 w 483059"/>
                <a:gd name="connsiteY19" fmla="*/ 241858 h 483059"/>
                <a:gd name="connsiteX20" fmla="*/ 242121 w 483059"/>
                <a:gd name="connsiteY20" fmla="*/ 48240 h 483059"/>
                <a:gd name="connsiteX21" fmla="*/ 435738 w 483059"/>
                <a:gd name="connsiteY21" fmla="*/ 241858 h 483059"/>
                <a:gd name="connsiteX22" fmla="*/ 388482 w 483059"/>
                <a:gd name="connsiteY22" fmla="*/ 368398 h 483059"/>
                <a:gd name="connsiteX23" fmla="*/ 386645 w 483059"/>
                <a:gd name="connsiteY23" fmla="*/ 366692 h 483059"/>
                <a:gd name="connsiteX24" fmla="*/ 278875 w 483059"/>
                <a:gd name="connsiteY24" fmla="*/ 319699 h 483059"/>
                <a:gd name="connsiteX25" fmla="*/ 358291 w 483059"/>
                <a:gd name="connsiteY25" fmla="*/ 208648 h 483059"/>
                <a:gd name="connsiteX26" fmla="*/ 241070 w 483059"/>
                <a:gd name="connsiteY26" fmla="*/ 91427 h 483059"/>
                <a:gd name="connsiteX27" fmla="*/ 123850 w 483059"/>
                <a:gd name="connsiteY27" fmla="*/ 208648 h 483059"/>
                <a:gd name="connsiteX28" fmla="*/ 203397 w 483059"/>
                <a:gd name="connsiteY28" fmla="*/ 319699 h 483059"/>
                <a:gd name="connsiteX29" fmla="*/ 98121 w 483059"/>
                <a:gd name="connsiteY29" fmla="*/ 364461 h 483059"/>
                <a:gd name="connsiteX30" fmla="*/ 94971 w 483059"/>
                <a:gd name="connsiteY30" fmla="*/ 367611 h 483059"/>
                <a:gd name="connsiteX31" fmla="*/ 48503 w 483059"/>
                <a:gd name="connsiteY31" fmla="*/ 241858 h 4830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83059" h="483059">
                  <a:moveTo>
                    <a:pt x="242383" y="482731"/>
                  </a:moveTo>
                  <a:cubicBezTo>
                    <a:pt x="242514" y="482731"/>
                    <a:pt x="242646" y="482731"/>
                    <a:pt x="242777" y="482731"/>
                  </a:cubicBezTo>
                  <a:cubicBezTo>
                    <a:pt x="246452" y="482731"/>
                    <a:pt x="249997" y="482600"/>
                    <a:pt x="253672" y="482469"/>
                  </a:cubicBezTo>
                  <a:cubicBezTo>
                    <a:pt x="381000" y="476299"/>
                    <a:pt x="482731" y="370761"/>
                    <a:pt x="482731" y="241858"/>
                  </a:cubicBezTo>
                  <a:cubicBezTo>
                    <a:pt x="482731" y="109017"/>
                    <a:pt x="374699" y="984"/>
                    <a:pt x="241858" y="984"/>
                  </a:cubicBezTo>
                  <a:cubicBezTo>
                    <a:pt x="109017" y="984"/>
                    <a:pt x="984" y="109017"/>
                    <a:pt x="984" y="241858"/>
                  </a:cubicBezTo>
                  <a:cubicBezTo>
                    <a:pt x="984" y="374699"/>
                    <a:pt x="109017" y="482731"/>
                    <a:pt x="241858" y="482731"/>
                  </a:cubicBezTo>
                  <a:cubicBezTo>
                    <a:pt x="242121" y="482731"/>
                    <a:pt x="242252" y="482731"/>
                    <a:pt x="242383" y="482731"/>
                  </a:cubicBezTo>
                  <a:close/>
                  <a:moveTo>
                    <a:pt x="241070" y="278613"/>
                  </a:moveTo>
                  <a:cubicBezTo>
                    <a:pt x="202478" y="278613"/>
                    <a:pt x="171106" y="247240"/>
                    <a:pt x="171106" y="208648"/>
                  </a:cubicBezTo>
                  <a:cubicBezTo>
                    <a:pt x="171106" y="170055"/>
                    <a:pt x="202478" y="138683"/>
                    <a:pt x="241070" y="138683"/>
                  </a:cubicBezTo>
                  <a:cubicBezTo>
                    <a:pt x="279663" y="138683"/>
                    <a:pt x="311035" y="170055"/>
                    <a:pt x="311035" y="208648"/>
                  </a:cubicBezTo>
                  <a:cubicBezTo>
                    <a:pt x="311035" y="247240"/>
                    <a:pt x="279663" y="278613"/>
                    <a:pt x="241070" y="278613"/>
                  </a:cubicBezTo>
                  <a:close/>
                  <a:moveTo>
                    <a:pt x="241070" y="364329"/>
                  </a:moveTo>
                  <a:cubicBezTo>
                    <a:pt x="282419" y="364329"/>
                    <a:pt x="321537" y="376012"/>
                    <a:pt x="347659" y="395833"/>
                  </a:cubicBezTo>
                  <a:cubicBezTo>
                    <a:pt x="320749" y="419724"/>
                    <a:pt x="287014" y="433507"/>
                    <a:pt x="251178" y="435344"/>
                  </a:cubicBezTo>
                  <a:cubicBezTo>
                    <a:pt x="248290" y="435476"/>
                    <a:pt x="245402" y="435607"/>
                    <a:pt x="242383" y="435607"/>
                  </a:cubicBezTo>
                  <a:cubicBezTo>
                    <a:pt x="202741" y="435476"/>
                    <a:pt x="165461" y="421036"/>
                    <a:pt x="136451" y="394520"/>
                  </a:cubicBezTo>
                  <a:cubicBezTo>
                    <a:pt x="162573" y="375356"/>
                    <a:pt x="200903" y="364329"/>
                    <a:pt x="241070" y="364329"/>
                  </a:cubicBezTo>
                  <a:close/>
                  <a:moveTo>
                    <a:pt x="48503" y="241858"/>
                  </a:moveTo>
                  <a:cubicBezTo>
                    <a:pt x="48503" y="135139"/>
                    <a:pt x="135401" y="48240"/>
                    <a:pt x="242121" y="48240"/>
                  </a:cubicBezTo>
                  <a:cubicBezTo>
                    <a:pt x="348840" y="48240"/>
                    <a:pt x="435738" y="135139"/>
                    <a:pt x="435738" y="241858"/>
                  </a:cubicBezTo>
                  <a:cubicBezTo>
                    <a:pt x="435738" y="290164"/>
                    <a:pt x="417886" y="334532"/>
                    <a:pt x="388482" y="368398"/>
                  </a:cubicBezTo>
                  <a:cubicBezTo>
                    <a:pt x="387958" y="367742"/>
                    <a:pt x="387301" y="367217"/>
                    <a:pt x="386645" y="366692"/>
                  </a:cubicBezTo>
                  <a:cubicBezTo>
                    <a:pt x="359604" y="342145"/>
                    <a:pt x="321537" y="325868"/>
                    <a:pt x="278875" y="319699"/>
                  </a:cubicBezTo>
                  <a:cubicBezTo>
                    <a:pt x="325081" y="303947"/>
                    <a:pt x="358291" y="260104"/>
                    <a:pt x="358291" y="208648"/>
                  </a:cubicBezTo>
                  <a:cubicBezTo>
                    <a:pt x="358291" y="143933"/>
                    <a:pt x="305653" y="91427"/>
                    <a:pt x="241070" y="91427"/>
                  </a:cubicBezTo>
                  <a:cubicBezTo>
                    <a:pt x="176488" y="91427"/>
                    <a:pt x="123850" y="144065"/>
                    <a:pt x="123850" y="208648"/>
                  </a:cubicBezTo>
                  <a:cubicBezTo>
                    <a:pt x="123850" y="260104"/>
                    <a:pt x="157191" y="303947"/>
                    <a:pt x="203397" y="319699"/>
                  </a:cubicBezTo>
                  <a:cubicBezTo>
                    <a:pt x="162179" y="325606"/>
                    <a:pt x="125031" y="341226"/>
                    <a:pt x="98121" y="364461"/>
                  </a:cubicBezTo>
                  <a:cubicBezTo>
                    <a:pt x="96940" y="365379"/>
                    <a:pt x="95890" y="366429"/>
                    <a:pt x="94971" y="367611"/>
                  </a:cubicBezTo>
                  <a:cubicBezTo>
                    <a:pt x="65961" y="333613"/>
                    <a:pt x="48503" y="289770"/>
                    <a:pt x="48503" y="241858"/>
                  </a:cubicBezTo>
                  <a:close/>
                </a:path>
              </a:pathLst>
            </a:custGeom>
            <a:solidFill>
              <a:schemeClr val="bg1"/>
            </a:solidFill>
            <a:ln w="9525" cap="flat">
              <a:noFill/>
              <a:prstDash val="solid"/>
              <a:miter/>
            </a:ln>
          </p:spPr>
          <p:txBody>
            <a:bodyPr rtlCol="0" anchor="ctr"/>
            <a:lstStyle/>
            <a:p>
              <a:endParaRPr lang="es-MX" sz="1100"/>
            </a:p>
          </p:txBody>
        </p:sp>
        <p:sp>
          <p:nvSpPr>
            <p:cNvPr id="26" name="Forma libre 88">
              <a:extLst>
                <a:ext uri="{FF2B5EF4-FFF2-40B4-BE49-F238E27FC236}">
                  <a16:creationId xmlns:a16="http://schemas.microsoft.com/office/drawing/2014/main" id="{345CF9D1-9F89-D5B5-C9CD-77EB29F07396}"/>
                </a:ext>
              </a:extLst>
            </p:cNvPr>
            <p:cNvSpPr/>
            <p:nvPr/>
          </p:nvSpPr>
          <p:spPr>
            <a:xfrm>
              <a:off x="5409036" y="2396436"/>
              <a:ext cx="231689" cy="365163"/>
            </a:xfrm>
            <a:custGeom>
              <a:avLst/>
              <a:gdLst>
                <a:gd name="connsiteX0" fmla="*/ 482863 w 483059"/>
                <a:gd name="connsiteY0" fmla="*/ 520667 h 761343"/>
                <a:gd name="connsiteX1" fmla="*/ 255641 w 483059"/>
                <a:gd name="connsiteY1" fmla="*/ 280188 h 761343"/>
                <a:gd name="connsiteX2" fmla="*/ 256429 w 483059"/>
                <a:gd name="connsiteY2" fmla="*/ 279925 h 761343"/>
                <a:gd name="connsiteX3" fmla="*/ 257478 w 483059"/>
                <a:gd name="connsiteY3" fmla="*/ 279663 h 761343"/>
                <a:gd name="connsiteX4" fmla="*/ 258660 w 483059"/>
                <a:gd name="connsiteY4" fmla="*/ 279269 h 761343"/>
                <a:gd name="connsiteX5" fmla="*/ 259710 w 483059"/>
                <a:gd name="connsiteY5" fmla="*/ 278875 h 761343"/>
                <a:gd name="connsiteX6" fmla="*/ 260760 w 483059"/>
                <a:gd name="connsiteY6" fmla="*/ 278350 h 761343"/>
                <a:gd name="connsiteX7" fmla="*/ 261811 w 483059"/>
                <a:gd name="connsiteY7" fmla="*/ 277825 h 761343"/>
                <a:gd name="connsiteX8" fmla="*/ 262729 w 483059"/>
                <a:gd name="connsiteY8" fmla="*/ 277300 h 761343"/>
                <a:gd name="connsiteX9" fmla="*/ 263780 w 483059"/>
                <a:gd name="connsiteY9" fmla="*/ 276643 h 761343"/>
                <a:gd name="connsiteX10" fmla="*/ 264829 w 483059"/>
                <a:gd name="connsiteY10" fmla="*/ 275856 h 761343"/>
                <a:gd name="connsiteX11" fmla="*/ 265749 w 483059"/>
                <a:gd name="connsiteY11" fmla="*/ 275199 h 761343"/>
                <a:gd name="connsiteX12" fmla="*/ 267455 w 483059"/>
                <a:gd name="connsiteY12" fmla="*/ 273624 h 761343"/>
                <a:gd name="connsiteX13" fmla="*/ 267455 w 483059"/>
                <a:gd name="connsiteY13" fmla="*/ 273624 h 761343"/>
                <a:gd name="connsiteX14" fmla="*/ 324424 w 483059"/>
                <a:gd name="connsiteY14" fmla="*/ 216655 h 761343"/>
                <a:gd name="connsiteX15" fmla="*/ 324424 w 483059"/>
                <a:gd name="connsiteY15" fmla="*/ 183182 h 761343"/>
                <a:gd name="connsiteX16" fmla="*/ 290951 w 483059"/>
                <a:gd name="connsiteY16" fmla="*/ 183182 h 761343"/>
                <a:gd name="connsiteX17" fmla="*/ 274281 w 483059"/>
                <a:gd name="connsiteY17" fmla="*/ 199853 h 761343"/>
                <a:gd name="connsiteX18" fmla="*/ 274281 w 483059"/>
                <a:gd name="connsiteY18" fmla="*/ 128969 h 761343"/>
                <a:gd name="connsiteX19" fmla="*/ 212060 w 483059"/>
                <a:gd name="connsiteY19" fmla="*/ 20018 h 761343"/>
                <a:gd name="connsiteX20" fmla="*/ 69636 w 483059"/>
                <a:gd name="connsiteY20" fmla="*/ 984 h 761343"/>
                <a:gd name="connsiteX21" fmla="*/ 46009 w 483059"/>
                <a:gd name="connsiteY21" fmla="*/ 24612 h 761343"/>
                <a:gd name="connsiteX22" fmla="*/ 69636 w 483059"/>
                <a:gd name="connsiteY22" fmla="*/ 48240 h 761343"/>
                <a:gd name="connsiteX23" fmla="*/ 192370 w 483059"/>
                <a:gd name="connsiteY23" fmla="*/ 62942 h 761343"/>
                <a:gd name="connsiteX24" fmla="*/ 227025 w 483059"/>
                <a:gd name="connsiteY24" fmla="*/ 128838 h 761343"/>
                <a:gd name="connsiteX25" fmla="*/ 227025 w 483059"/>
                <a:gd name="connsiteY25" fmla="*/ 199721 h 761343"/>
                <a:gd name="connsiteX26" fmla="*/ 210354 w 483059"/>
                <a:gd name="connsiteY26" fmla="*/ 183051 h 761343"/>
                <a:gd name="connsiteX27" fmla="*/ 176881 w 483059"/>
                <a:gd name="connsiteY27" fmla="*/ 183051 h 761343"/>
                <a:gd name="connsiteX28" fmla="*/ 176881 w 483059"/>
                <a:gd name="connsiteY28" fmla="*/ 216523 h 761343"/>
                <a:gd name="connsiteX29" fmla="*/ 233851 w 483059"/>
                <a:gd name="connsiteY29" fmla="*/ 273493 h 761343"/>
                <a:gd name="connsiteX30" fmla="*/ 235557 w 483059"/>
                <a:gd name="connsiteY30" fmla="*/ 275068 h 761343"/>
                <a:gd name="connsiteX31" fmla="*/ 236344 w 483059"/>
                <a:gd name="connsiteY31" fmla="*/ 275725 h 761343"/>
                <a:gd name="connsiteX32" fmla="*/ 237395 w 483059"/>
                <a:gd name="connsiteY32" fmla="*/ 276512 h 761343"/>
                <a:gd name="connsiteX33" fmla="*/ 238445 w 483059"/>
                <a:gd name="connsiteY33" fmla="*/ 277168 h 761343"/>
                <a:gd name="connsiteX34" fmla="*/ 239364 w 483059"/>
                <a:gd name="connsiteY34" fmla="*/ 277694 h 761343"/>
                <a:gd name="connsiteX35" fmla="*/ 240414 w 483059"/>
                <a:gd name="connsiteY35" fmla="*/ 278219 h 761343"/>
                <a:gd name="connsiteX36" fmla="*/ 241464 w 483059"/>
                <a:gd name="connsiteY36" fmla="*/ 278744 h 761343"/>
                <a:gd name="connsiteX37" fmla="*/ 242514 w 483059"/>
                <a:gd name="connsiteY37" fmla="*/ 279137 h 761343"/>
                <a:gd name="connsiteX38" fmla="*/ 243695 w 483059"/>
                <a:gd name="connsiteY38" fmla="*/ 279531 h 761343"/>
                <a:gd name="connsiteX39" fmla="*/ 244090 w 483059"/>
                <a:gd name="connsiteY39" fmla="*/ 279663 h 761343"/>
                <a:gd name="connsiteX40" fmla="*/ 241858 w 483059"/>
                <a:gd name="connsiteY40" fmla="*/ 279663 h 761343"/>
                <a:gd name="connsiteX41" fmla="*/ 984 w 483059"/>
                <a:gd name="connsiteY41" fmla="*/ 520536 h 761343"/>
                <a:gd name="connsiteX42" fmla="*/ 241858 w 483059"/>
                <a:gd name="connsiteY42" fmla="*/ 761409 h 761343"/>
                <a:gd name="connsiteX43" fmla="*/ 242251 w 483059"/>
                <a:gd name="connsiteY43" fmla="*/ 761409 h 761343"/>
                <a:gd name="connsiteX44" fmla="*/ 242646 w 483059"/>
                <a:gd name="connsiteY44" fmla="*/ 761409 h 761343"/>
                <a:gd name="connsiteX45" fmla="*/ 253540 w 483059"/>
                <a:gd name="connsiteY45" fmla="*/ 761147 h 761343"/>
                <a:gd name="connsiteX46" fmla="*/ 482863 w 483059"/>
                <a:gd name="connsiteY46" fmla="*/ 520667 h 761343"/>
                <a:gd name="connsiteX47" fmla="*/ 48372 w 483059"/>
                <a:gd name="connsiteY47" fmla="*/ 520667 h 761343"/>
                <a:gd name="connsiteX48" fmla="*/ 241989 w 483059"/>
                <a:gd name="connsiteY48" fmla="*/ 327049 h 761343"/>
                <a:gd name="connsiteX49" fmla="*/ 435607 w 483059"/>
                <a:gd name="connsiteY49" fmla="*/ 520667 h 761343"/>
                <a:gd name="connsiteX50" fmla="*/ 388351 w 483059"/>
                <a:gd name="connsiteY50" fmla="*/ 647208 h 761343"/>
                <a:gd name="connsiteX51" fmla="*/ 386513 w 483059"/>
                <a:gd name="connsiteY51" fmla="*/ 645501 h 761343"/>
                <a:gd name="connsiteX52" fmla="*/ 278744 w 483059"/>
                <a:gd name="connsiteY52" fmla="*/ 598508 h 761343"/>
                <a:gd name="connsiteX53" fmla="*/ 358160 w 483059"/>
                <a:gd name="connsiteY53" fmla="*/ 487457 h 761343"/>
                <a:gd name="connsiteX54" fmla="*/ 240939 w 483059"/>
                <a:gd name="connsiteY54" fmla="*/ 370236 h 761343"/>
                <a:gd name="connsiteX55" fmla="*/ 123718 w 483059"/>
                <a:gd name="connsiteY55" fmla="*/ 487457 h 761343"/>
                <a:gd name="connsiteX56" fmla="*/ 203266 w 483059"/>
                <a:gd name="connsiteY56" fmla="*/ 598508 h 761343"/>
                <a:gd name="connsiteX57" fmla="*/ 97990 w 483059"/>
                <a:gd name="connsiteY57" fmla="*/ 643270 h 761343"/>
                <a:gd name="connsiteX58" fmla="*/ 94840 w 483059"/>
                <a:gd name="connsiteY58" fmla="*/ 646420 h 761343"/>
                <a:gd name="connsiteX59" fmla="*/ 48372 w 483059"/>
                <a:gd name="connsiteY59" fmla="*/ 520667 h 761343"/>
                <a:gd name="connsiteX60" fmla="*/ 242383 w 483059"/>
                <a:gd name="connsiteY60" fmla="*/ 714285 h 761343"/>
                <a:gd name="connsiteX61" fmla="*/ 136451 w 483059"/>
                <a:gd name="connsiteY61" fmla="*/ 673199 h 761343"/>
                <a:gd name="connsiteX62" fmla="*/ 241070 w 483059"/>
                <a:gd name="connsiteY62" fmla="*/ 643138 h 761343"/>
                <a:gd name="connsiteX63" fmla="*/ 347659 w 483059"/>
                <a:gd name="connsiteY63" fmla="*/ 674642 h 761343"/>
                <a:gd name="connsiteX64" fmla="*/ 251178 w 483059"/>
                <a:gd name="connsiteY64" fmla="*/ 714154 h 761343"/>
                <a:gd name="connsiteX65" fmla="*/ 242383 w 483059"/>
                <a:gd name="connsiteY65" fmla="*/ 714285 h 761343"/>
                <a:gd name="connsiteX66" fmla="*/ 240939 w 483059"/>
                <a:gd name="connsiteY66" fmla="*/ 557553 h 761343"/>
                <a:gd name="connsiteX67" fmla="*/ 170974 w 483059"/>
                <a:gd name="connsiteY67" fmla="*/ 487588 h 761343"/>
                <a:gd name="connsiteX68" fmla="*/ 240939 w 483059"/>
                <a:gd name="connsiteY68" fmla="*/ 417623 h 761343"/>
                <a:gd name="connsiteX69" fmla="*/ 310904 w 483059"/>
                <a:gd name="connsiteY69" fmla="*/ 487588 h 761343"/>
                <a:gd name="connsiteX70" fmla="*/ 240939 w 483059"/>
                <a:gd name="connsiteY70" fmla="*/ 557553 h 761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Lst>
              <a:rect l="l" t="t" r="r" b="b"/>
              <a:pathLst>
                <a:path w="483059" h="761343">
                  <a:moveTo>
                    <a:pt x="482863" y="520667"/>
                  </a:moveTo>
                  <a:cubicBezTo>
                    <a:pt x="482863" y="392420"/>
                    <a:pt x="382181" y="287276"/>
                    <a:pt x="255641" y="280188"/>
                  </a:cubicBezTo>
                  <a:cubicBezTo>
                    <a:pt x="255904" y="280188"/>
                    <a:pt x="256166" y="280056"/>
                    <a:pt x="256429" y="279925"/>
                  </a:cubicBezTo>
                  <a:cubicBezTo>
                    <a:pt x="256822" y="279794"/>
                    <a:pt x="257085" y="279794"/>
                    <a:pt x="257478" y="279663"/>
                  </a:cubicBezTo>
                  <a:cubicBezTo>
                    <a:pt x="257873" y="279531"/>
                    <a:pt x="258266" y="279400"/>
                    <a:pt x="258660" y="279269"/>
                  </a:cubicBezTo>
                  <a:cubicBezTo>
                    <a:pt x="259054" y="279137"/>
                    <a:pt x="259316" y="279006"/>
                    <a:pt x="259710" y="278875"/>
                  </a:cubicBezTo>
                  <a:cubicBezTo>
                    <a:pt x="260104" y="278744"/>
                    <a:pt x="260367" y="278612"/>
                    <a:pt x="260760" y="278350"/>
                  </a:cubicBezTo>
                  <a:cubicBezTo>
                    <a:pt x="261154" y="278219"/>
                    <a:pt x="261548" y="277956"/>
                    <a:pt x="261811" y="277825"/>
                  </a:cubicBezTo>
                  <a:cubicBezTo>
                    <a:pt x="262073" y="277694"/>
                    <a:pt x="262467" y="277431"/>
                    <a:pt x="262729" y="277300"/>
                  </a:cubicBezTo>
                  <a:cubicBezTo>
                    <a:pt x="263123" y="277037"/>
                    <a:pt x="263385" y="276906"/>
                    <a:pt x="263780" y="276643"/>
                  </a:cubicBezTo>
                  <a:cubicBezTo>
                    <a:pt x="264173" y="276381"/>
                    <a:pt x="264436" y="276118"/>
                    <a:pt x="264829" y="275856"/>
                  </a:cubicBezTo>
                  <a:cubicBezTo>
                    <a:pt x="265092" y="275593"/>
                    <a:pt x="265354" y="275462"/>
                    <a:pt x="265749" y="275199"/>
                  </a:cubicBezTo>
                  <a:cubicBezTo>
                    <a:pt x="266405" y="274674"/>
                    <a:pt x="266930" y="274149"/>
                    <a:pt x="267455" y="273624"/>
                  </a:cubicBezTo>
                  <a:cubicBezTo>
                    <a:pt x="267455" y="273624"/>
                    <a:pt x="267455" y="273624"/>
                    <a:pt x="267455" y="273624"/>
                  </a:cubicBezTo>
                  <a:lnTo>
                    <a:pt x="324424" y="216655"/>
                  </a:lnTo>
                  <a:cubicBezTo>
                    <a:pt x="333613" y="207466"/>
                    <a:pt x="333613" y="192502"/>
                    <a:pt x="324424" y="183182"/>
                  </a:cubicBezTo>
                  <a:cubicBezTo>
                    <a:pt x="315236" y="173993"/>
                    <a:pt x="300271" y="173993"/>
                    <a:pt x="290951" y="183182"/>
                  </a:cubicBezTo>
                  <a:lnTo>
                    <a:pt x="274281" y="199853"/>
                  </a:lnTo>
                  <a:lnTo>
                    <a:pt x="274281" y="128969"/>
                  </a:lnTo>
                  <a:cubicBezTo>
                    <a:pt x="274281" y="74887"/>
                    <a:pt x="253935" y="39314"/>
                    <a:pt x="212060" y="20018"/>
                  </a:cubicBezTo>
                  <a:cubicBezTo>
                    <a:pt x="177537" y="4135"/>
                    <a:pt x="131988" y="984"/>
                    <a:pt x="69636" y="984"/>
                  </a:cubicBezTo>
                  <a:cubicBezTo>
                    <a:pt x="56641" y="984"/>
                    <a:pt x="46009" y="11617"/>
                    <a:pt x="46009" y="24612"/>
                  </a:cubicBezTo>
                  <a:cubicBezTo>
                    <a:pt x="46009" y="37608"/>
                    <a:pt x="56641" y="48240"/>
                    <a:pt x="69636" y="48240"/>
                  </a:cubicBezTo>
                  <a:cubicBezTo>
                    <a:pt x="123981" y="48240"/>
                    <a:pt x="165724" y="50734"/>
                    <a:pt x="192370" y="62942"/>
                  </a:cubicBezTo>
                  <a:cubicBezTo>
                    <a:pt x="209566" y="70818"/>
                    <a:pt x="227025" y="84732"/>
                    <a:pt x="227025" y="128838"/>
                  </a:cubicBezTo>
                  <a:lnTo>
                    <a:pt x="227025" y="199721"/>
                  </a:lnTo>
                  <a:lnTo>
                    <a:pt x="210354" y="183051"/>
                  </a:lnTo>
                  <a:cubicBezTo>
                    <a:pt x="201165" y="173862"/>
                    <a:pt x="186201" y="173862"/>
                    <a:pt x="176881" y="183051"/>
                  </a:cubicBezTo>
                  <a:cubicBezTo>
                    <a:pt x="167693" y="192239"/>
                    <a:pt x="167693" y="207204"/>
                    <a:pt x="176881" y="216523"/>
                  </a:cubicBezTo>
                  <a:lnTo>
                    <a:pt x="233851" y="273493"/>
                  </a:lnTo>
                  <a:cubicBezTo>
                    <a:pt x="234375" y="274018"/>
                    <a:pt x="235032" y="274543"/>
                    <a:pt x="235557" y="275068"/>
                  </a:cubicBezTo>
                  <a:cubicBezTo>
                    <a:pt x="235820" y="275331"/>
                    <a:pt x="236082" y="275462"/>
                    <a:pt x="236344" y="275725"/>
                  </a:cubicBezTo>
                  <a:cubicBezTo>
                    <a:pt x="236739" y="275987"/>
                    <a:pt x="237001" y="276250"/>
                    <a:pt x="237395" y="276512"/>
                  </a:cubicBezTo>
                  <a:cubicBezTo>
                    <a:pt x="237789" y="276775"/>
                    <a:pt x="238051" y="276906"/>
                    <a:pt x="238445" y="277168"/>
                  </a:cubicBezTo>
                  <a:cubicBezTo>
                    <a:pt x="238708" y="277300"/>
                    <a:pt x="239101" y="277562"/>
                    <a:pt x="239364" y="277694"/>
                  </a:cubicBezTo>
                  <a:cubicBezTo>
                    <a:pt x="239758" y="277825"/>
                    <a:pt x="240020" y="278087"/>
                    <a:pt x="240414" y="278219"/>
                  </a:cubicBezTo>
                  <a:cubicBezTo>
                    <a:pt x="240808" y="278350"/>
                    <a:pt x="241070" y="278612"/>
                    <a:pt x="241464" y="278744"/>
                  </a:cubicBezTo>
                  <a:cubicBezTo>
                    <a:pt x="241858" y="278875"/>
                    <a:pt x="242121" y="279006"/>
                    <a:pt x="242514" y="279137"/>
                  </a:cubicBezTo>
                  <a:cubicBezTo>
                    <a:pt x="242908" y="279269"/>
                    <a:pt x="243302" y="279400"/>
                    <a:pt x="243695" y="279531"/>
                  </a:cubicBezTo>
                  <a:cubicBezTo>
                    <a:pt x="243827" y="279531"/>
                    <a:pt x="243958" y="279663"/>
                    <a:pt x="244090" y="279663"/>
                  </a:cubicBezTo>
                  <a:cubicBezTo>
                    <a:pt x="243302" y="279663"/>
                    <a:pt x="242646" y="279663"/>
                    <a:pt x="241858" y="279663"/>
                  </a:cubicBezTo>
                  <a:cubicBezTo>
                    <a:pt x="109016" y="279663"/>
                    <a:pt x="984" y="387695"/>
                    <a:pt x="984" y="520536"/>
                  </a:cubicBezTo>
                  <a:cubicBezTo>
                    <a:pt x="984" y="653377"/>
                    <a:pt x="109016" y="761409"/>
                    <a:pt x="241858" y="761409"/>
                  </a:cubicBezTo>
                  <a:cubicBezTo>
                    <a:pt x="241989" y="761409"/>
                    <a:pt x="242121" y="761409"/>
                    <a:pt x="242251" y="761409"/>
                  </a:cubicBezTo>
                  <a:cubicBezTo>
                    <a:pt x="242383" y="761409"/>
                    <a:pt x="242514" y="761409"/>
                    <a:pt x="242646" y="761409"/>
                  </a:cubicBezTo>
                  <a:cubicBezTo>
                    <a:pt x="246321" y="761409"/>
                    <a:pt x="249865" y="761278"/>
                    <a:pt x="253540" y="761147"/>
                  </a:cubicBezTo>
                  <a:cubicBezTo>
                    <a:pt x="381131" y="755109"/>
                    <a:pt x="482863" y="649571"/>
                    <a:pt x="482863" y="520667"/>
                  </a:cubicBezTo>
                  <a:close/>
                  <a:moveTo>
                    <a:pt x="48372" y="520667"/>
                  </a:moveTo>
                  <a:cubicBezTo>
                    <a:pt x="48372" y="413948"/>
                    <a:pt x="135270" y="327049"/>
                    <a:pt x="241989" y="327049"/>
                  </a:cubicBezTo>
                  <a:cubicBezTo>
                    <a:pt x="348708" y="327049"/>
                    <a:pt x="435607" y="413948"/>
                    <a:pt x="435607" y="520667"/>
                  </a:cubicBezTo>
                  <a:cubicBezTo>
                    <a:pt x="435607" y="568973"/>
                    <a:pt x="417755" y="613341"/>
                    <a:pt x="388351" y="647208"/>
                  </a:cubicBezTo>
                  <a:cubicBezTo>
                    <a:pt x="387826" y="646551"/>
                    <a:pt x="387170" y="646026"/>
                    <a:pt x="386513" y="645501"/>
                  </a:cubicBezTo>
                  <a:cubicBezTo>
                    <a:pt x="359472" y="620955"/>
                    <a:pt x="321405" y="604677"/>
                    <a:pt x="278744" y="598508"/>
                  </a:cubicBezTo>
                  <a:cubicBezTo>
                    <a:pt x="324949" y="582756"/>
                    <a:pt x="358160" y="538913"/>
                    <a:pt x="358160" y="487457"/>
                  </a:cubicBezTo>
                  <a:cubicBezTo>
                    <a:pt x="358160" y="422743"/>
                    <a:pt x="305522" y="370236"/>
                    <a:pt x="240939" y="370236"/>
                  </a:cubicBezTo>
                  <a:cubicBezTo>
                    <a:pt x="176356" y="370236"/>
                    <a:pt x="123718" y="422874"/>
                    <a:pt x="123718" y="487457"/>
                  </a:cubicBezTo>
                  <a:cubicBezTo>
                    <a:pt x="123718" y="538913"/>
                    <a:pt x="157060" y="582756"/>
                    <a:pt x="203266" y="598508"/>
                  </a:cubicBezTo>
                  <a:cubicBezTo>
                    <a:pt x="162048" y="604415"/>
                    <a:pt x="124900" y="620036"/>
                    <a:pt x="97990" y="643270"/>
                  </a:cubicBezTo>
                  <a:cubicBezTo>
                    <a:pt x="96809" y="644189"/>
                    <a:pt x="95759" y="645239"/>
                    <a:pt x="94840" y="646420"/>
                  </a:cubicBezTo>
                  <a:cubicBezTo>
                    <a:pt x="65961" y="612553"/>
                    <a:pt x="48372" y="568579"/>
                    <a:pt x="48372" y="520667"/>
                  </a:cubicBezTo>
                  <a:close/>
                  <a:moveTo>
                    <a:pt x="242383" y="714285"/>
                  </a:moveTo>
                  <a:cubicBezTo>
                    <a:pt x="202741" y="714154"/>
                    <a:pt x="165461" y="699714"/>
                    <a:pt x="136451" y="673199"/>
                  </a:cubicBezTo>
                  <a:cubicBezTo>
                    <a:pt x="162573" y="654296"/>
                    <a:pt x="200903" y="643138"/>
                    <a:pt x="241070" y="643138"/>
                  </a:cubicBezTo>
                  <a:cubicBezTo>
                    <a:pt x="282419" y="643138"/>
                    <a:pt x="321537" y="654821"/>
                    <a:pt x="347659" y="674642"/>
                  </a:cubicBezTo>
                  <a:cubicBezTo>
                    <a:pt x="320749" y="698533"/>
                    <a:pt x="287013" y="712316"/>
                    <a:pt x="251178" y="714154"/>
                  </a:cubicBezTo>
                  <a:cubicBezTo>
                    <a:pt x="248290" y="714154"/>
                    <a:pt x="245271" y="714285"/>
                    <a:pt x="242383" y="714285"/>
                  </a:cubicBezTo>
                  <a:close/>
                  <a:moveTo>
                    <a:pt x="240939" y="557553"/>
                  </a:moveTo>
                  <a:cubicBezTo>
                    <a:pt x="202347" y="557553"/>
                    <a:pt x="170974" y="526181"/>
                    <a:pt x="170974" y="487588"/>
                  </a:cubicBezTo>
                  <a:cubicBezTo>
                    <a:pt x="170974" y="448996"/>
                    <a:pt x="202347" y="417623"/>
                    <a:pt x="240939" y="417623"/>
                  </a:cubicBezTo>
                  <a:cubicBezTo>
                    <a:pt x="279532" y="417623"/>
                    <a:pt x="310904" y="448996"/>
                    <a:pt x="310904" y="487588"/>
                  </a:cubicBezTo>
                  <a:cubicBezTo>
                    <a:pt x="310904" y="526049"/>
                    <a:pt x="279532" y="557553"/>
                    <a:pt x="240939" y="557553"/>
                  </a:cubicBezTo>
                  <a:close/>
                </a:path>
              </a:pathLst>
            </a:custGeom>
            <a:solidFill>
              <a:schemeClr val="bg1"/>
            </a:solidFill>
            <a:ln w="9525" cap="flat">
              <a:noFill/>
              <a:prstDash val="solid"/>
              <a:miter/>
            </a:ln>
          </p:spPr>
          <p:txBody>
            <a:bodyPr rtlCol="0" anchor="ctr"/>
            <a:lstStyle/>
            <a:p>
              <a:endParaRPr lang="es-MX" sz="1100"/>
            </a:p>
          </p:txBody>
        </p:sp>
        <p:sp>
          <p:nvSpPr>
            <p:cNvPr id="27" name="Forma libre 89">
              <a:extLst>
                <a:ext uri="{FF2B5EF4-FFF2-40B4-BE49-F238E27FC236}">
                  <a16:creationId xmlns:a16="http://schemas.microsoft.com/office/drawing/2014/main" id="{3DB625C8-C46E-3676-1657-E3F49635C4F1}"/>
                </a:ext>
              </a:extLst>
            </p:cNvPr>
            <p:cNvSpPr/>
            <p:nvPr/>
          </p:nvSpPr>
          <p:spPr>
            <a:xfrm>
              <a:off x="5262310" y="2541620"/>
              <a:ext cx="137251" cy="134733"/>
            </a:xfrm>
            <a:custGeom>
              <a:avLst/>
              <a:gdLst>
                <a:gd name="connsiteX0" fmla="*/ 262926 w 286160"/>
                <a:gd name="connsiteY0" fmla="*/ 233063 h 280909"/>
                <a:gd name="connsiteX1" fmla="*/ 140192 w 286160"/>
                <a:gd name="connsiteY1" fmla="*/ 218361 h 280909"/>
                <a:gd name="connsiteX2" fmla="*/ 105538 w 286160"/>
                <a:gd name="connsiteY2" fmla="*/ 152466 h 280909"/>
                <a:gd name="connsiteX3" fmla="*/ 105538 w 286160"/>
                <a:gd name="connsiteY3" fmla="*/ 81582 h 280909"/>
                <a:gd name="connsiteX4" fmla="*/ 122209 w 286160"/>
                <a:gd name="connsiteY4" fmla="*/ 98253 h 280909"/>
                <a:gd name="connsiteX5" fmla="*/ 138880 w 286160"/>
                <a:gd name="connsiteY5" fmla="*/ 105210 h 280909"/>
                <a:gd name="connsiteX6" fmla="*/ 155550 w 286160"/>
                <a:gd name="connsiteY6" fmla="*/ 98253 h 280909"/>
                <a:gd name="connsiteX7" fmla="*/ 155550 w 286160"/>
                <a:gd name="connsiteY7" fmla="*/ 64780 h 280909"/>
                <a:gd name="connsiteX8" fmla="*/ 98581 w 286160"/>
                <a:gd name="connsiteY8" fmla="*/ 7810 h 280909"/>
                <a:gd name="connsiteX9" fmla="*/ 98450 w 286160"/>
                <a:gd name="connsiteY9" fmla="*/ 7810 h 280909"/>
                <a:gd name="connsiteX10" fmla="*/ 96743 w 286160"/>
                <a:gd name="connsiteY10" fmla="*/ 6366 h 280909"/>
                <a:gd name="connsiteX11" fmla="*/ 95956 w 286160"/>
                <a:gd name="connsiteY11" fmla="*/ 5710 h 280909"/>
                <a:gd name="connsiteX12" fmla="*/ 94905 w 286160"/>
                <a:gd name="connsiteY12" fmla="*/ 4922 h 280909"/>
                <a:gd name="connsiteX13" fmla="*/ 93855 w 286160"/>
                <a:gd name="connsiteY13" fmla="*/ 4266 h 280909"/>
                <a:gd name="connsiteX14" fmla="*/ 92937 w 286160"/>
                <a:gd name="connsiteY14" fmla="*/ 3741 h 280909"/>
                <a:gd name="connsiteX15" fmla="*/ 91886 w 286160"/>
                <a:gd name="connsiteY15" fmla="*/ 3216 h 280909"/>
                <a:gd name="connsiteX16" fmla="*/ 90836 w 286160"/>
                <a:gd name="connsiteY16" fmla="*/ 2691 h 280909"/>
                <a:gd name="connsiteX17" fmla="*/ 89786 w 286160"/>
                <a:gd name="connsiteY17" fmla="*/ 2297 h 280909"/>
                <a:gd name="connsiteX18" fmla="*/ 88605 w 286160"/>
                <a:gd name="connsiteY18" fmla="*/ 1903 h 280909"/>
                <a:gd name="connsiteX19" fmla="*/ 87554 w 286160"/>
                <a:gd name="connsiteY19" fmla="*/ 1641 h 280909"/>
                <a:gd name="connsiteX20" fmla="*/ 86373 w 286160"/>
                <a:gd name="connsiteY20" fmla="*/ 1378 h 280909"/>
                <a:gd name="connsiteX21" fmla="*/ 85192 w 286160"/>
                <a:gd name="connsiteY21" fmla="*/ 1247 h 280909"/>
                <a:gd name="connsiteX22" fmla="*/ 84142 w 286160"/>
                <a:gd name="connsiteY22" fmla="*/ 1116 h 280909"/>
                <a:gd name="connsiteX23" fmla="*/ 81779 w 286160"/>
                <a:gd name="connsiteY23" fmla="*/ 984 h 280909"/>
                <a:gd name="connsiteX24" fmla="*/ 81779 w 286160"/>
                <a:gd name="connsiteY24" fmla="*/ 984 h 280909"/>
                <a:gd name="connsiteX25" fmla="*/ 81779 w 286160"/>
                <a:gd name="connsiteY25" fmla="*/ 984 h 280909"/>
                <a:gd name="connsiteX26" fmla="*/ 81779 w 286160"/>
                <a:gd name="connsiteY26" fmla="*/ 984 h 280909"/>
                <a:gd name="connsiteX27" fmla="*/ 79416 w 286160"/>
                <a:gd name="connsiteY27" fmla="*/ 1116 h 280909"/>
                <a:gd name="connsiteX28" fmla="*/ 78366 w 286160"/>
                <a:gd name="connsiteY28" fmla="*/ 1247 h 280909"/>
                <a:gd name="connsiteX29" fmla="*/ 77053 w 286160"/>
                <a:gd name="connsiteY29" fmla="*/ 1378 h 280909"/>
                <a:gd name="connsiteX30" fmla="*/ 75872 w 286160"/>
                <a:gd name="connsiteY30" fmla="*/ 1641 h 280909"/>
                <a:gd name="connsiteX31" fmla="*/ 74691 w 286160"/>
                <a:gd name="connsiteY31" fmla="*/ 1903 h 280909"/>
                <a:gd name="connsiteX32" fmla="*/ 73640 w 286160"/>
                <a:gd name="connsiteY32" fmla="*/ 2297 h 280909"/>
                <a:gd name="connsiteX33" fmla="*/ 72590 w 286160"/>
                <a:gd name="connsiteY33" fmla="*/ 2691 h 280909"/>
                <a:gd name="connsiteX34" fmla="*/ 71671 w 286160"/>
                <a:gd name="connsiteY34" fmla="*/ 3085 h 280909"/>
                <a:gd name="connsiteX35" fmla="*/ 70490 w 286160"/>
                <a:gd name="connsiteY35" fmla="*/ 3610 h 280909"/>
                <a:gd name="connsiteX36" fmla="*/ 69571 w 286160"/>
                <a:gd name="connsiteY36" fmla="*/ 4135 h 280909"/>
                <a:gd name="connsiteX37" fmla="*/ 68521 w 286160"/>
                <a:gd name="connsiteY37" fmla="*/ 4791 h 280909"/>
                <a:gd name="connsiteX38" fmla="*/ 67602 w 286160"/>
                <a:gd name="connsiteY38" fmla="*/ 5447 h 280909"/>
                <a:gd name="connsiteX39" fmla="*/ 66815 w 286160"/>
                <a:gd name="connsiteY39" fmla="*/ 6104 h 280909"/>
                <a:gd name="connsiteX40" fmla="*/ 66683 w 286160"/>
                <a:gd name="connsiteY40" fmla="*/ 6104 h 280909"/>
                <a:gd name="connsiteX41" fmla="*/ 64977 w 286160"/>
                <a:gd name="connsiteY41" fmla="*/ 7548 h 280909"/>
                <a:gd name="connsiteX42" fmla="*/ 64846 w 286160"/>
                <a:gd name="connsiteY42" fmla="*/ 7679 h 280909"/>
                <a:gd name="connsiteX43" fmla="*/ 7876 w 286160"/>
                <a:gd name="connsiteY43" fmla="*/ 64649 h 280909"/>
                <a:gd name="connsiteX44" fmla="*/ 7876 w 286160"/>
                <a:gd name="connsiteY44" fmla="*/ 98121 h 280909"/>
                <a:gd name="connsiteX45" fmla="*/ 24547 w 286160"/>
                <a:gd name="connsiteY45" fmla="*/ 105078 h 280909"/>
                <a:gd name="connsiteX46" fmla="*/ 41218 w 286160"/>
                <a:gd name="connsiteY46" fmla="*/ 98121 h 280909"/>
                <a:gd name="connsiteX47" fmla="*/ 57889 w 286160"/>
                <a:gd name="connsiteY47" fmla="*/ 81450 h 280909"/>
                <a:gd name="connsiteX48" fmla="*/ 57889 w 286160"/>
                <a:gd name="connsiteY48" fmla="*/ 152334 h 280909"/>
                <a:gd name="connsiteX49" fmla="*/ 120109 w 286160"/>
                <a:gd name="connsiteY49" fmla="*/ 261285 h 280909"/>
                <a:gd name="connsiteX50" fmla="*/ 262533 w 286160"/>
                <a:gd name="connsiteY50" fmla="*/ 280319 h 280909"/>
                <a:gd name="connsiteX51" fmla="*/ 286161 w 286160"/>
                <a:gd name="connsiteY51" fmla="*/ 256691 h 280909"/>
                <a:gd name="connsiteX52" fmla="*/ 262926 w 286160"/>
                <a:gd name="connsiteY52" fmla="*/ 233063 h 2809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86160" h="280909">
                  <a:moveTo>
                    <a:pt x="262926" y="233063"/>
                  </a:moveTo>
                  <a:cubicBezTo>
                    <a:pt x="208582" y="233063"/>
                    <a:pt x="166839" y="230569"/>
                    <a:pt x="140192" y="218361"/>
                  </a:cubicBezTo>
                  <a:cubicBezTo>
                    <a:pt x="122996" y="210485"/>
                    <a:pt x="105538" y="196571"/>
                    <a:pt x="105538" y="152466"/>
                  </a:cubicBezTo>
                  <a:lnTo>
                    <a:pt x="105538" y="81582"/>
                  </a:lnTo>
                  <a:lnTo>
                    <a:pt x="122209" y="98253"/>
                  </a:lnTo>
                  <a:cubicBezTo>
                    <a:pt x="126803" y="102847"/>
                    <a:pt x="132841" y="105210"/>
                    <a:pt x="138880" y="105210"/>
                  </a:cubicBezTo>
                  <a:cubicBezTo>
                    <a:pt x="144918" y="105210"/>
                    <a:pt x="150956" y="102847"/>
                    <a:pt x="155550" y="98253"/>
                  </a:cubicBezTo>
                  <a:cubicBezTo>
                    <a:pt x="164739" y="89064"/>
                    <a:pt x="164739" y="74100"/>
                    <a:pt x="155550" y="64780"/>
                  </a:cubicBezTo>
                  <a:lnTo>
                    <a:pt x="98581" y="7810"/>
                  </a:lnTo>
                  <a:cubicBezTo>
                    <a:pt x="98581" y="7810"/>
                    <a:pt x="98581" y="7810"/>
                    <a:pt x="98450" y="7810"/>
                  </a:cubicBezTo>
                  <a:cubicBezTo>
                    <a:pt x="97925" y="7285"/>
                    <a:pt x="97399" y="6760"/>
                    <a:pt x="96743" y="6366"/>
                  </a:cubicBezTo>
                  <a:cubicBezTo>
                    <a:pt x="96481" y="6104"/>
                    <a:pt x="96218" y="5972"/>
                    <a:pt x="95956" y="5710"/>
                  </a:cubicBezTo>
                  <a:cubicBezTo>
                    <a:pt x="95562" y="5447"/>
                    <a:pt x="95299" y="5185"/>
                    <a:pt x="94905" y="4922"/>
                  </a:cubicBezTo>
                  <a:cubicBezTo>
                    <a:pt x="94512" y="4660"/>
                    <a:pt x="94249" y="4529"/>
                    <a:pt x="93855" y="4266"/>
                  </a:cubicBezTo>
                  <a:cubicBezTo>
                    <a:pt x="93593" y="4135"/>
                    <a:pt x="93199" y="3872"/>
                    <a:pt x="92937" y="3741"/>
                  </a:cubicBezTo>
                  <a:cubicBezTo>
                    <a:pt x="92543" y="3610"/>
                    <a:pt x="92280" y="3347"/>
                    <a:pt x="91886" y="3216"/>
                  </a:cubicBezTo>
                  <a:cubicBezTo>
                    <a:pt x="91492" y="3085"/>
                    <a:pt x="91230" y="2822"/>
                    <a:pt x="90836" y="2691"/>
                  </a:cubicBezTo>
                  <a:cubicBezTo>
                    <a:pt x="90443" y="2560"/>
                    <a:pt x="90180" y="2428"/>
                    <a:pt x="89786" y="2297"/>
                  </a:cubicBezTo>
                  <a:cubicBezTo>
                    <a:pt x="89392" y="2166"/>
                    <a:pt x="88999" y="2034"/>
                    <a:pt x="88605" y="1903"/>
                  </a:cubicBezTo>
                  <a:cubicBezTo>
                    <a:pt x="88211" y="1772"/>
                    <a:pt x="87948" y="1772"/>
                    <a:pt x="87554" y="1641"/>
                  </a:cubicBezTo>
                  <a:cubicBezTo>
                    <a:pt x="87161" y="1509"/>
                    <a:pt x="86767" y="1378"/>
                    <a:pt x="86373" y="1378"/>
                  </a:cubicBezTo>
                  <a:cubicBezTo>
                    <a:pt x="85979" y="1247"/>
                    <a:pt x="85585" y="1247"/>
                    <a:pt x="85192" y="1247"/>
                  </a:cubicBezTo>
                  <a:cubicBezTo>
                    <a:pt x="84798" y="1247"/>
                    <a:pt x="84536" y="1116"/>
                    <a:pt x="84142" y="1116"/>
                  </a:cubicBezTo>
                  <a:cubicBezTo>
                    <a:pt x="83354" y="984"/>
                    <a:pt x="82567" y="984"/>
                    <a:pt x="81779" y="984"/>
                  </a:cubicBezTo>
                  <a:cubicBezTo>
                    <a:pt x="81779" y="984"/>
                    <a:pt x="81779" y="984"/>
                    <a:pt x="81779" y="984"/>
                  </a:cubicBezTo>
                  <a:cubicBezTo>
                    <a:pt x="81779" y="984"/>
                    <a:pt x="81779" y="984"/>
                    <a:pt x="81779" y="984"/>
                  </a:cubicBezTo>
                  <a:cubicBezTo>
                    <a:pt x="81779" y="984"/>
                    <a:pt x="81779" y="984"/>
                    <a:pt x="81779" y="984"/>
                  </a:cubicBezTo>
                  <a:cubicBezTo>
                    <a:pt x="80991" y="984"/>
                    <a:pt x="80204" y="984"/>
                    <a:pt x="79416" y="1116"/>
                  </a:cubicBezTo>
                  <a:cubicBezTo>
                    <a:pt x="79022" y="1116"/>
                    <a:pt x="78760" y="1247"/>
                    <a:pt x="78366" y="1247"/>
                  </a:cubicBezTo>
                  <a:cubicBezTo>
                    <a:pt x="77972" y="1247"/>
                    <a:pt x="77447" y="1378"/>
                    <a:pt x="77053" y="1378"/>
                  </a:cubicBezTo>
                  <a:cubicBezTo>
                    <a:pt x="76660" y="1509"/>
                    <a:pt x="76266" y="1509"/>
                    <a:pt x="75872" y="1641"/>
                  </a:cubicBezTo>
                  <a:cubicBezTo>
                    <a:pt x="75478" y="1772"/>
                    <a:pt x="75084" y="1772"/>
                    <a:pt x="74691" y="1903"/>
                  </a:cubicBezTo>
                  <a:cubicBezTo>
                    <a:pt x="74297" y="2034"/>
                    <a:pt x="74034" y="2166"/>
                    <a:pt x="73640" y="2297"/>
                  </a:cubicBezTo>
                  <a:cubicBezTo>
                    <a:pt x="73247" y="2428"/>
                    <a:pt x="72853" y="2560"/>
                    <a:pt x="72590" y="2691"/>
                  </a:cubicBezTo>
                  <a:cubicBezTo>
                    <a:pt x="72196" y="2822"/>
                    <a:pt x="71934" y="2953"/>
                    <a:pt x="71671" y="3085"/>
                  </a:cubicBezTo>
                  <a:cubicBezTo>
                    <a:pt x="71278" y="3216"/>
                    <a:pt x="70884" y="3478"/>
                    <a:pt x="70490" y="3610"/>
                  </a:cubicBezTo>
                  <a:cubicBezTo>
                    <a:pt x="70227" y="3741"/>
                    <a:pt x="69834" y="4003"/>
                    <a:pt x="69571" y="4135"/>
                  </a:cubicBezTo>
                  <a:cubicBezTo>
                    <a:pt x="69177" y="4397"/>
                    <a:pt x="68784" y="4529"/>
                    <a:pt x="68521" y="4791"/>
                  </a:cubicBezTo>
                  <a:cubicBezTo>
                    <a:pt x="68258" y="5054"/>
                    <a:pt x="67865" y="5316"/>
                    <a:pt x="67602" y="5447"/>
                  </a:cubicBezTo>
                  <a:cubicBezTo>
                    <a:pt x="67340" y="5710"/>
                    <a:pt x="67077" y="5841"/>
                    <a:pt x="66815" y="6104"/>
                  </a:cubicBezTo>
                  <a:cubicBezTo>
                    <a:pt x="66815" y="6104"/>
                    <a:pt x="66815" y="6104"/>
                    <a:pt x="66683" y="6104"/>
                  </a:cubicBezTo>
                  <a:cubicBezTo>
                    <a:pt x="66158" y="6629"/>
                    <a:pt x="65502" y="7023"/>
                    <a:pt x="64977" y="7548"/>
                  </a:cubicBezTo>
                  <a:cubicBezTo>
                    <a:pt x="64977" y="7548"/>
                    <a:pt x="64977" y="7548"/>
                    <a:pt x="64846" y="7679"/>
                  </a:cubicBezTo>
                  <a:lnTo>
                    <a:pt x="7876" y="64649"/>
                  </a:lnTo>
                  <a:cubicBezTo>
                    <a:pt x="-1313" y="73837"/>
                    <a:pt x="-1313" y="88801"/>
                    <a:pt x="7876" y="98121"/>
                  </a:cubicBezTo>
                  <a:cubicBezTo>
                    <a:pt x="12470" y="102716"/>
                    <a:pt x="18509" y="105078"/>
                    <a:pt x="24547" y="105078"/>
                  </a:cubicBezTo>
                  <a:cubicBezTo>
                    <a:pt x="30585" y="105078"/>
                    <a:pt x="36623" y="102716"/>
                    <a:pt x="41218" y="98121"/>
                  </a:cubicBezTo>
                  <a:lnTo>
                    <a:pt x="57889" y="81450"/>
                  </a:lnTo>
                  <a:lnTo>
                    <a:pt x="57889" y="152334"/>
                  </a:lnTo>
                  <a:cubicBezTo>
                    <a:pt x="57889" y="206416"/>
                    <a:pt x="78235" y="241989"/>
                    <a:pt x="120109" y="261285"/>
                  </a:cubicBezTo>
                  <a:cubicBezTo>
                    <a:pt x="154632" y="277168"/>
                    <a:pt x="200181" y="280319"/>
                    <a:pt x="262533" y="280319"/>
                  </a:cubicBezTo>
                  <a:cubicBezTo>
                    <a:pt x="275528" y="280319"/>
                    <a:pt x="286161" y="269686"/>
                    <a:pt x="286161" y="256691"/>
                  </a:cubicBezTo>
                  <a:cubicBezTo>
                    <a:pt x="286161" y="243695"/>
                    <a:pt x="275921" y="233063"/>
                    <a:pt x="262926" y="233063"/>
                  </a:cubicBezTo>
                  <a:close/>
                </a:path>
              </a:pathLst>
            </a:custGeom>
            <a:solidFill>
              <a:schemeClr val="bg1"/>
            </a:solidFill>
            <a:ln w="9525" cap="flat">
              <a:noFill/>
              <a:prstDash val="solid"/>
              <a:miter/>
            </a:ln>
          </p:spPr>
          <p:txBody>
            <a:bodyPr rtlCol="0" anchor="ctr"/>
            <a:lstStyle/>
            <a:p>
              <a:endParaRPr lang="es-MX" sz="1100"/>
            </a:p>
          </p:txBody>
        </p:sp>
      </p:grpSp>
      <p:sp>
        <p:nvSpPr>
          <p:cNvPr id="28" name="Forma libre 6">
            <a:extLst>
              <a:ext uri="{FF2B5EF4-FFF2-40B4-BE49-F238E27FC236}">
                <a16:creationId xmlns:a16="http://schemas.microsoft.com/office/drawing/2014/main" id="{83F04F2C-D594-1282-097E-DBFB73CCD30A}"/>
              </a:ext>
            </a:extLst>
          </p:cNvPr>
          <p:cNvSpPr/>
          <p:nvPr/>
        </p:nvSpPr>
        <p:spPr>
          <a:xfrm>
            <a:off x="2422694" y="4257389"/>
            <a:ext cx="489227" cy="525937"/>
          </a:xfrm>
          <a:custGeom>
            <a:avLst/>
            <a:gdLst>
              <a:gd name="connsiteX0" fmla="*/ 317463 w 452622"/>
              <a:gd name="connsiteY0" fmla="*/ 34297 h 486587"/>
              <a:gd name="connsiteX1" fmla="*/ 260018 w 452622"/>
              <a:gd name="connsiteY1" fmla="*/ 34224 h 486587"/>
              <a:gd name="connsiteX2" fmla="*/ 255366 w 452622"/>
              <a:gd name="connsiteY2" fmla="*/ 27652 h 486587"/>
              <a:gd name="connsiteX3" fmla="*/ 168829 w 452622"/>
              <a:gd name="connsiteY3" fmla="*/ 554 h 486587"/>
              <a:gd name="connsiteX4" fmla="*/ 82292 w 452622"/>
              <a:gd name="connsiteY4" fmla="*/ 27652 h 486587"/>
              <a:gd name="connsiteX5" fmla="*/ 77640 w 452622"/>
              <a:gd name="connsiteY5" fmla="*/ 34224 h 486587"/>
              <a:gd name="connsiteX6" fmla="*/ 20194 w 452622"/>
              <a:gd name="connsiteY6" fmla="*/ 34224 h 486587"/>
              <a:gd name="connsiteX7" fmla="*/ 554 w 452622"/>
              <a:gd name="connsiteY7" fmla="*/ 60805 h 486587"/>
              <a:gd name="connsiteX8" fmla="*/ 554 w 452622"/>
              <a:gd name="connsiteY8" fmla="*/ 471487 h 486587"/>
              <a:gd name="connsiteX9" fmla="*/ 15174 w 452622"/>
              <a:gd name="connsiteY9" fmla="*/ 486107 h 486587"/>
              <a:gd name="connsiteX10" fmla="*/ 322484 w 452622"/>
              <a:gd name="connsiteY10" fmla="*/ 486181 h 486587"/>
              <a:gd name="connsiteX11" fmla="*/ 337104 w 452622"/>
              <a:gd name="connsiteY11" fmla="*/ 471561 h 486587"/>
              <a:gd name="connsiteX12" fmla="*/ 337104 w 452622"/>
              <a:gd name="connsiteY12" fmla="*/ 60805 h 486587"/>
              <a:gd name="connsiteX13" fmla="*/ 317463 w 452622"/>
              <a:gd name="connsiteY13" fmla="*/ 34297 h 486587"/>
              <a:gd name="connsiteX14" fmla="*/ 103040 w 452622"/>
              <a:gd name="connsiteY14" fmla="*/ 44635 h 486587"/>
              <a:gd name="connsiteX15" fmla="*/ 168829 w 452622"/>
              <a:gd name="connsiteY15" fmla="*/ 27135 h 486587"/>
              <a:gd name="connsiteX16" fmla="*/ 234618 w 452622"/>
              <a:gd name="connsiteY16" fmla="*/ 44635 h 486587"/>
              <a:gd name="connsiteX17" fmla="*/ 234618 w 452622"/>
              <a:gd name="connsiteY17" fmla="*/ 47514 h 486587"/>
              <a:gd name="connsiteX18" fmla="*/ 103040 w 452622"/>
              <a:gd name="connsiteY18" fmla="*/ 47514 h 486587"/>
              <a:gd name="connsiteX19" fmla="*/ 103040 w 452622"/>
              <a:gd name="connsiteY19" fmla="*/ 44635 h 486587"/>
              <a:gd name="connsiteX20" fmla="*/ 310522 w 452622"/>
              <a:gd name="connsiteY20" fmla="*/ 459526 h 486587"/>
              <a:gd name="connsiteX21" fmla="*/ 27209 w 452622"/>
              <a:gd name="connsiteY21" fmla="*/ 459526 h 486587"/>
              <a:gd name="connsiteX22" fmla="*/ 27209 w 452622"/>
              <a:gd name="connsiteY22" fmla="*/ 60805 h 486587"/>
              <a:gd name="connsiteX23" fmla="*/ 76532 w 452622"/>
              <a:gd name="connsiteY23" fmla="*/ 60805 h 486587"/>
              <a:gd name="connsiteX24" fmla="*/ 92703 w 452622"/>
              <a:gd name="connsiteY24" fmla="*/ 74096 h 486587"/>
              <a:gd name="connsiteX25" fmla="*/ 245029 w 452622"/>
              <a:gd name="connsiteY25" fmla="*/ 74096 h 486587"/>
              <a:gd name="connsiteX26" fmla="*/ 261273 w 452622"/>
              <a:gd name="connsiteY26" fmla="*/ 60805 h 486587"/>
              <a:gd name="connsiteX27" fmla="*/ 310596 w 452622"/>
              <a:gd name="connsiteY27" fmla="*/ 60805 h 486587"/>
              <a:gd name="connsiteX28" fmla="*/ 310596 w 452622"/>
              <a:gd name="connsiteY28" fmla="*/ 459526 h 486587"/>
              <a:gd name="connsiteX29" fmla="*/ 268583 w 452622"/>
              <a:gd name="connsiteY29" fmla="*/ 153914 h 486587"/>
              <a:gd name="connsiteX30" fmla="*/ 281874 w 452622"/>
              <a:gd name="connsiteY30" fmla="*/ 167204 h 486587"/>
              <a:gd name="connsiteX31" fmla="*/ 268583 w 452622"/>
              <a:gd name="connsiteY31" fmla="*/ 180495 h 486587"/>
              <a:gd name="connsiteX32" fmla="*/ 162257 w 452622"/>
              <a:gd name="connsiteY32" fmla="*/ 180495 h 486587"/>
              <a:gd name="connsiteX33" fmla="*/ 148967 w 452622"/>
              <a:gd name="connsiteY33" fmla="*/ 167204 h 486587"/>
              <a:gd name="connsiteX34" fmla="*/ 162257 w 452622"/>
              <a:gd name="connsiteY34" fmla="*/ 153914 h 486587"/>
              <a:gd name="connsiteX35" fmla="*/ 268583 w 452622"/>
              <a:gd name="connsiteY35" fmla="*/ 153914 h 486587"/>
              <a:gd name="connsiteX36" fmla="*/ 281874 w 452622"/>
              <a:gd name="connsiteY36" fmla="*/ 273530 h 486587"/>
              <a:gd name="connsiteX37" fmla="*/ 268583 w 452622"/>
              <a:gd name="connsiteY37" fmla="*/ 286821 h 486587"/>
              <a:gd name="connsiteX38" fmla="*/ 162257 w 452622"/>
              <a:gd name="connsiteY38" fmla="*/ 286821 h 486587"/>
              <a:gd name="connsiteX39" fmla="*/ 148967 w 452622"/>
              <a:gd name="connsiteY39" fmla="*/ 273530 h 486587"/>
              <a:gd name="connsiteX40" fmla="*/ 162257 w 452622"/>
              <a:gd name="connsiteY40" fmla="*/ 260239 h 486587"/>
              <a:gd name="connsiteX41" fmla="*/ 268583 w 452622"/>
              <a:gd name="connsiteY41" fmla="*/ 260239 h 486587"/>
              <a:gd name="connsiteX42" fmla="*/ 281874 w 452622"/>
              <a:gd name="connsiteY42" fmla="*/ 273530 h 486587"/>
              <a:gd name="connsiteX43" fmla="*/ 281874 w 452622"/>
              <a:gd name="connsiteY43" fmla="*/ 379856 h 486587"/>
              <a:gd name="connsiteX44" fmla="*/ 268583 w 452622"/>
              <a:gd name="connsiteY44" fmla="*/ 393146 h 486587"/>
              <a:gd name="connsiteX45" fmla="*/ 162257 w 452622"/>
              <a:gd name="connsiteY45" fmla="*/ 393146 h 486587"/>
              <a:gd name="connsiteX46" fmla="*/ 148967 w 452622"/>
              <a:gd name="connsiteY46" fmla="*/ 379856 h 486587"/>
              <a:gd name="connsiteX47" fmla="*/ 162257 w 452622"/>
              <a:gd name="connsiteY47" fmla="*/ 366565 h 486587"/>
              <a:gd name="connsiteX48" fmla="*/ 268583 w 452622"/>
              <a:gd name="connsiteY48" fmla="*/ 366565 h 486587"/>
              <a:gd name="connsiteX49" fmla="*/ 281874 w 452622"/>
              <a:gd name="connsiteY49" fmla="*/ 379856 h 486587"/>
              <a:gd name="connsiteX50" fmla="*/ 69222 w 452622"/>
              <a:gd name="connsiteY50" fmla="*/ 207003 h 486587"/>
              <a:gd name="connsiteX51" fmla="*/ 122385 w 452622"/>
              <a:gd name="connsiteY51" fmla="*/ 207003 h 486587"/>
              <a:gd name="connsiteX52" fmla="*/ 135676 w 452622"/>
              <a:gd name="connsiteY52" fmla="*/ 193712 h 486587"/>
              <a:gd name="connsiteX53" fmla="*/ 135676 w 452622"/>
              <a:gd name="connsiteY53" fmla="*/ 140549 h 486587"/>
              <a:gd name="connsiteX54" fmla="*/ 122385 w 452622"/>
              <a:gd name="connsiteY54" fmla="*/ 127258 h 486587"/>
              <a:gd name="connsiteX55" fmla="*/ 69222 w 452622"/>
              <a:gd name="connsiteY55" fmla="*/ 127258 h 486587"/>
              <a:gd name="connsiteX56" fmla="*/ 55932 w 452622"/>
              <a:gd name="connsiteY56" fmla="*/ 140549 h 486587"/>
              <a:gd name="connsiteX57" fmla="*/ 55932 w 452622"/>
              <a:gd name="connsiteY57" fmla="*/ 193712 h 486587"/>
              <a:gd name="connsiteX58" fmla="*/ 69222 w 452622"/>
              <a:gd name="connsiteY58" fmla="*/ 207003 h 486587"/>
              <a:gd name="connsiteX59" fmla="*/ 82513 w 452622"/>
              <a:gd name="connsiteY59" fmla="*/ 153840 h 486587"/>
              <a:gd name="connsiteX60" fmla="*/ 109094 w 452622"/>
              <a:gd name="connsiteY60" fmla="*/ 153840 h 486587"/>
              <a:gd name="connsiteX61" fmla="*/ 109094 w 452622"/>
              <a:gd name="connsiteY61" fmla="*/ 180421 h 486587"/>
              <a:gd name="connsiteX62" fmla="*/ 82513 w 452622"/>
              <a:gd name="connsiteY62" fmla="*/ 180421 h 486587"/>
              <a:gd name="connsiteX63" fmla="*/ 82513 w 452622"/>
              <a:gd name="connsiteY63" fmla="*/ 153840 h 486587"/>
              <a:gd name="connsiteX64" fmla="*/ 122385 w 452622"/>
              <a:gd name="connsiteY64" fmla="*/ 233658 h 486587"/>
              <a:gd name="connsiteX65" fmla="*/ 69222 w 452622"/>
              <a:gd name="connsiteY65" fmla="*/ 233658 h 486587"/>
              <a:gd name="connsiteX66" fmla="*/ 55932 w 452622"/>
              <a:gd name="connsiteY66" fmla="*/ 246949 h 486587"/>
              <a:gd name="connsiteX67" fmla="*/ 55932 w 452622"/>
              <a:gd name="connsiteY67" fmla="*/ 300111 h 486587"/>
              <a:gd name="connsiteX68" fmla="*/ 69222 w 452622"/>
              <a:gd name="connsiteY68" fmla="*/ 313402 h 486587"/>
              <a:gd name="connsiteX69" fmla="*/ 122385 w 452622"/>
              <a:gd name="connsiteY69" fmla="*/ 313402 h 486587"/>
              <a:gd name="connsiteX70" fmla="*/ 135676 w 452622"/>
              <a:gd name="connsiteY70" fmla="*/ 300111 h 486587"/>
              <a:gd name="connsiteX71" fmla="*/ 135676 w 452622"/>
              <a:gd name="connsiteY71" fmla="*/ 246949 h 486587"/>
              <a:gd name="connsiteX72" fmla="*/ 122385 w 452622"/>
              <a:gd name="connsiteY72" fmla="*/ 233658 h 486587"/>
              <a:gd name="connsiteX73" fmla="*/ 109094 w 452622"/>
              <a:gd name="connsiteY73" fmla="*/ 286821 h 486587"/>
              <a:gd name="connsiteX74" fmla="*/ 82513 w 452622"/>
              <a:gd name="connsiteY74" fmla="*/ 286821 h 486587"/>
              <a:gd name="connsiteX75" fmla="*/ 82513 w 452622"/>
              <a:gd name="connsiteY75" fmla="*/ 260239 h 486587"/>
              <a:gd name="connsiteX76" fmla="*/ 109094 w 452622"/>
              <a:gd name="connsiteY76" fmla="*/ 260239 h 486587"/>
              <a:gd name="connsiteX77" fmla="*/ 109094 w 452622"/>
              <a:gd name="connsiteY77" fmla="*/ 286821 h 486587"/>
              <a:gd name="connsiteX78" fmla="*/ 122311 w 452622"/>
              <a:gd name="connsiteY78" fmla="*/ 339983 h 486587"/>
              <a:gd name="connsiteX79" fmla="*/ 69149 w 452622"/>
              <a:gd name="connsiteY79" fmla="*/ 339983 h 486587"/>
              <a:gd name="connsiteX80" fmla="*/ 55858 w 452622"/>
              <a:gd name="connsiteY80" fmla="*/ 353274 h 486587"/>
              <a:gd name="connsiteX81" fmla="*/ 55858 w 452622"/>
              <a:gd name="connsiteY81" fmla="*/ 406437 h 486587"/>
              <a:gd name="connsiteX82" fmla="*/ 69149 w 452622"/>
              <a:gd name="connsiteY82" fmla="*/ 419728 h 486587"/>
              <a:gd name="connsiteX83" fmla="*/ 122311 w 452622"/>
              <a:gd name="connsiteY83" fmla="*/ 419728 h 486587"/>
              <a:gd name="connsiteX84" fmla="*/ 135602 w 452622"/>
              <a:gd name="connsiteY84" fmla="*/ 406437 h 486587"/>
              <a:gd name="connsiteX85" fmla="*/ 135602 w 452622"/>
              <a:gd name="connsiteY85" fmla="*/ 353274 h 486587"/>
              <a:gd name="connsiteX86" fmla="*/ 122311 w 452622"/>
              <a:gd name="connsiteY86" fmla="*/ 339983 h 486587"/>
              <a:gd name="connsiteX87" fmla="*/ 109021 w 452622"/>
              <a:gd name="connsiteY87" fmla="*/ 393146 h 486587"/>
              <a:gd name="connsiteX88" fmla="*/ 82439 w 452622"/>
              <a:gd name="connsiteY88" fmla="*/ 393146 h 486587"/>
              <a:gd name="connsiteX89" fmla="*/ 82439 w 452622"/>
              <a:gd name="connsiteY89" fmla="*/ 366565 h 486587"/>
              <a:gd name="connsiteX90" fmla="*/ 109021 w 452622"/>
              <a:gd name="connsiteY90" fmla="*/ 366565 h 486587"/>
              <a:gd name="connsiteX91" fmla="*/ 109021 w 452622"/>
              <a:gd name="connsiteY91" fmla="*/ 393146 h 486587"/>
              <a:gd name="connsiteX92" fmla="*/ 450296 w 452622"/>
              <a:gd name="connsiteY92" fmla="*/ 169493 h 486587"/>
              <a:gd name="connsiteX93" fmla="*/ 423715 w 452622"/>
              <a:gd name="connsiteY93" fmla="*/ 129621 h 486587"/>
              <a:gd name="connsiteX94" fmla="*/ 412565 w 452622"/>
              <a:gd name="connsiteY94" fmla="*/ 123714 h 486587"/>
              <a:gd name="connsiteX95" fmla="*/ 401490 w 452622"/>
              <a:gd name="connsiteY95" fmla="*/ 129769 h 486587"/>
              <a:gd name="connsiteX96" fmla="*/ 375425 w 452622"/>
              <a:gd name="connsiteY96" fmla="*/ 169641 h 486587"/>
              <a:gd name="connsiteX97" fmla="*/ 373284 w 452622"/>
              <a:gd name="connsiteY97" fmla="*/ 176877 h 486587"/>
              <a:gd name="connsiteX98" fmla="*/ 372767 w 452622"/>
              <a:gd name="connsiteY98" fmla="*/ 469199 h 486587"/>
              <a:gd name="connsiteX99" fmla="*/ 376681 w 452622"/>
              <a:gd name="connsiteY99" fmla="*/ 478576 h 486587"/>
              <a:gd name="connsiteX100" fmla="*/ 386058 w 452622"/>
              <a:gd name="connsiteY100" fmla="*/ 482489 h 486587"/>
              <a:gd name="connsiteX101" fmla="*/ 439221 w 452622"/>
              <a:gd name="connsiteY101" fmla="*/ 482489 h 486587"/>
              <a:gd name="connsiteX102" fmla="*/ 452511 w 452622"/>
              <a:gd name="connsiteY102" fmla="*/ 469199 h 486587"/>
              <a:gd name="connsiteX103" fmla="*/ 452511 w 452622"/>
              <a:gd name="connsiteY103" fmla="*/ 176803 h 486587"/>
              <a:gd name="connsiteX104" fmla="*/ 450296 w 452622"/>
              <a:gd name="connsiteY104" fmla="*/ 169493 h 486587"/>
              <a:gd name="connsiteX105" fmla="*/ 412713 w 452622"/>
              <a:gd name="connsiteY105" fmla="*/ 161076 h 486587"/>
              <a:gd name="connsiteX106" fmla="*/ 425930 w 452622"/>
              <a:gd name="connsiteY106" fmla="*/ 180864 h 486587"/>
              <a:gd name="connsiteX107" fmla="*/ 425930 w 452622"/>
              <a:gd name="connsiteY107" fmla="*/ 416110 h 486587"/>
              <a:gd name="connsiteX108" fmla="*/ 399422 w 452622"/>
              <a:gd name="connsiteY108" fmla="*/ 416110 h 486587"/>
              <a:gd name="connsiteX109" fmla="*/ 399865 w 452622"/>
              <a:gd name="connsiteY109" fmla="*/ 180864 h 486587"/>
              <a:gd name="connsiteX110" fmla="*/ 412713 w 452622"/>
              <a:gd name="connsiteY110" fmla="*/ 161076 h 486587"/>
              <a:gd name="connsiteX111" fmla="*/ 399349 w 452622"/>
              <a:gd name="connsiteY111" fmla="*/ 455982 h 486587"/>
              <a:gd name="connsiteX112" fmla="*/ 399349 w 452622"/>
              <a:gd name="connsiteY112" fmla="*/ 442691 h 486587"/>
              <a:gd name="connsiteX113" fmla="*/ 425856 w 452622"/>
              <a:gd name="connsiteY113" fmla="*/ 442691 h 486587"/>
              <a:gd name="connsiteX114" fmla="*/ 425856 w 452622"/>
              <a:gd name="connsiteY114" fmla="*/ 455982 h 486587"/>
              <a:gd name="connsiteX115" fmla="*/ 399349 w 452622"/>
              <a:gd name="connsiteY115" fmla="*/ 455982 h 4865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Lst>
            <a:rect l="l" t="t" r="r" b="b"/>
            <a:pathLst>
              <a:path w="452622" h="486587">
                <a:moveTo>
                  <a:pt x="317463" y="34297"/>
                </a:moveTo>
                <a:lnTo>
                  <a:pt x="260018" y="34224"/>
                </a:lnTo>
                <a:cubicBezTo>
                  <a:pt x="259058" y="32008"/>
                  <a:pt x="257507" y="29793"/>
                  <a:pt x="255366" y="27652"/>
                </a:cubicBezTo>
                <a:cubicBezTo>
                  <a:pt x="238900" y="10965"/>
                  <a:pt x="205747" y="554"/>
                  <a:pt x="168829" y="554"/>
                </a:cubicBezTo>
                <a:cubicBezTo>
                  <a:pt x="131910" y="554"/>
                  <a:pt x="98757" y="10965"/>
                  <a:pt x="82292" y="27652"/>
                </a:cubicBezTo>
                <a:cubicBezTo>
                  <a:pt x="80150" y="29793"/>
                  <a:pt x="78600" y="32008"/>
                  <a:pt x="77640" y="34224"/>
                </a:cubicBezTo>
                <a:lnTo>
                  <a:pt x="20194" y="34224"/>
                </a:lnTo>
                <a:cubicBezTo>
                  <a:pt x="8824" y="34224"/>
                  <a:pt x="554" y="45373"/>
                  <a:pt x="554" y="60805"/>
                </a:cubicBezTo>
                <a:lnTo>
                  <a:pt x="554" y="471487"/>
                </a:lnTo>
                <a:cubicBezTo>
                  <a:pt x="554" y="479536"/>
                  <a:pt x="7125" y="486107"/>
                  <a:pt x="15174" y="486107"/>
                </a:cubicBezTo>
                <a:lnTo>
                  <a:pt x="322484" y="486181"/>
                </a:lnTo>
                <a:cubicBezTo>
                  <a:pt x="330532" y="486181"/>
                  <a:pt x="337104" y="479610"/>
                  <a:pt x="337104" y="471561"/>
                </a:cubicBezTo>
                <a:lnTo>
                  <a:pt x="337104" y="60805"/>
                </a:lnTo>
                <a:cubicBezTo>
                  <a:pt x="337104" y="45447"/>
                  <a:pt x="328834" y="34297"/>
                  <a:pt x="317463" y="34297"/>
                </a:cubicBezTo>
                <a:moveTo>
                  <a:pt x="103040" y="44635"/>
                </a:moveTo>
                <a:cubicBezTo>
                  <a:pt x="113525" y="35700"/>
                  <a:pt x="137153" y="27135"/>
                  <a:pt x="168829" y="27135"/>
                </a:cubicBezTo>
                <a:cubicBezTo>
                  <a:pt x="200505" y="27135"/>
                  <a:pt x="224133" y="35700"/>
                  <a:pt x="234618" y="44635"/>
                </a:cubicBezTo>
                <a:lnTo>
                  <a:pt x="234618" y="47514"/>
                </a:lnTo>
                <a:lnTo>
                  <a:pt x="103040" y="47514"/>
                </a:lnTo>
                <a:lnTo>
                  <a:pt x="103040" y="44635"/>
                </a:lnTo>
                <a:close/>
                <a:moveTo>
                  <a:pt x="310522" y="459526"/>
                </a:moveTo>
                <a:lnTo>
                  <a:pt x="27209" y="459526"/>
                </a:lnTo>
                <a:lnTo>
                  <a:pt x="27209" y="60805"/>
                </a:lnTo>
                <a:lnTo>
                  <a:pt x="76532" y="60805"/>
                </a:lnTo>
                <a:cubicBezTo>
                  <a:pt x="76754" y="66047"/>
                  <a:pt x="80446" y="74096"/>
                  <a:pt x="92703" y="74096"/>
                </a:cubicBezTo>
                <a:lnTo>
                  <a:pt x="245029" y="74096"/>
                </a:lnTo>
                <a:cubicBezTo>
                  <a:pt x="257360" y="74096"/>
                  <a:pt x="260978" y="66047"/>
                  <a:pt x="261273" y="60805"/>
                </a:cubicBezTo>
                <a:lnTo>
                  <a:pt x="310596" y="60805"/>
                </a:lnTo>
                <a:lnTo>
                  <a:pt x="310596" y="459526"/>
                </a:lnTo>
                <a:close/>
                <a:moveTo>
                  <a:pt x="268583" y="153914"/>
                </a:moveTo>
                <a:cubicBezTo>
                  <a:pt x="275893" y="153914"/>
                  <a:pt x="281874" y="159894"/>
                  <a:pt x="281874" y="167204"/>
                </a:cubicBezTo>
                <a:cubicBezTo>
                  <a:pt x="281874" y="174514"/>
                  <a:pt x="275893" y="180495"/>
                  <a:pt x="268583" y="180495"/>
                </a:cubicBezTo>
                <a:lnTo>
                  <a:pt x="162257" y="180495"/>
                </a:lnTo>
                <a:cubicBezTo>
                  <a:pt x="154947" y="180495"/>
                  <a:pt x="148967" y="174514"/>
                  <a:pt x="148967" y="167204"/>
                </a:cubicBezTo>
                <a:cubicBezTo>
                  <a:pt x="148967" y="159894"/>
                  <a:pt x="154947" y="153914"/>
                  <a:pt x="162257" y="153914"/>
                </a:cubicBezTo>
                <a:lnTo>
                  <a:pt x="268583" y="153914"/>
                </a:lnTo>
                <a:close/>
                <a:moveTo>
                  <a:pt x="281874" y="273530"/>
                </a:moveTo>
                <a:cubicBezTo>
                  <a:pt x="281874" y="280840"/>
                  <a:pt x="275893" y="286821"/>
                  <a:pt x="268583" y="286821"/>
                </a:cubicBezTo>
                <a:lnTo>
                  <a:pt x="162257" y="286821"/>
                </a:lnTo>
                <a:cubicBezTo>
                  <a:pt x="154947" y="286821"/>
                  <a:pt x="148967" y="280840"/>
                  <a:pt x="148967" y="273530"/>
                </a:cubicBezTo>
                <a:cubicBezTo>
                  <a:pt x="148967" y="266220"/>
                  <a:pt x="154947" y="260239"/>
                  <a:pt x="162257" y="260239"/>
                </a:cubicBezTo>
                <a:lnTo>
                  <a:pt x="268583" y="260239"/>
                </a:lnTo>
                <a:cubicBezTo>
                  <a:pt x="275893" y="260239"/>
                  <a:pt x="281874" y="266220"/>
                  <a:pt x="281874" y="273530"/>
                </a:cubicBezTo>
                <a:moveTo>
                  <a:pt x="281874" y="379856"/>
                </a:moveTo>
                <a:cubicBezTo>
                  <a:pt x="281874" y="387165"/>
                  <a:pt x="275893" y="393146"/>
                  <a:pt x="268583" y="393146"/>
                </a:cubicBezTo>
                <a:lnTo>
                  <a:pt x="162257" y="393146"/>
                </a:lnTo>
                <a:cubicBezTo>
                  <a:pt x="154947" y="393146"/>
                  <a:pt x="148967" y="387165"/>
                  <a:pt x="148967" y="379856"/>
                </a:cubicBezTo>
                <a:cubicBezTo>
                  <a:pt x="148967" y="372546"/>
                  <a:pt x="154947" y="366565"/>
                  <a:pt x="162257" y="366565"/>
                </a:cubicBezTo>
                <a:lnTo>
                  <a:pt x="268583" y="366565"/>
                </a:lnTo>
                <a:cubicBezTo>
                  <a:pt x="275893" y="366565"/>
                  <a:pt x="281874" y="372546"/>
                  <a:pt x="281874" y="379856"/>
                </a:cubicBezTo>
                <a:moveTo>
                  <a:pt x="69222" y="207003"/>
                </a:moveTo>
                <a:lnTo>
                  <a:pt x="122385" y="207003"/>
                </a:lnTo>
                <a:cubicBezTo>
                  <a:pt x="129695" y="207003"/>
                  <a:pt x="135676" y="201022"/>
                  <a:pt x="135676" y="193712"/>
                </a:cubicBezTo>
                <a:lnTo>
                  <a:pt x="135676" y="140549"/>
                </a:lnTo>
                <a:cubicBezTo>
                  <a:pt x="135676" y="133239"/>
                  <a:pt x="129695" y="127258"/>
                  <a:pt x="122385" y="127258"/>
                </a:cubicBezTo>
                <a:lnTo>
                  <a:pt x="69222" y="127258"/>
                </a:lnTo>
                <a:cubicBezTo>
                  <a:pt x="61913" y="127258"/>
                  <a:pt x="55932" y="133239"/>
                  <a:pt x="55932" y="140549"/>
                </a:cubicBezTo>
                <a:lnTo>
                  <a:pt x="55932" y="193712"/>
                </a:lnTo>
                <a:cubicBezTo>
                  <a:pt x="55932" y="201022"/>
                  <a:pt x="61913" y="207003"/>
                  <a:pt x="69222" y="207003"/>
                </a:cubicBezTo>
                <a:moveTo>
                  <a:pt x="82513" y="153840"/>
                </a:moveTo>
                <a:lnTo>
                  <a:pt x="109094" y="153840"/>
                </a:lnTo>
                <a:lnTo>
                  <a:pt x="109094" y="180421"/>
                </a:lnTo>
                <a:lnTo>
                  <a:pt x="82513" y="180421"/>
                </a:lnTo>
                <a:lnTo>
                  <a:pt x="82513" y="153840"/>
                </a:lnTo>
                <a:close/>
                <a:moveTo>
                  <a:pt x="122385" y="233658"/>
                </a:moveTo>
                <a:lnTo>
                  <a:pt x="69222" y="233658"/>
                </a:lnTo>
                <a:cubicBezTo>
                  <a:pt x="61913" y="233658"/>
                  <a:pt x="55932" y="239639"/>
                  <a:pt x="55932" y="246949"/>
                </a:cubicBezTo>
                <a:lnTo>
                  <a:pt x="55932" y="300111"/>
                </a:lnTo>
                <a:cubicBezTo>
                  <a:pt x="55932" y="307421"/>
                  <a:pt x="61913" y="313402"/>
                  <a:pt x="69222" y="313402"/>
                </a:cubicBezTo>
                <a:lnTo>
                  <a:pt x="122385" y="313402"/>
                </a:lnTo>
                <a:cubicBezTo>
                  <a:pt x="129695" y="313402"/>
                  <a:pt x="135676" y="307421"/>
                  <a:pt x="135676" y="300111"/>
                </a:cubicBezTo>
                <a:lnTo>
                  <a:pt x="135676" y="246949"/>
                </a:lnTo>
                <a:cubicBezTo>
                  <a:pt x="135676" y="239639"/>
                  <a:pt x="129769" y="233658"/>
                  <a:pt x="122385" y="233658"/>
                </a:cubicBezTo>
                <a:moveTo>
                  <a:pt x="109094" y="286821"/>
                </a:moveTo>
                <a:lnTo>
                  <a:pt x="82513" y="286821"/>
                </a:lnTo>
                <a:lnTo>
                  <a:pt x="82513" y="260239"/>
                </a:lnTo>
                <a:lnTo>
                  <a:pt x="109094" y="260239"/>
                </a:lnTo>
                <a:lnTo>
                  <a:pt x="109094" y="286821"/>
                </a:lnTo>
                <a:close/>
                <a:moveTo>
                  <a:pt x="122311" y="339983"/>
                </a:moveTo>
                <a:lnTo>
                  <a:pt x="69149" y="339983"/>
                </a:lnTo>
                <a:cubicBezTo>
                  <a:pt x="61839" y="339983"/>
                  <a:pt x="55858" y="345964"/>
                  <a:pt x="55858" y="353274"/>
                </a:cubicBezTo>
                <a:lnTo>
                  <a:pt x="55858" y="406437"/>
                </a:lnTo>
                <a:cubicBezTo>
                  <a:pt x="55858" y="413747"/>
                  <a:pt x="61839" y="419728"/>
                  <a:pt x="69149" y="419728"/>
                </a:cubicBezTo>
                <a:lnTo>
                  <a:pt x="122311" y="419728"/>
                </a:lnTo>
                <a:cubicBezTo>
                  <a:pt x="129621" y="419728"/>
                  <a:pt x="135602" y="413747"/>
                  <a:pt x="135602" y="406437"/>
                </a:cubicBezTo>
                <a:lnTo>
                  <a:pt x="135602" y="353274"/>
                </a:lnTo>
                <a:cubicBezTo>
                  <a:pt x="135602" y="345964"/>
                  <a:pt x="129621" y="339983"/>
                  <a:pt x="122311" y="339983"/>
                </a:cubicBezTo>
                <a:moveTo>
                  <a:pt x="109021" y="393146"/>
                </a:moveTo>
                <a:lnTo>
                  <a:pt x="82439" y="393146"/>
                </a:lnTo>
                <a:lnTo>
                  <a:pt x="82439" y="366565"/>
                </a:lnTo>
                <a:lnTo>
                  <a:pt x="109021" y="366565"/>
                </a:lnTo>
                <a:lnTo>
                  <a:pt x="109021" y="393146"/>
                </a:lnTo>
                <a:close/>
                <a:moveTo>
                  <a:pt x="450296" y="169493"/>
                </a:moveTo>
                <a:lnTo>
                  <a:pt x="423715" y="129621"/>
                </a:lnTo>
                <a:cubicBezTo>
                  <a:pt x="421204" y="125929"/>
                  <a:pt x="417069" y="123640"/>
                  <a:pt x="412565" y="123714"/>
                </a:cubicBezTo>
                <a:cubicBezTo>
                  <a:pt x="408135" y="123714"/>
                  <a:pt x="403926" y="126003"/>
                  <a:pt x="401490" y="129769"/>
                </a:cubicBezTo>
                <a:lnTo>
                  <a:pt x="375425" y="169641"/>
                </a:lnTo>
                <a:cubicBezTo>
                  <a:pt x="374022" y="171782"/>
                  <a:pt x="373284" y="174293"/>
                  <a:pt x="373284" y="176877"/>
                </a:cubicBezTo>
                <a:lnTo>
                  <a:pt x="372767" y="469199"/>
                </a:lnTo>
                <a:cubicBezTo>
                  <a:pt x="372767" y="472743"/>
                  <a:pt x="374170" y="476139"/>
                  <a:pt x="376681" y="478576"/>
                </a:cubicBezTo>
                <a:cubicBezTo>
                  <a:pt x="379191" y="481086"/>
                  <a:pt x="382588" y="482489"/>
                  <a:pt x="386058" y="482489"/>
                </a:cubicBezTo>
                <a:lnTo>
                  <a:pt x="439221" y="482489"/>
                </a:lnTo>
                <a:cubicBezTo>
                  <a:pt x="446531" y="482489"/>
                  <a:pt x="452511" y="476508"/>
                  <a:pt x="452511" y="469199"/>
                </a:cubicBezTo>
                <a:lnTo>
                  <a:pt x="452511" y="176803"/>
                </a:lnTo>
                <a:cubicBezTo>
                  <a:pt x="452511" y="174219"/>
                  <a:pt x="451773" y="171635"/>
                  <a:pt x="450296" y="169493"/>
                </a:cubicBezTo>
                <a:moveTo>
                  <a:pt x="412713" y="161076"/>
                </a:moveTo>
                <a:lnTo>
                  <a:pt x="425930" y="180864"/>
                </a:lnTo>
                <a:lnTo>
                  <a:pt x="425930" y="416110"/>
                </a:lnTo>
                <a:lnTo>
                  <a:pt x="399422" y="416110"/>
                </a:lnTo>
                <a:lnTo>
                  <a:pt x="399865" y="180864"/>
                </a:lnTo>
                <a:lnTo>
                  <a:pt x="412713" y="161076"/>
                </a:lnTo>
                <a:close/>
                <a:moveTo>
                  <a:pt x="399349" y="455982"/>
                </a:moveTo>
                <a:lnTo>
                  <a:pt x="399349" y="442691"/>
                </a:lnTo>
                <a:lnTo>
                  <a:pt x="425856" y="442691"/>
                </a:lnTo>
                <a:lnTo>
                  <a:pt x="425856" y="455982"/>
                </a:lnTo>
                <a:lnTo>
                  <a:pt x="399349" y="455982"/>
                </a:lnTo>
                <a:close/>
              </a:path>
            </a:pathLst>
          </a:custGeom>
          <a:solidFill>
            <a:schemeClr val="bg1"/>
          </a:solidFill>
          <a:ln w="9525" cap="flat">
            <a:noFill/>
            <a:prstDash val="solid"/>
            <a:miter/>
          </a:ln>
        </p:spPr>
        <p:txBody>
          <a:bodyPr rtlCol="0" anchor="ctr"/>
          <a:lstStyle/>
          <a:p>
            <a:endParaRPr lang="es-MX" sz="1100"/>
          </a:p>
        </p:txBody>
      </p:sp>
    </p:spTree>
    <p:extLst>
      <p:ext uri="{BB962C8B-B14F-4D97-AF65-F5344CB8AC3E}">
        <p14:creationId xmlns:p14="http://schemas.microsoft.com/office/powerpoint/2010/main" val="1163432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 Same-side Corner of Rectangle 24">
            <a:extLst>
              <a:ext uri="{FF2B5EF4-FFF2-40B4-BE49-F238E27FC236}">
                <a16:creationId xmlns:a16="http://schemas.microsoft.com/office/drawing/2014/main" id="{BB0A8087-6351-D98D-B746-0B6B7F06BFC8}"/>
              </a:ext>
            </a:extLst>
          </p:cNvPr>
          <p:cNvSpPr/>
          <p:nvPr/>
        </p:nvSpPr>
        <p:spPr>
          <a:xfrm>
            <a:off x="1314589" y="1315173"/>
            <a:ext cx="5108407" cy="571667"/>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 Same-side Corner of Rectangle 25">
            <a:extLst>
              <a:ext uri="{FF2B5EF4-FFF2-40B4-BE49-F238E27FC236}">
                <a16:creationId xmlns:a16="http://schemas.microsoft.com/office/drawing/2014/main" id="{6947CF0E-B1D5-828E-ED8B-FDB19DCF1E32}"/>
              </a:ext>
            </a:extLst>
          </p:cNvPr>
          <p:cNvSpPr/>
          <p:nvPr/>
        </p:nvSpPr>
        <p:spPr>
          <a:xfrm>
            <a:off x="6660312" y="1315173"/>
            <a:ext cx="5108407" cy="571667"/>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Same-side Corner of Rectangle 26">
            <a:extLst>
              <a:ext uri="{FF2B5EF4-FFF2-40B4-BE49-F238E27FC236}">
                <a16:creationId xmlns:a16="http://schemas.microsoft.com/office/drawing/2014/main" id="{81D1F6D0-C6BD-9AAE-F42A-A864B90E874B}"/>
              </a:ext>
            </a:extLst>
          </p:cNvPr>
          <p:cNvSpPr/>
          <p:nvPr/>
        </p:nvSpPr>
        <p:spPr>
          <a:xfrm rot="16200000">
            <a:off x="-62367" y="2672851"/>
            <a:ext cx="1861733" cy="571667"/>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Same-side Corner of Rectangle 27">
            <a:extLst>
              <a:ext uri="{FF2B5EF4-FFF2-40B4-BE49-F238E27FC236}">
                <a16:creationId xmlns:a16="http://schemas.microsoft.com/office/drawing/2014/main" id="{3D5C8508-EC78-732F-F4AA-1B14E66334FC}"/>
              </a:ext>
            </a:extLst>
          </p:cNvPr>
          <p:cNvSpPr/>
          <p:nvPr/>
        </p:nvSpPr>
        <p:spPr>
          <a:xfrm rot="16200000">
            <a:off x="-62367" y="4712666"/>
            <a:ext cx="1861733" cy="571667"/>
          </a:xfrm>
          <a:prstGeom prst="round2SameRect">
            <a:avLst>
              <a:gd name="adj1" fmla="val 50000"/>
              <a:gd name="adj2" fmla="val 0"/>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 name="Rounded Rectangle 2">
            <a:extLst>
              <a:ext uri="{FF2B5EF4-FFF2-40B4-BE49-F238E27FC236}">
                <a16:creationId xmlns:a16="http://schemas.microsoft.com/office/drawing/2014/main" id="{5223A62E-B30C-B578-D776-1B6703A6B9B0}"/>
              </a:ext>
            </a:extLst>
          </p:cNvPr>
          <p:cNvSpPr/>
          <p:nvPr/>
        </p:nvSpPr>
        <p:spPr>
          <a:xfrm>
            <a:off x="1314589" y="2027819"/>
            <a:ext cx="5108407" cy="1861735"/>
          </a:xfrm>
          <a:prstGeom prst="roundRect">
            <a:avLst>
              <a:gd name="adj" fmla="val 0"/>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 name="CuadroTexto 395">
            <a:extLst>
              <a:ext uri="{FF2B5EF4-FFF2-40B4-BE49-F238E27FC236}">
                <a16:creationId xmlns:a16="http://schemas.microsoft.com/office/drawing/2014/main" id="{D586FAF8-556A-D341-3022-CA2283E58BA3}"/>
              </a:ext>
            </a:extLst>
          </p:cNvPr>
          <p:cNvSpPr txBox="1"/>
          <p:nvPr/>
        </p:nvSpPr>
        <p:spPr>
          <a:xfrm flipH="1">
            <a:off x="1668185" y="2252581"/>
            <a:ext cx="3906137" cy="400110"/>
          </a:xfrm>
          <a:prstGeom prst="rect">
            <a:avLst/>
          </a:prstGeom>
          <a:noFill/>
        </p:spPr>
        <p:txBody>
          <a:bodyPr wrap="square" rtlCol="0">
            <a:spAutoFit/>
          </a:bodyPr>
          <a:lstStyle/>
          <a:p>
            <a:r>
              <a:rPr lang="en-US" sz="2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7" name="TextBox 6">
            <a:extLst>
              <a:ext uri="{FF2B5EF4-FFF2-40B4-BE49-F238E27FC236}">
                <a16:creationId xmlns:a16="http://schemas.microsoft.com/office/drawing/2014/main" id="{67709704-90B9-677C-717A-CB1C36712935}"/>
              </a:ext>
            </a:extLst>
          </p:cNvPr>
          <p:cNvSpPr txBox="1"/>
          <p:nvPr/>
        </p:nvSpPr>
        <p:spPr>
          <a:xfrm>
            <a:off x="1668186" y="2636828"/>
            <a:ext cx="4401211" cy="1077218"/>
          </a:xfrm>
          <a:prstGeom prst="rect">
            <a:avLst/>
          </a:prstGeom>
          <a:noFill/>
        </p:spPr>
        <p:txBody>
          <a:bodyPr wrap="square" rtlCol="0">
            <a:spAutoFit/>
          </a:bodyPr>
          <a:lstStyle/>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 Marketing is the business process of creating relationships.</a:t>
            </a:r>
          </a:p>
        </p:txBody>
      </p:sp>
      <p:sp>
        <p:nvSpPr>
          <p:cNvPr id="8" name="Rounded Rectangle 7">
            <a:extLst>
              <a:ext uri="{FF2B5EF4-FFF2-40B4-BE49-F238E27FC236}">
                <a16:creationId xmlns:a16="http://schemas.microsoft.com/office/drawing/2014/main" id="{DB3652F4-7C70-5C58-9181-718DA78870B1}"/>
              </a:ext>
            </a:extLst>
          </p:cNvPr>
          <p:cNvSpPr/>
          <p:nvPr/>
        </p:nvSpPr>
        <p:spPr>
          <a:xfrm>
            <a:off x="6692486" y="2027819"/>
            <a:ext cx="5108407" cy="1861735"/>
          </a:xfrm>
          <a:prstGeom prst="roundRect">
            <a:avLst>
              <a:gd name="adj" fmla="val 0"/>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9" name="CuadroTexto 395">
            <a:extLst>
              <a:ext uri="{FF2B5EF4-FFF2-40B4-BE49-F238E27FC236}">
                <a16:creationId xmlns:a16="http://schemas.microsoft.com/office/drawing/2014/main" id="{D906E7AE-A0B6-15CC-ED53-A148DAB207FD}"/>
              </a:ext>
            </a:extLst>
          </p:cNvPr>
          <p:cNvSpPr txBox="1"/>
          <p:nvPr/>
        </p:nvSpPr>
        <p:spPr>
          <a:xfrm flipH="1">
            <a:off x="7046084" y="2252581"/>
            <a:ext cx="3094718" cy="400110"/>
          </a:xfrm>
          <a:prstGeom prst="rect">
            <a:avLst/>
          </a:prstGeom>
          <a:noFill/>
        </p:spPr>
        <p:txBody>
          <a:bodyPr wrap="square" rtlCol="0">
            <a:spAutoFit/>
          </a:bodyPr>
          <a:lstStyle/>
          <a:p>
            <a:r>
              <a:rPr lang="en-US" sz="2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10" name="TextBox 9">
            <a:extLst>
              <a:ext uri="{FF2B5EF4-FFF2-40B4-BE49-F238E27FC236}">
                <a16:creationId xmlns:a16="http://schemas.microsoft.com/office/drawing/2014/main" id="{1F0DB3F9-C43B-52C1-BC59-3029BA550C67}"/>
              </a:ext>
            </a:extLst>
          </p:cNvPr>
          <p:cNvSpPr txBox="1"/>
          <p:nvPr/>
        </p:nvSpPr>
        <p:spPr>
          <a:xfrm>
            <a:off x="7046084" y="2636828"/>
            <a:ext cx="4401211" cy="1077218"/>
          </a:xfrm>
          <a:prstGeom prst="rect">
            <a:avLst/>
          </a:prstGeom>
          <a:noFill/>
        </p:spPr>
        <p:txBody>
          <a:bodyPr wrap="square" rtlCol="0">
            <a:spAutoFit/>
          </a:bodyPr>
          <a:lstStyle/>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 Marketing is the business process of creating relationships.</a:t>
            </a:r>
          </a:p>
        </p:txBody>
      </p:sp>
      <p:sp>
        <p:nvSpPr>
          <p:cNvPr id="11" name="Rounded Rectangle 10">
            <a:extLst>
              <a:ext uri="{FF2B5EF4-FFF2-40B4-BE49-F238E27FC236}">
                <a16:creationId xmlns:a16="http://schemas.microsoft.com/office/drawing/2014/main" id="{F3D1473E-0468-3D04-4D2F-C373C8AAB251}"/>
              </a:ext>
            </a:extLst>
          </p:cNvPr>
          <p:cNvSpPr/>
          <p:nvPr/>
        </p:nvSpPr>
        <p:spPr>
          <a:xfrm>
            <a:off x="1314589" y="4080267"/>
            <a:ext cx="5108407" cy="1861735"/>
          </a:xfrm>
          <a:prstGeom prst="roundRect">
            <a:avLst>
              <a:gd name="adj" fmla="val 0"/>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2" name="CuadroTexto 395">
            <a:extLst>
              <a:ext uri="{FF2B5EF4-FFF2-40B4-BE49-F238E27FC236}">
                <a16:creationId xmlns:a16="http://schemas.microsoft.com/office/drawing/2014/main" id="{D0767DAD-72ED-02E0-70C4-06F042822B69}"/>
              </a:ext>
            </a:extLst>
          </p:cNvPr>
          <p:cNvSpPr txBox="1"/>
          <p:nvPr/>
        </p:nvSpPr>
        <p:spPr>
          <a:xfrm flipH="1">
            <a:off x="1668186" y="4305028"/>
            <a:ext cx="3094718" cy="400110"/>
          </a:xfrm>
          <a:prstGeom prst="rect">
            <a:avLst/>
          </a:prstGeom>
          <a:noFill/>
        </p:spPr>
        <p:txBody>
          <a:bodyPr wrap="square" rtlCol="0">
            <a:spAutoFit/>
          </a:bodyPr>
          <a:lstStyle/>
          <a:p>
            <a:r>
              <a:rPr lang="en-US" sz="2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FOCUS</a:t>
            </a:r>
          </a:p>
        </p:txBody>
      </p:sp>
      <p:sp>
        <p:nvSpPr>
          <p:cNvPr id="13" name="TextBox 12">
            <a:extLst>
              <a:ext uri="{FF2B5EF4-FFF2-40B4-BE49-F238E27FC236}">
                <a16:creationId xmlns:a16="http://schemas.microsoft.com/office/drawing/2014/main" id="{DDEB72EB-5244-263B-4700-A3197FDA2C05}"/>
              </a:ext>
            </a:extLst>
          </p:cNvPr>
          <p:cNvSpPr txBox="1"/>
          <p:nvPr/>
        </p:nvSpPr>
        <p:spPr>
          <a:xfrm>
            <a:off x="1668186" y="4689275"/>
            <a:ext cx="4401211" cy="1077218"/>
          </a:xfrm>
          <a:prstGeom prst="rect">
            <a:avLst/>
          </a:prstGeom>
          <a:noFill/>
        </p:spPr>
        <p:txBody>
          <a:bodyPr wrap="square" rtlCol="0">
            <a:spAutoFit/>
          </a:bodyPr>
          <a:lstStyle/>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 Marketing is the business process of creating relationships.</a:t>
            </a:r>
          </a:p>
        </p:txBody>
      </p:sp>
      <p:sp>
        <p:nvSpPr>
          <p:cNvPr id="14" name="Rounded Rectangle 13">
            <a:extLst>
              <a:ext uri="{FF2B5EF4-FFF2-40B4-BE49-F238E27FC236}">
                <a16:creationId xmlns:a16="http://schemas.microsoft.com/office/drawing/2014/main" id="{91AE6142-A268-DDA3-5440-B57A9998EDF4}"/>
              </a:ext>
            </a:extLst>
          </p:cNvPr>
          <p:cNvSpPr/>
          <p:nvPr/>
        </p:nvSpPr>
        <p:spPr>
          <a:xfrm>
            <a:off x="6692486" y="4080267"/>
            <a:ext cx="5108407" cy="1861735"/>
          </a:xfrm>
          <a:prstGeom prst="roundRect">
            <a:avLst>
              <a:gd name="adj" fmla="val 0"/>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15" name="CuadroTexto 395">
            <a:extLst>
              <a:ext uri="{FF2B5EF4-FFF2-40B4-BE49-F238E27FC236}">
                <a16:creationId xmlns:a16="http://schemas.microsoft.com/office/drawing/2014/main" id="{8CEEFDAE-CDB5-7383-FD9C-179A9C207ACD}"/>
              </a:ext>
            </a:extLst>
          </p:cNvPr>
          <p:cNvSpPr txBox="1"/>
          <p:nvPr/>
        </p:nvSpPr>
        <p:spPr>
          <a:xfrm flipH="1">
            <a:off x="7046084" y="4305028"/>
            <a:ext cx="3094718" cy="400110"/>
          </a:xfrm>
          <a:prstGeom prst="rect">
            <a:avLst/>
          </a:prstGeom>
          <a:noFill/>
        </p:spPr>
        <p:txBody>
          <a:bodyPr wrap="square" rtlCol="0">
            <a:spAutoFit/>
          </a:bodyPr>
          <a:lstStyle/>
          <a:p>
            <a:r>
              <a:rPr lang="en-US" sz="2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LEADERSHIP</a:t>
            </a:r>
          </a:p>
        </p:txBody>
      </p:sp>
      <p:sp>
        <p:nvSpPr>
          <p:cNvPr id="16" name="TextBox 15">
            <a:extLst>
              <a:ext uri="{FF2B5EF4-FFF2-40B4-BE49-F238E27FC236}">
                <a16:creationId xmlns:a16="http://schemas.microsoft.com/office/drawing/2014/main" id="{C91AC381-BDC6-5C7F-2688-94366D853CF9}"/>
              </a:ext>
            </a:extLst>
          </p:cNvPr>
          <p:cNvSpPr txBox="1"/>
          <p:nvPr/>
        </p:nvSpPr>
        <p:spPr>
          <a:xfrm>
            <a:off x="7046084" y="4689276"/>
            <a:ext cx="4401211" cy="1077218"/>
          </a:xfrm>
          <a:prstGeom prst="rect">
            <a:avLst/>
          </a:prstGeom>
          <a:noFill/>
        </p:spPr>
        <p:txBody>
          <a:bodyPr wrap="square" rtlCol="0">
            <a:spAutoFit/>
          </a:bodyPr>
          <a:lstStyle/>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 Marketing is the business process of creating relationships.</a:t>
            </a:r>
          </a:p>
        </p:txBody>
      </p:sp>
      <p:sp>
        <p:nvSpPr>
          <p:cNvPr id="21" name="CuadroTexto 395">
            <a:extLst>
              <a:ext uri="{FF2B5EF4-FFF2-40B4-BE49-F238E27FC236}">
                <a16:creationId xmlns:a16="http://schemas.microsoft.com/office/drawing/2014/main" id="{686C3D7A-C906-9AFB-7DA9-D58E08AA65DF}"/>
              </a:ext>
            </a:extLst>
          </p:cNvPr>
          <p:cNvSpPr txBox="1"/>
          <p:nvPr/>
        </p:nvSpPr>
        <p:spPr>
          <a:xfrm rot="16200000" flipH="1">
            <a:off x="-62368" y="4826468"/>
            <a:ext cx="1861734"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Narrow Target</a:t>
            </a:r>
          </a:p>
        </p:txBody>
      </p:sp>
      <p:sp>
        <p:nvSpPr>
          <p:cNvPr id="22" name="CuadroTexto 395">
            <a:extLst>
              <a:ext uri="{FF2B5EF4-FFF2-40B4-BE49-F238E27FC236}">
                <a16:creationId xmlns:a16="http://schemas.microsoft.com/office/drawing/2014/main" id="{38B02766-D517-8F30-0DB7-086115425F0F}"/>
              </a:ext>
            </a:extLst>
          </p:cNvPr>
          <p:cNvSpPr txBox="1"/>
          <p:nvPr/>
        </p:nvSpPr>
        <p:spPr>
          <a:xfrm rot="16200000" flipH="1">
            <a:off x="76493" y="2774021"/>
            <a:ext cx="1584013"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Broad Target</a:t>
            </a:r>
          </a:p>
        </p:txBody>
      </p:sp>
      <p:sp>
        <p:nvSpPr>
          <p:cNvPr id="23" name="CuadroTexto 395">
            <a:extLst>
              <a:ext uri="{FF2B5EF4-FFF2-40B4-BE49-F238E27FC236}">
                <a16:creationId xmlns:a16="http://schemas.microsoft.com/office/drawing/2014/main" id="{DE346FDE-94EA-D6AB-4ECD-FBC1208459B8}"/>
              </a:ext>
            </a:extLst>
          </p:cNvPr>
          <p:cNvSpPr txBox="1"/>
          <p:nvPr/>
        </p:nvSpPr>
        <p:spPr>
          <a:xfrm flipH="1">
            <a:off x="2786246" y="1416340"/>
            <a:ext cx="2165092"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Lower Cost</a:t>
            </a:r>
          </a:p>
        </p:txBody>
      </p:sp>
      <p:sp>
        <p:nvSpPr>
          <p:cNvPr id="24" name="CuadroTexto 395">
            <a:extLst>
              <a:ext uri="{FF2B5EF4-FFF2-40B4-BE49-F238E27FC236}">
                <a16:creationId xmlns:a16="http://schemas.microsoft.com/office/drawing/2014/main" id="{650CD121-8BC3-FCC1-1C11-3A3BC1C22565}"/>
              </a:ext>
            </a:extLst>
          </p:cNvPr>
          <p:cNvSpPr txBox="1"/>
          <p:nvPr/>
        </p:nvSpPr>
        <p:spPr>
          <a:xfrm flipH="1">
            <a:off x="8164143" y="1416340"/>
            <a:ext cx="2165092"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Tree>
    <p:extLst>
      <p:ext uri="{BB962C8B-B14F-4D97-AF65-F5344CB8AC3E}">
        <p14:creationId xmlns:p14="http://schemas.microsoft.com/office/powerpoint/2010/main" val="11335941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 name="Rounded Rectangle 2">
            <a:extLst>
              <a:ext uri="{FF2B5EF4-FFF2-40B4-BE49-F238E27FC236}">
                <a16:creationId xmlns:a16="http://schemas.microsoft.com/office/drawing/2014/main" id="{A07E0B85-FEFD-F85D-B156-3E124FB4F526}"/>
              </a:ext>
            </a:extLst>
          </p:cNvPr>
          <p:cNvSpPr/>
          <p:nvPr/>
        </p:nvSpPr>
        <p:spPr>
          <a:xfrm>
            <a:off x="1743210" y="3213187"/>
            <a:ext cx="4754814" cy="1732870"/>
          </a:xfrm>
          <a:prstGeom prst="roundRect">
            <a:avLst>
              <a:gd name="adj" fmla="val 0"/>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CuadroTexto 395">
            <a:extLst>
              <a:ext uri="{FF2B5EF4-FFF2-40B4-BE49-F238E27FC236}">
                <a16:creationId xmlns:a16="http://schemas.microsoft.com/office/drawing/2014/main" id="{31F213CC-CFEC-548D-5AE2-CD6AAD8FB9AF}"/>
              </a:ext>
            </a:extLst>
          </p:cNvPr>
          <p:cNvSpPr txBox="1"/>
          <p:nvPr/>
        </p:nvSpPr>
        <p:spPr>
          <a:xfrm flipH="1">
            <a:off x="3288395" y="3647641"/>
            <a:ext cx="2880509" cy="369332"/>
          </a:xfrm>
          <a:prstGeom prst="rect">
            <a:avLst/>
          </a:prstGeom>
          <a:noFill/>
        </p:spPr>
        <p:txBody>
          <a:bodyPr wrap="square" rtlCol="0">
            <a:spAutoFit/>
          </a:bodyPr>
          <a:lstStyle/>
          <a:p>
            <a:pPr algn="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7" name="TextBox 6">
            <a:extLst>
              <a:ext uri="{FF2B5EF4-FFF2-40B4-BE49-F238E27FC236}">
                <a16:creationId xmlns:a16="http://schemas.microsoft.com/office/drawing/2014/main" id="{A82DDAC0-98D0-EC95-DF37-879CA117B195}"/>
              </a:ext>
            </a:extLst>
          </p:cNvPr>
          <p:cNvSpPr txBox="1"/>
          <p:nvPr/>
        </p:nvSpPr>
        <p:spPr>
          <a:xfrm>
            <a:off x="2072335" y="4005293"/>
            <a:ext cx="4096569" cy="584775"/>
          </a:xfrm>
          <a:prstGeom prst="rect">
            <a:avLst/>
          </a:prstGeom>
          <a:noFill/>
        </p:spPr>
        <p:txBody>
          <a:bodyPr wrap="square" rtlCol="0">
            <a:spAutoFit/>
          </a:bodyPr>
          <a:lstStyle/>
          <a:p>
            <a:pPr algn="r"/>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p:txBody>
      </p:sp>
      <p:sp>
        <p:nvSpPr>
          <p:cNvPr id="8" name="Rounded Rectangle 7">
            <a:extLst>
              <a:ext uri="{FF2B5EF4-FFF2-40B4-BE49-F238E27FC236}">
                <a16:creationId xmlns:a16="http://schemas.microsoft.com/office/drawing/2014/main" id="{4080F511-E339-BF59-92D9-BD52058564AB}"/>
              </a:ext>
            </a:extLst>
          </p:cNvPr>
          <p:cNvSpPr/>
          <p:nvPr/>
        </p:nvSpPr>
        <p:spPr>
          <a:xfrm>
            <a:off x="6748865" y="3213187"/>
            <a:ext cx="4754814" cy="1732870"/>
          </a:xfrm>
          <a:prstGeom prst="roundRect">
            <a:avLst>
              <a:gd name="adj" fmla="val 0"/>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9" name="CuadroTexto 395">
            <a:extLst>
              <a:ext uri="{FF2B5EF4-FFF2-40B4-BE49-F238E27FC236}">
                <a16:creationId xmlns:a16="http://schemas.microsoft.com/office/drawing/2014/main" id="{0591AF89-CEC7-64FA-3D5E-50FE26F59DD3}"/>
              </a:ext>
            </a:extLst>
          </p:cNvPr>
          <p:cNvSpPr txBox="1"/>
          <p:nvPr/>
        </p:nvSpPr>
        <p:spPr>
          <a:xfrm flipH="1">
            <a:off x="8294049" y="3647641"/>
            <a:ext cx="2880509" cy="369332"/>
          </a:xfrm>
          <a:prstGeom prst="rect">
            <a:avLst/>
          </a:prstGeom>
          <a:noFill/>
        </p:spPr>
        <p:txBody>
          <a:bodyPr wrap="square" rtlCol="0">
            <a:spAutoFit/>
          </a:bodyPr>
          <a:lstStyle/>
          <a:p>
            <a:pPr algn="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0" name="TextBox 9">
            <a:extLst>
              <a:ext uri="{FF2B5EF4-FFF2-40B4-BE49-F238E27FC236}">
                <a16:creationId xmlns:a16="http://schemas.microsoft.com/office/drawing/2014/main" id="{A3D95753-E841-BB1B-E375-21357502090A}"/>
              </a:ext>
            </a:extLst>
          </p:cNvPr>
          <p:cNvSpPr txBox="1"/>
          <p:nvPr/>
        </p:nvSpPr>
        <p:spPr>
          <a:xfrm>
            <a:off x="7077989" y="4005293"/>
            <a:ext cx="4096569" cy="584775"/>
          </a:xfrm>
          <a:prstGeom prst="rect">
            <a:avLst/>
          </a:prstGeom>
          <a:noFill/>
        </p:spPr>
        <p:txBody>
          <a:bodyPr wrap="square" rtlCol="0">
            <a:spAutoFit/>
          </a:bodyPr>
          <a:lstStyle/>
          <a:p>
            <a:pPr algn="r"/>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p:txBody>
      </p:sp>
      <p:sp>
        <p:nvSpPr>
          <p:cNvPr id="11" name="Rounded Rectangle 10">
            <a:extLst>
              <a:ext uri="{FF2B5EF4-FFF2-40B4-BE49-F238E27FC236}">
                <a16:creationId xmlns:a16="http://schemas.microsoft.com/office/drawing/2014/main" id="{20E6F0E0-3280-25C1-F6A4-C79F55357DAC}"/>
              </a:ext>
            </a:extLst>
          </p:cNvPr>
          <p:cNvSpPr/>
          <p:nvPr/>
        </p:nvSpPr>
        <p:spPr>
          <a:xfrm>
            <a:off x="1743210" y="1302806"/>
            <a:ext cx="4754814" cy="1732870"/>
          </a:xfrm>
          <a:prstGeom prst="roundRect">
            <a:avLst>
              <a:gd name="adj" fmla="val 0"/>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CuadroTexto 395">
            <a:extLst>
              <a:ext uri="{FF2B5EF4-FFF2-40B4-BE49-F238E27FC236}">
                <a16:creationId xmlns:a16="http://schemas.microsoft.com/office/drawing/2014/main" id="{A0941407-AB88-3A9F-C398-E603A40BCA26}"/>
              </a:ext>
            </a:extLst>
          </p:cNvPr>
          <p:cNvSpPr txBox="1"/>
          <p:nvPr/>
        </p:nvSpPr>
        <p:spPr>
          <a:xfrm flipH="1">
            <a:off x="2072335" y="1737260"/>
            <a:ext cx="2880509" cy="369332"/>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3" name="TextBox 12">
            <a:extLst>
              <a:ext uri="{FF2B5EF4-FFF2-40B4-BE49-F238E27FC236}">
                <a16:creationId xmlns:a16="http://schemas.microsoft.com/office/drawing/2014/main" id="{EE410985-D1A4-04C1-24AC-4B784AF5353C}"/>
              </a:ext>
            </a:extLst>
          </p:cNvPr>
          <p:cNvSpPr txBox="1"/>
          <p:nvPr/>
        </p:nvSpPr>
        <p:spPr>
          <a:xfrm>
            <a:off x="2072335" y="2094911"/>
            <a:ext cx="4096569" cy="584775"/>
          </a:xfrm>
          <a:prstGeom prst="rect">
            <a:avLst/>
          </a:prstGeom>
          <a:noFill/>
        </p:spPr>
        <p:txBody>
          <a:bodyPr wrap="square" rtlCol="0">
            <a:spAutoFit/>
          </a:bodyPr>
          <a:lstStyle/>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p:txBody>
      </p:sp>
      <p:sp>
        <p:nvSpPr>
          <p:cNvPr id="14" name="Rounded Rectangle 13">
            <a:extLst>
              <a:ext uri="{FF2B5EF4-FFF2-40B4-BE49-F238E27FC236}">
                <a16:creationId xmlns:a16="http://schemas.microsoft.com/office/drawing/2014/main" id="{E6D5D339-BEA4-8FBB-CAAE-A79A26422E0A}"/>
              </a:ext>
            </a:extLst>
          </p:cNvPr>
          <p:cNvSpPr/>
          <p:nvPr/>
        </p:nvSpPr>
        <p:spPr>
          <a:xfrm>
            <a:off x="6748865" y="1302806"/>
            <a:ext cx="4754814" cy="1732870"/>
          </a:xfrm>
          <a:prstGeom prst="roundRect">
            <a:avLst>
              <a:gd name="adj" fmla="val 0"/>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CuadroTexto 395">
            <a:extLst>
              <a:ext uri="{FF2B5EF4-FFF2-40B4-BE49-F238E27FC236}">
                <a16:creationId xmlns:a16="http://schemas.microsoft.com/office/drawing/2014/main" id="{0B5B13B4-C372-F58C-D224-51A8E6D6DE78}"/>
              </a:ext>
            </a:extLst>
          </p:cNvPr>
          <p:cNvSpPr txBox="1"/>
          <p:nvPr/>
        </p:nvSpPr>
        <p:spPr>
          <a:xfrm flipH="1">
            <a:off x="7077989" y="1737260"/>
            <a:ext cx="2880509" cy="369332"/>
          </a:xfrm>
          <a:prstGeom prst="rect">
            <a:avLst/>
          </a:prstGeom>
          <a:noFill/>
        </p:spPr>
        <p:txBody>
          <a:bodyPr wrap="square" rtlCol="0">
            <a:spAutoFit/>
          </a:bodyPr>
          <a:lstStyle/>
          <a:p>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6" name="TextBox 15">
            <a:extLst>
              <a:ext uri="{FF2B5EF4-FFF2-40B4-BE49-F238E27FC236}">
                <a16:creationId xmlns:a16="http://schemas.microsoft.com/office/drawing/2014/main" id="{B27F2A78-8BA5-1D47-D6D6-C6E9E27216D7}"/>
              </a:ext>
            </a:extLst>
          </p:cNvPr>
          <p:cNvSpPr txBox="1"/>
          <p:nvPr/>
        </p:nvSpPr>
        <p:spPr>
          <a:xfrm>
            <a:off x="7077989" y="2094911"/>
            <a:ext cx="4096569" cy="584775"/>
          </a:xfrm>
          <a:prstGeom prst="rect">
            <a:avLst/>
          </a:prstGeom>
          <a:noFill/>
        </p:spPr>
        <p:txBody>
          <a:bodyPr wrap="square" rtlCol="0">
            <a:spAutoFit/>
          </a:bodyPr>
          <a:lstStyle/>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p:txBody>
      </p:sp>
      <p:sp>
        <p:nvSpPr>
          <p:cNvPr id="17" name="Up Arrow 16">
            <a:extLst>
              <a:ext uri="{FF2B5EF4-FFF2-40B4-BE49-F238E27FC236}">
                <a16:creationId xmlns:a16="http://schemas.microsoft.com/office/drawing/2014/main" id="{031A0306-46AA-40C2-8C37-BB5F5CBE1B77}"/>
              </a:ext>
            </a:extLst>
          </p:cNvPr>
          <p:cNvSpPr/>
          <p:nvPr/>
        </p:nvSpPr>
        <p:spPr>
          <a:xfrm>
            <a:off x="851980" y="1302806"/>
            <a:ext cx="718873" cy="4203073"/>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8" name="Up Arrow 17">
            <a:extLst>
              <a:ext uri="{FF2B5EF4-FFF2-40B4-BE49-F238E27FC236}">
                <a16:creationId xmlns:a16="http://schemas.microsoft.com/office/drawing/2014/main" id="{8A61FFF9-E4B1-C1E2-7A5E-10DD3D2E01EB}"/>
              </a:ext>
            </a:extLst>
          </p:cNvPr>
          <p:cNvSpPr/>
          <p:nvPr/>
        </p:nvSpPr>
        <p:spPr>
          <a:xfrm rot="5400000">
            <a:off x="5898025" y="208000"/>
            <a:ext cx="718873" cy="10492437"/>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9" name="CuadroTexto 395">
            <a:extLst>
              <a:ext uri="{FF2B5EF4-FFF2-40B4-BE49-F238E27FC236}">
                <a16:creationId xmlns:a16="http://schemas.microsoft.com/office/drawing/2014/main" id="{2D043A8A-5A2D-25DB-C4A8-08355C886C7B}"/>
              </a:ext>
            </a:extLst>
          </p:cNvPr>
          <p:cNvSpPr txBox="1"/>
          <p:nvPr/>
        </p:nvSpPr>
        <p:spPr>
          <a:xfrm rot="16200000" flipH="1">
            <a:off x="474113" y="3013132"/>
            <a:ext cx="1474372" cy="400110"/>
          </a:xfrm>
          <a:prstGeom prst="rect">
            <a:avLst/>
          </a:prstGeom>
          <a:noFill/>
        </p:spPr>
        <p:txBody>
          <a:bodyPr wrap="square" rtlCol="0">
            <a:spAutoFit/>
          </a:bodyPr>
          <a:lstStyle/>
          <a:p>
            <a:pPr algn="ctr"/>
            <a:r>
              <a:rPr lang="en-US" sz="2000" dirty="0">
                <a:solidFill>
                  <a:srgbClr val="C00000"/>
                </a:solidFill>
                <a:latin typeface="Roboto Medium" panose="02000000000000000000" pitchFamily="2" charset="0"/>
                <a:ea typeface="Roboto Medium" panose="02000000000000000000" pitchFamily="2" charset="0"/>
                <a:cs typeface="Lato Semibold" panose="020F0502020204030203" pitchFamily="34" charset="0"/>
              </a:rPr>
              <a:t>Level</a:t>
            </a:r>
          </a:p>
        </p:txBody>
      </p:sp>
      <p:sp>
        <p:nvSpPr>
          <p:cNvPr id="20" name="CuadroTexto 395">
            <a:extLst>
              <a:ext uri="{FF2B5EF4-FFF2-40B4-BE49-F238E27FC236}">
                <a16:creationId xmlns:a16="http://schemas.microsoft.com/office/drawing/2014/main" id="{0645A4A0-8841-8DC2-F6F6-E10FA4E0EAEE}"/>
              </a:ext>
            </a:extLst>
          </p:cNvPr>
          <p:cNvSpPr txBox="1"/>
          <p:nvPr/>
        </p:nvSpPr>
        <p:spPr>
          <a:xfrm flipH="1">
            <a:off x="5886258" y="5276071"/>
            <a:ext cx="1474372" cy="400110"/>
          </a:xfrm>
          <a:prstGeom prst="rect">
            <a:avLst/>
          </a:prstGeom>
          <a:noFill/>
        </p:spPr>
        <p:txBody>
          <a:bodyPr wrap="square" rtlCol="0">
            <a:spAutoFit/>
          </a:bodyPr>
          <a:lstStyle/>
          <a:p>
            <a:pPr algn="ctr"/>
            <a:r>
              <a:rPr lang="en-US" sz="2000" dirty="0">
                <a:solidFill>
                  <a:srgbClr val="C00000"/>
                </a:solidFill>
                <a:latin typeface="Roboto Medium" panose="02000000000000000000" pitchFamily="2" charset="0"/>
                <a:ea typeface="Roboto Medium" panose="02000000000000000000" pitchFamily="2" charset="0"/>
                <a:cs typeface="Lato Semibold" panose="020F0502020204030203" pitchFamily="34" charset="0"/>
              </a:rPr>
              <a:t>Level</a:t>
            </a:r>
          </a:p>
        </p:txBody>
      </p:sp>
      <p:sp>
        <p:nvSpPr>
          <p:cNvPr id="21" name="Rectangle 56">
            <a:extLst>
              <a:ext uri="{FF2B5EF4-FFF2-40B4-BE49-F238E27FC236}">
                <a16:creationId xmlns:a16="http://schemas.microsoft.com/office/drawing/2014/main" id="{F172ADB8-AFB7-6714-7474-FC90D872BE8C}"/>
              </a:ext>
            </a:extLst>
          </p:cNvPr>
          <p:cNvSpPr/>
          <p:nvPr/>
        </p:nvSpPr>
        <p:spPr>
          <a:xfrm rot="16200000" flipH="1">
            <a:off x="275058" y="1742879"/>
            <a:ext cx="718873" cy="307777"/>
          </a:xfrm>
          <a:prstGeom prst="rect">
            <a:avLst/>
          </a:prstGeom>
        </p:spPr>
        <p:txBody>
          <a:bodyPr wrap="square">
            <a:spAutoFit/>
          </a:bodyPr>
          <a:lstStyle/>
          <a:p>
            <a:pPr algn="ctr"/>
            <a:r>
              <a:rPr lang="en-US" sz="1400" dirty="0">
                <a:solidFill>
                  <a:srgbClr val="C00000"/>
                </a:solidFill>
                <a:latin typeface="Lato" panose="020F0502020204030203" pitchFamily="34" charset="0"/>
                <a:ea typeface="Lato" panose="020F0502020204030203" pitchFamily="34" charset="0"/>
                <a:cs typeface="Lato" panose="020F0502020204030203" pitchFamily="34" charset="0"/>
              </a:rPr>
              <a:t>High</a:t>
            </a:r>
          </a:p>
        </p:txBody>
      </p:sp>
      <p:sp>
        <p:nvSpPr>
          <p:cNvPr id="22" name="Rectangle 56">
            <a:extLst>
              <a:ext uri="{FF2B5EF4-FFF2-40B4-BE49-F238E27FC236}">
                <a16:creationId xmlns:a16="http://schemas.microsoft.com/office/drawing/2014/main" id="{772E5D94-84FC-02E7-4138-FA0F57B68E60}"/>
              </a:ext>
            </a:extLst>
          </p:cNvPr>
          <p:cNvSpPr/>
          <p:nvPr/>
        </p:nvSpPr>
        <p:spPr>
          <a:xfrm rot="16200000" flipH="1">
            <a:off x="275058" y="4707898"/>
            <a:ext cx="718873" cy="307777"/>
          </a:xfrm>
          <a:prstGeom prst="rect">
            <a:avLst/>
          </a:prstGeom>
        </p:spPr>
        <p:txBody>
          <a:bodyPr wrap="square">
            <a:spAutoFit/>
          </a:bodyPr>
          <a:lstStyle/>
          <a:p>
            <a:pPr algn="ctr"/>
            <a:r>
              <a:rPr lang="en-US" sz="1400" dirty="0">
                <a:solidFill>
                  <a:srgbClr val="C00000"/>
                </a:solidFill>
                <a:latin typeface="Lato" panose="020F0502020204030203" pitchFamily="34" charset="0"/>
                <a:ea typeface="Lato" panose="020F0502020204030203" pitchFamily="34" charset="0"/>
                <a:cs typeface="Lato" panose="020F0502020204030203" pitchFamily="34" charset="0"/>
              </a:rPr>
              <a:t>Low</a:t>
            </a:r>
          </a:p>
        </p:txBody>
      </p:sp>
      <p:sp>
        <p:nvSpPr>
          <p:cNvPr id="23" name="Rectangle 56">
            <a:extLst>
              <a:ext uri="{FF2B5EF4-FFF2-40B4-BE49-F238E27FC236}">
                <a16:creationId xmlns:a16="http://schemas.microsoft.com/office/drawing/2014/main" id="{777A46D8-199D-E793-5095-478A6CD7DE94}"/>
              </a:ext>
            </a:extLst>
          </p:cNvPr>
          <p:cNvSpPr/>
          <p:nvPr/>
        </p:nvSpPr>
        <p:spPr>
          <a:xfrm flipH="1">
            <a:off x="1571432" y="5774484"/>
            <a:ext cx="755510" cy="307777"/>
          </a:xfrm>
          <a:prstGeom prst="rect">
            <a:avLst/>
          </a:prstGeom>
        </p:spPr>
        <p:txBody>
          <a:bodyPr wrap="square">
            <a:spAutoFit/>
          </a:bodyPr>
          <a:lstStyle/>
          <a:p>
            <a:pPr algn="ctr"/>
            <a:r>
              <a:rPr lang="en-US" sz="1400" dirty="0">
                <a:solidFill>
                  <a:srgbClr val="C00000"/>
                </a:solidFill>
                <a:latin typeface="Lato" panose="020F0502020204030203" pitchFamily="34" charset="0"/>
                <a:ea typeface="Lato" panose="020F0502020204030203" pitchFamily="34" charset="0"/>
                <a:cs typeface="Lato" panose="020F0502020204030203" pitchFamily="34" charset="0"/>
              </a:rPr>
              <a:t>Low</a:t>
            </a:r>
          </a:p>
        </p:txBody>
      </p:sp>
      <p:sp>
        <p:nvSpPr>
          <p:cNvPr id="24" name="Rectangle 56">
            <a:extLst>
              <a:ext uri="{FF2B5EF4-FFF2-40B4-BE49-F238E27FC236}">
                <a16:creationId xmlns:a16="http://schemas.microsoft.com/office/drawing/2014/main" id="{DDAAC922-EC6C-1800-73B8-BB0898610B7D}"/>
              </a:ext>
            </a:extLst>
          </p:cNvPr>
          <p:cNvSpPr/>
          <p:nvPr/>
        </p:nvSpPr>
        <p:spPr>
          <a:xfrm flipH="1">
            <a:off x="10325686" y="5774484"/>
            <a:ext cx="755510" cy="307777"/>
          </a:xfrm>
          <a:prstGeom prst="rect">
            <a:avLst/>
          </a:prstGeom>
        </p:spPr>
        <p:txBody>
          <a:bodyPr wrap="square">
            <a:spAutoFit/>
          </a:bodyPr>
          <a:lstStyle/>
          <a:p>
            <a:pPr algn="ctr"/>
            <a:r>
              <a:rPr lang="en-US" sz="1400" dirty="0">
                <a:solidFill>
                  <a:srgbClr val="C00000"/>
                </a:solidFill>
                <a:latin typeface="Lato" panose="020F0502020204030203" pitchFamily="34" charset="0"/>
                <a:ea typeface="Lato" panose="020F0502020204030203" pitchFamily="34" charset="0"/>
                <a:cs typeface="Lato" panose="020F0502020204030203" pitchFamily="34" charset="0"/>
              </a:rPr>
              <a:t>High</a:t>
            </a:r>
          </a:p>
        </p:txBody>
      </p:sp>
      <p:pic>
        <p:nvPicPr>
          <p:cNvPr id="26" name="Graphic 25" descr="Bar chart with solid fill">
            <a:extLst>
              <a:ext uri="{FF2B5EF4-FFF2-40B4-BE49-F238E27FC236}">
                <a16:creationId xmlns:a16="http://schemas.microsoft.com/office/drawing/2014/main" id="{BD3B9EB4-6FB8-BA25-2580-605E576370A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01379" y="1393145"/>
            <a:ext cx="644645" cy="644645"/>
          </a:xfrm>
          <a:prstGeom prst="rect">
            <a:avLst/>
          </a:prstGeom>
        </p:spPr>
      </p:pic>
      <p:pic>
        <p:nvPicPr>
          <p:cNvPr id="28" name="Graphic 27" descr="Connections with solid fill">
            <a:extLst>
              <a:ext uri="{FF2B5EF4-FFF2-40B4-BE49-F238E27FC236}">
                <a16:creationId xmlns:a16="http://schemas.microsoft.com/office/drawing/2014/main" id="{82FF31DC-A8ED-E906-C069-8215A98A8C3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54223" y="1401180"/>
            <a:ext cx="628574" cy="628574"/>
          </a:xfrm>
          <a:prstGeom prst="rect">
            <a:avLst/>
          </a:prstGeom>
        </p:spPr>
      </p:pic>
      <p:pic>
        <p:nvPicPr>
          <p:cNvPr id="30" name="Graphic 29" descr="Marketing with solid fill">
            <a:extLst>
              <a:ext uri="{FF2B5EF4-FFF2-40B4-BE49-F238E27FC236}">
                <a16:creationId xmlns:a16="http://schemas.microsoft.com/office/drawing/2014/main" id="{B9100DC7-E784-8BAB-AE54-A5E7B5A786F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946158" y="3286343"/>
            <a:ext cx="644645" cy="644645"/>
          </a:xfrm>
          <a:prstGeom prst="rect">
            <a:avLst/>
          </a:prstGeom>
        </p:spPr>
      </p:pic>
      <p:pic>
        <p:nvPicPr>
          <p:cNvPr id="32" name="Graphic 31" descr="Puzzle pieces with solid fill">
            <a:extLst>
              <a:ext uri="{FF2B5EF4-FFF2-40B4-BE49-F238E27FC236}">
                <a16:creationId xmlns:a16="http://schemas.microsoft.com/office/drawing/2014/main" id="{ED8A83C7-EA41-EACE-8451-CA8565C0F1D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6898630" y="3282801"/>
            <a:ext cx="644880" cy="644880"/>
          </a:xfrm>
          <a:prstGeom prst="rect">
            <a:avLst/>
          </a:prstGeom>
        </p:spPr>
      </p:pic>
    </p:spTree>
    <p:extLst>
      <p:ext uri="{BB962C8B-B14F-4D97-AF65-F5344CB8AC3E}">
        <p14:creationId xmlns:p14="http://schemas.microsoft.com/office/powerpoint/2010/main" val="710345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44625CF6-EAEA-DC2B-5AF0-517C06DE1622}"/>
              </a:ext>
            </a:extLst>
          </p:cNvPr>
          <p:cNvSpPr/>
          <p:nvPr/>
        </p:nvSpPr>
        <p:spPr>
          <a:xfrm>
            <a:off x="7575369" y="0"/>
            <a:ext cx="4616631" cy="68580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50">
            <a:extLst>
              <a:ext uri="{FF2B5EF4-FFF2-40B4-BE49-F238E27FC236}">
                <a16:creationId xmlns:a16="http://schemas.microsoft.com/office/drawing/2014/main" id="{A0504224-FD07-FAE9-6E10-145CBC7BA404}"/>
              </a:ext>
            </a:extLst>
          </p:cNvPr>
          <p:cNvSpPr txBox="1"/>
          <p:nvPr/>
        </p:nvSpPr>
        <p:spPr>
          <a:xfrm>
            <a:off x="7782709" y="661982"/>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7782709" y="1127790"/>
            <a:ext cx="4126998" cy="577081"/>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nvGrpSpPr>
          <p:cNvPr id="26" name="Group 25">
            <a:extLst>
              <a:ext uri="{FF2B5EF4-FFF2-40B4-BE49-F238E27FC236}">
                <a16:creationId xmlns:a16="http://schemas.microsoft.com/office/drawing/2014/main" id="{089E4CC7-A0BC-CFD4-CFB7-671D0FED6602}"/>
              </a:ext>
            </a:extLst>
          </p:cNvPr>
          <p:cNvGrpSpPr/>
          <p:nvPr/>
        </p:nvGrpSpPr>
        <p:grpSpPr>
          <a:xfrm>
            <a:off x="253163" y="1641202"/>
            <a:ext cx="7006553" cy="4194891"/>
            <a:chOff x="532862" y="1743937"/>
            <a:chExt cx="7006553" cy="4194891"/>
          </a:xfrm>
        </p:grpSpPr>
        <p:sp>
          <p:nvSpPr>
            <p:cNvPr id="22" name="Folded Corner 21">
              <a:extLst>
                <a:ext uri="{FF2B5EF4-FFF2-40B4-BE49-F238E27FC236}">
                  <a16:creationId xmlns:a16="http://schemas.microsoft.com/office/drawing/2014/main" id="{C6B4CEF8-373D-7BAA-CB8F-8752E8FC5B59}"/>
                </a:ext>
              </a:extLst>
            </p:cNvPr>
            <p:cNvSpPr/>
            <p:nvPr/>
          </p:nvSpPr>
          <p:spPr>
            <a:xfrm>
              <a:off x="1726764" y="1765853"/>
              <a:ext cx="2528261" cy="1675365"/>
            </a:xfrm>
            <a:prstGeom prst="foldedCorner">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olded Corner 22">
              <a:extLst>
                <a:ext uri="{FF2B5EF4-FFF2-40B4-BE49-F238E27FC236}">
                  <a16:creationId xmlns:a16="http://schemas.microsoft.com/office/drawing/2014/main" id="{07B5B8CF-42D3-077A-039C-7541902A69EE}"/>
                </a:ext>
              </a:extLst>
            </p:cNvPr>
            <p:cNvSpPr/>
            <p:nvPr/>
          </p:nvSpPr>
          <p:spPr>
            <a:xfrm>
              <a:off x="4502237" y="1765853"/>
              <a:ext cx="2528261" cy="1675365"/>
            </a:xfrm>
            <a:prstGeom prst="foldedCorner">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olded Corner 23">
              <a:extLst>
                <a:ext uri="{FF2B5EF4-FFF2-40B4-BE49-F238E27FC236}">
                  <a16:creationId xmlns:a16="http://schemas.microsoft.com/office/drawing/2014/main" id="{B2C84B18-8EFC-6E2C-6693-077F809EADCE}"/>
                </a:ext>
              </a:extLst>
            </p:cNvPr>
            <p:cNvSpPr/>
            <p:nvPr/>
          </p:nvSpPr>
          <p:spPr>
            <a:xfrm>
              <a:off x="4502237" y="3497835"/>
              <a:ext cx="2528261" cy="1675365"/>
            </a:xfrm>
            <a:prstGeom prst="foldedCorner">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olded Corner 24">
              <a:extLst>
                <a:ext uri="{FF2B5EF4-FFF2-40B4-BE49-F238E27FC236}">
                  <a16:creationId xmlns:a16="http://schemas.microsoft.com/office/drawing/2014/main" id="{EA8E673A-23F6-832C-045C-4B87913A5B2E}"/>
                </a:ext>
              </a:extLst>
            </p:cNvPr>
            <p:cNvSpPr/>
            <p:nvPr/>
          </p:nvSpPr>
          <p:spPr>
            <a:xfrm>
              <a:off x="1726764" y="3497835"/>
              <a:ext cx="2528261" cy="1675365"/>
            </a:xfrm>
            <a:prstGeom prst="foldedCorner">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uadroTexto 395">
              <a:extLst>
                <a:ext uri="{FF2B5EF4-FFF2-40B4-BE49-F238E27FC236}">
                  <a16:creationId xmlns:a16="http://schemas.microsoft.com/office/drawing/2014/main" id="{8F682352-F3B7-0C9E-2662-AA1F23298DDB}"/>
                </a:ext>
              </a:extLst>
            </p:cNvPr>
            <p:cNvSpPr txBox="1"/>
            <p:nvPr/>
          </p:nvSpPr>
          <p:spPr>
            <a:xfrm rot="16200000" flipH="1">
              <a:off x="82426" y="3369826"/>
              <a:ext cx="1270204" cy="369332"/>
            </a:xfrm>
            <a:prstGeom prst="rect">
              <a:avLst/>
            </a:prstGeom>
            <a:noFill/>
          </p:spPr>
          <p:txBody>
            <a:bodyPr wrap="square" rtlCol="0">
              <a:spAutoFit/>
            </a:bodyPr>
            <a:lstStyle/>
            <a:p>
              <a:pPr algn="ctr"/>
              <a:r>
                <a:rPr lang="en-US"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Level</a:t>
              </a:r>
            </a:p>
          </p:txBody>
        </p:sp>
        <p:sp>
          <p:nvSpPr>
            <p:cNvPr id="6" name="CuadroTexto 395">
              <a:extLst>
                <a:ext uri="{FF2B5EF4-FFF2-40B4-BE49-F238E27FC236}">
                  <a16:creationId xmlns:a16="http://schemas.microsoft.com/office/drawing/2014/main" id="{9EE44C4A-9F07-1FB2-57D7-F963E81D2D15}"/>
                </a:ext>
              </a:extLst>
            </p:cNvPr>
            <p:cNvSpPr txBox="1"/>
            <p:nvPr/>
          </p:nvSpPr>
          <p:spPr>
            <a:xfrm flipH="1">
              <a:off x="3797503" y="5569496"/>
              <a:ext cx="1270204" cy="369332"/>
            </a:xfrm>
            <a:prstGeom prst="rect">
              <a:avLst/>
            </a:prstGeom>
            <a:noFill/>
          </p:spPr>
          <p:txBody>
            <a:bodyPr wrap="square" rtlCol="0">
              <a:spAutoFit/>
            </a:bodyPr>
            <a:lstStyle/>
            <a:p>
              <a:pPr algn="ctr"/>
              <a:r>
                <a:rPr lang="en-US"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Level</a:t>
              </a:r>
            </a:p>
          </p:txBody>
        </p:sp>
        <p:sp>
          <p:nvSpPr>
            <p:cNvPr id="7" name="Rectangle 56">
              <a:extLst>
                <a:ext uri="{FF2B5EF4-FFF2-40B4-BE49-F238E27FC236}">
                  <a16:creationId xmlns:a16="http://schemas.microsoft.com/office/drawing/2014/main" id="{31020BCD-B030-2B8E-964E-C2C435C116BC}"/>
                </a:ext>
              </a:extLst>
            </p:cNvPr>
            <p:cNvSpPr/>
            <p:nvPr/>
          </p:nvSpPr>
          <p:spPr>
            <a:xfrm rot="16200000" flipH="1">
              <a:off x="336601" y="2216055"/>
              <a:ext cx="761853" cy="276999"/>
            </a:xfrm>
            <a:prstGeom prst="rect">
              <a:avLst/>
            </a:prstGeom>
          </p:spPr>
          <p:txBody>
            <a:bodyPr wrap="square">
              <a:spAutoFit/>
            </a:bodyPr>
            <a:lstStyle/>
            <a:p>
              <a:pPr algn="ctr"/>
              <a:r>
                <a:rPr lang="en-US" sz="1200" dirty="0">
                  <a:solidFill>
                    <a:srgbClr val="C00000"/>
                  </a:solidFill>
                  <a:latin typeface="Lato" panose="020F0502020204030203" pitchFamily="34" charset="0"/>
                  <a:ea typeface="Lato" panose="020F0502020204030203" pitchFamily="34" charset="0"/>
                  <a:cs typeface="Lato" panose="020F0502020204030203" pitchFamily="34" charset="0"/>
                </a:rPr>
                <a:t>High</a:t>
              </a:r>
            </a:p>
          </p:txBody>
        </p:sp>
        <p:sp>
          <p:nvSpPr>
            <p:cNvPr id="8" name="Rectangle 56">
              <a:extLst>
                <a:ext uri="{FF2B5EF4-FFF2-40B4-BE49-F238E27FC236}">
                  <a16:creationId xmlns:a16="http://schemas.microsoft.com/office/drawing/2014/main" id="{020AC163-699E-2C43-ACF8-F92547B19450}"/>
                </a:ext>
              </a:extLst>
            </p:cNvPr>
            <p:cNvSpPr/>
            <p:nvPr/>
          </p:nvSpPr>
          <p:spPr>
            <a:xfrm rot="16200000" flipH="1">
              <a:off x="336601" y="4770483"/>
              <a:ext cx="761852" cy="276999"/>
            </a:xfrm>
            <a:prstGeom prst="rect">
              <a:avLst/>
            </a:prstGeom>
          </p:spPr>
          <p:txBody>
            <a:bodyPr wrap="square">
              <a:spAutoFit/>
            </a:bodyPr>
            <a:lstStyle/>
            <a:p>
              <a:pPr algn="ctr"/>
              <a:r>
                <a:rPr lang="en-US" sz="1200" dirty="0">
                  <a:solidFill>
                    <a:srgbClr val="C00000"/>
                  </a:solidFill>
                  <a:latin typeface="Lato" panose="020F0502020204030203" pitchFamily="34" charset="0"/>
                  <a:ea typeface="Lato" panose="020F0502020204030203" pitchFamily="34" charset="0"/>
                  <a:cs typeface="Lato" panose="020F0502020204030203" pitchFamily="34" charset="0"/>
                </a:rPr>
                <a:t>Low</a:t>
              </a:r>
            </a:p>
          </p:txBody>
        </p:sp>
        <p:sp>
          <p:nvSpPr>
            <p:cNvPr id="9" name="Rectangle 56">
              <a:extLst>
                <a:ext uri="{FF2B5EF4-FFF2-40B4-BE49-F238E27FC236}">
                  <a16:creationId xmlns:a16="http://schemas.microsoft.com/office/drawing/2014/main" id="{9E0036A4-AF8D-0D79-CCF2-D1B9F5FB5864}"/>
                </a:ext>
              </a:extLst>
            </p:cNvPr>
            <p:cNvSpPr/>
            <p:nvPr/>
          </p:nvSpPr>
          <p:spPr>
            <a:xfrm flipH="1">
              <a:off x="1492177" y="5615663"/>
              <a:ext cx="609776" cy="276999"/>
            </a:xfrm>
            <a:prstGeom prst="rect">
              <a:avLst/>
            </a:prstGeom>
          </p:spPr>
          <p:txBody>
            <a:bodyPr wrap="square">
              <a:spAutoFit/>
            </a:bodyPr>
            <a:lstStyle/>
            <a:p>
              <a:pPr algn="ctr"/>
              <a:r>
                <a:rPr lang="en-US" sz="1200" dirty="0">
                  <a:solidFill>
                    <a:srgbClr val="C00000"/>
                  </a:solidFill>
                  <a:latin typeface="Lato" panose="020F0502020204030203" pitchFamily="34" charset="0"/>
                  <a:ea typeface="Lato" panose="020F0502020204030203" pitchFamily="34" charset="0"/>
                  <a:cs typeface="Lato" panose="020F0502020204030203" pitchFamily="34" charset="0"/>
                </a:rPr>
                <a:t>Low</a:t>
              </a:r>
            </a:p>
          </p:txBody>
        </p:sp>
        <p:sp>
          <p:nvSpPr>
            <p:cNvPr id="10" name="Rectangle 56">
              <a:extLst>
                <a:ext uri="{FF2B5EF4-FFF2-40B4-BE49-F238E27FC236}">
                  <a16:creationId xmlns:a16="http://schemas.microsoft.com/office/drawing/2014/main" id="{3E4F9B0F-7162-0DFC-582F-A0215F2B5F79}"/>
                </a:ext>
              </a:extLst>
            </p:cNvPr>
            <p:cNvSpPr/>
            <p:nvPr/>
          </p:nvSpPr>
          <p:spPr>
            <a:xfrm flipH="1">
              <a:off x="6929639" y="5615663"/>
              <a:ext cx="609776" cy="276999"/>
            </a:xfrm>
            <a:prstGeom prst="rect">
              <a:avLst/>
            </a:prstGeom>
          </p:spPr>
          <p:txBody>
            <a:bodyPr wrap="square">
              <a:spAutoFit/>
            </a:bodyPr>
            <a:lstStyle/>
            <a:p>
              <a:pPr algn="ctr"/>
              <a:r>
                <a:rPr lang="en-US" sz="1200" dirty="0">
                  <a:solidFill>
                    <a:srgbClr val="C00000"/>
                  </a:solidFill>
                  <a:latin typeface="Lato" panose="020F0502020204030203" pitchFamily="34" charset="0"/>
                  <a:ea typeface="Lato" panose="020F0502020204030203" pitchFamily="34" charset="0"/>
                  <a:cs typeface="Lato" panose="020F0502020204030203" pitchFamily="34" charset="0"/>
                </a:rPr>
                <a:t>High</a:t>
              </a:r>
            </a:p>
          </p:txBody>
        </p:sp>
        <p:cxnSp>
          <p:nvCxnSpPr>
            <p:cNvPr id="15" name="Straight Arrow Connector 14">
              <a:extLst>
                <a:ext uri="{FF2B5EF4-FFF2-40B4-BE49-F238E27FC236}">
                  <a16:creationId xmlns:a16="http://schemas.microsoft.com/office/drawing/2014/main" id="{806BD887-5C3F-E0DB-6923-2B4CB922D4B6}"/>
                </a:ext>
              </a:extLst>
            </p:cNvPr>
            <p:cNvCxnSpPr>
              <a:cxnSpLocks/>
            </p:cNvCxnSpPr>
            <p:nvPr/>
          </p:nvCxnSpPr>
          <p:spPr>
            <a:xfrm>
              <a:off x="1205093" y="5341100"/>
              <a:ext cx="6334322" cy="0"/>
            </a:xfrm>
            <a:prstGeom prst="straightConnector1">
              <a:avLst/>
            </a:prstGeom>
            <a:ln w="889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A8FF856-A069-255A-7FD5-AF1B9A9957AA}"/>
                </a:ext>
              </a:extLst>
            </p:cNvPr>
            <p:cNvCxnSpPr>
              <a:cxnSpLocks/>
            </p:cNvCxnSpPr>
            <p:nvPr/>
          </p:nvCxnSpPr>
          <p:spPr>
            <a:xfrm flipV="1">
              <a:off x="1217847" y="1743937"/>
              <a:ext cx="0" cy="3612455"/>
            </a:xfrm>
            <a:prstGeom prst="straightConnector1">
              <a:avLst/>
            </a:prstGeom>
            <a:ln w="88900">
              <a:solidFill>
                <a:schemeClr val="bg1">
                  <a:lumMod val="85000"/>
                </a:schemeClr>
              </a:solidFill>
              <a:headEnd type="none"/>
              <a:tailEnd type="none"/>
            </a:ln>
          </p:spPr>
          <p:style>
            <a:lnRef idx="1">
              <a:schemeClr val="accent1"/>
            </a:lnRef>
            <a:fillRef idx="0">
              <a:schemeClr val="accent1"/>
            </a:fillRef>
            <a:effectRef idx="0">
              <a:schemeClr val="accent1"/>
            </a:effectRef>
            <a:fontRef idx="minor">
              <a:schemeClr val="tx1"/>
            </a:fontRef>
          </p:style>
        </p:cxnSp>
        <p:sp>
          <p:nvSpPr>
            <p:cNvPr id="17" name="CuadroTexto 395">
              <a:extLst>
                <a:ext uri="{FF2B5EF4-FFF2-40B4-BE49-F238E27FC236}">
                  <a16:creationId xmlns:a16="http://schemas.microsoft.com/office/drawing/2014/main" id="{46F9BF28-00DD-CD40-7655-5076C693A582}"/>
                </a:ext>
              </a:extLst>
            </p:cNvPr>
            <p:cNvSpPr txBox="1"/>
            <p:nvPr/>
          </p:nvSpPr>
          <p:spPr>
            <a:xfrm flipH="1">
              <a:off x="2216365" y="2311148"/>
              <a:ext cx="1549058" cy="584775"/>
            </a:xfrm>
            <a:prstGeom prst="rect">
              <a:avLst/>
            </a:prstGeom>
            <a:noFill/>
          </p:spPr>
          <p:txBody>
            <a:bodyPr wrap="square" rtlCol="0">
              <a:spAutoFit/>
            </a:bodyPr>
            <a:lstStyle/>
            <a:p>
              <a:pPr algn="ctr"/>
              <a:r>
                <a:rPr lang="en-US" sz="16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8" name="CuadroTexto 395">
              <a:extLst>
                <a:ext uri="{FF2B5EF4-FFF2-40B4-BE49-F238E27FC236}">
                  <a16:creationId xmlns:a16="http://schemas.microsoft.com/office/drawing/2014/main" id="{614D8D2B-8F58-76D0-07DA-D172380A9857}"/>
                </a:ext>
              </a:extLst>
            </p:cNvPr>
            <p:cNvSpPr txBox="1"/>
            <p:nvPr/>
          </p:nvSpPr>
          <p:spPr>
            <a:xfrm flipH="1">
              <a:off x="4991838" y="2434258"/>
              <a:ext cx="1549058" cy="338554"/>
            </a:xfrm>
            <a:prstGeom prst="rect">
              <a:avLst/>
            </a:prstGeom>
            <a:noFill/>
          </p:spPr>
          <p:txBody>
            <a:bodyPr wrap="square" rtlCol="0">
              <a:spAutoFit/>
            </a:bodyPr>
            <a:lstStyle/>
            <a:p>
              <a:pPr algn="ctr"/>
              <a:r>
                <a:rPr lang="en-US" sz="16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19" name="CuadroTexto 395">
              <a:extLst>
                <a:ext uri="{FF2B5EF4-FFF2-40B4-BE49-F238E27FC236}">
                  <a16:creationId xmlns:a16="http://schemas.microsoft.com/office/drawing/2014/main" id="{87925873-4E4B-CB4F-E146-E0FFDA8A8847}"/>
                </a:ext>
              </a:extLst>
            </p:cNvPr>
            <p:cNvSpPr txBox="1"/>
            <p:nvPr/>
          </p:nvSpPr>
          <p:spPr>
            <a:xfrm flipH="1">
              <a:off x="2216365" y="4166240"/>
              <a:ext cx="1549058" cy="338554"/>
            </a:xfrm>
            <a:prstGeom prst="rect">
              <a:avLst/>
            </a:prstGeom>
            <a:noFill/>
          </p:spPr>
          <p:txBody>
            <a:bodyPr wrap="square" rtlCol="0">
              <a:spAutoFit/>
            </a:bodyPr>
            <a:lstStyle/>
            <a:p>
              <a:pPr algn="ctr"/>
              <a:r>
                <a:rPr lang="en-US" sz="16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Focus</a:t>
              </a:r>
            </a:p>
          </p:txBody>
        </p:sp>
        <p:sp>
          <p:nvSpPr>
            <p:cNvPr id="20" name="CuadroTexto 395">
              <a:extLst>
                <a:ext uri="{FF2B5EF4-FFF2-40B4-BE49-F238E27FC236}">
                  <a16:creationId xmlns:a16="http://schemas.microsoft.com/office/drawing/2014/main" id="{C821C9E0-FDC4-D6B9-2017-99898E5FD80F}"/>
                </a:ext>
              </a:extLst>
            </p:cNvPr>
            <p:cNvSpPr txBox="1"/>
            <p:nvPr/>
          </p:nvSpPr>
          <p:spPr>
            <a:xfrm flipH="1">
              <a:off x="4991838" y="4043130"/>
              <a:ext cx="1549058" cy="584775"/>
            </a:xfrm>
            <a:prstGeom prst="rect">
              <a:avLst/>
            </a:prstGeom>
            <a:noFill/>
          </p:spPr>
          <p:txBody>
            <a:bodyPr wrap="square" rtlCol="0">
              <a:spAutoFit/>
            </a:bodyPr>
            <a:lstStyle/>
            <a:p>
              <a:pPr algn="ctr"/>
              <a:r>
                <a:rPr lang="en-US" sz="16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Leadership</a:t>
              </a:r>
            </a:p>
          </p:txBody>
        </p:sp>
      </p:grpSp>
      <p:sp>
        <p:nvSpPr>
          <p:cNvPr id="21" name="TextBox 20">
            <a:extLst>
              <a:ext uri="{FF2B5EF4-FFF2-40B4-BE49-F238E27FC236}">
                <a16:creationId xmlns:a16="http://schemas.microsoft.com/office/drawing/2014/main" id="{A52DE8BB-42ED-38C2-5E35-C666CEB82AE8}"/>
              </a:ext>
            </a:extLst>
          </p:cNvPr>
          <p:cNvSpPr txBox="1"/>
          <p:nvPr/>
        </p:nvSpPr>
        <p:spPr>
          <a:xfrm>
            <a:off x="8149694" y="2170679"/>
            <a:ext cx="3727381" cy="3785652"/>
          </a:xfrm>
          <a:prstGeom prst="rect">
            <a:avLst/>
          </a:prstGeom>
          <a:noFill/>
        </p:spPr>
        <p:txBody>
          <a:bodyPr wrap="square" rtlCol="0">
            <a:spAutoFit/>
          </a:bodyPr>
          <a:lstStyle/>
          <a:p>
            <a:r>
              <a:rPr lang="en-US" sz="16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endParaRPr lang="en-US" sz="1600" dirty="0">
              <a:latin typeface="Lato Light" panose="020F0502020204030203" pitchFamily="34" charset="0"/>
              <a:ea typeface="Lato Light" panose="020F0502020204030203" pitchFamily="34" charset="0"/>
              <a:cs typeface="Lato Light" panose="020F0502020204030203" pitchFamily="34" charset="0"/>
            </a:endParaRPr>
          </a:p>
          <a:p>
            <a:r>
              <a:rPr lang="en-US" sz="16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a:t>
            </a:r>
          </a:p>
          <a:p>
            <a:endParaRPr lang="en-US" sz="1600" dirty="0">
              <a:latin typeface="Lato Light" panose="020F0502020204030203" pitchFamily="34" charset="0"/>
              <a:ea typeface="Lato Light" panose="020F0502020204030203" pitchFamily="34" charset="0"/>
              <a:cs typeface="Lato Light" panose="020F0502020204030203" pitchFamily="34" charset="0"/>
            </a:endParaRPr>
          </a:p>
          <a:p>
            <a:r>
              <a:rPr lang="en-US" sz="16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most businesses.</a:t>
            </a:r>
          </a:p>
          <a:p>
            <a:endParaRPr lang="en-US" sz="1600" dirty="0">
              <a:latin typeface="Lato Light" panose="020F0502020204030203" pitchFamily="34" charset="0"/>
              <a:ea typeface="Lato Light" panose="020F0502020204030203" pitchFamily="34" charset="0"/>
              <a:cs typeface="Lato Light" panose="020F0502020204030203" pitchFamily="34" charset="0"/>
            </a:endParaRPr>
          </a:p>
          <a:p>
            <a:r>
              <a:rPr lang="en-US" sz="16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spTree>
    <p:extLst>
      <p:ext uri="{BB962C8B-B14F-4D97-AF65-F5344CB8AC3E}">
        <p14:creationId xmlns:p14="http://schemas.microsoft.com/office/powerpoint/2010/main" val="164349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26" name="Rectangle 56">
            <a:extLst>
              <a:ext uri="{FF2B5EF4-FFF2-40B4-BE49-F238E27FC236}">
                <a16:creationId xmlns:a16="http://schemas.microsoft.com/office/drawing/2014/main" id="{1BF307E6-0C38-1B73-0DF0-D170CE753594}"/>
              </a:ext>
            </a:extLst>
          </p:cNvPr>
          <p:cNvSpPr/>
          <p:nvPr/>
        </p:nvSpPr>
        <p:spPr>
          <a:xfrm rot="16200000" flipH="1">
            <a:off x="526991" y="2309244"/>
            <a:ext cx="1207204" cy="369332"/>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Complex</a:t>
            </a:r>
          </a:p>
        </p:txBody>
      </p:sp>
      <p:sp>
        <p:nvSpPr>
          <p:cNvPr id="27" name="Rectangle 56">
            <a:extLst>
              <a:ext uri="{FF2B5EF4-FFF2-40B4-BE49-F238E27FC236}">
                <a16:creationId xmlns:a16="http://schemas.microsoft.com/office/drawing/2014/main" id="{2109B800-FDB4-C04C-47D4-7F183D4531FE}"/>
              </a:ext>
            </a:extLst>
          </p:cNvPr>
          <p:cNvSpPr/>
          <p:nvPr/>
        </p:nvSpPr>
        <p:spPr>
          <a:xfrm rot="16200000" flipH="1">
            <a:off x="526991" y="4872045"/>
            <a:ext cx="1207204" cy="369332"/>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Simple</a:t>
            </a:r>
          </a:p>
        </p:txBody>
      </p:sp>
      <p:sp>
        <p:nvSpPr>
          <p:cNvPr id="28" name="Rectangle 56">
            <a:extLst>
              <a:ext uri="{FF2B5EF4-FFF2-40B4-BE49-F238E27FC236}">
                <a16:creationId xmlns:a16="http://schemas.microsoft.com/office/drawing/2014/main" id="{9FFA6673-096E-CF7E-9F3A-0A6FD47F18B2}"/>
              </a:ext>
            </a:extLst>
          </p:cNvPr>
          <p:cNvSpPr/>
          <p:nvPr/>
        </p:nvSpPr>
        <p:spPr>
          <a:xfrm flipH="1">
            <a:off x="4216455" y="5621593"/>
            <a:ext cx="674762" cy="369332"/>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Fast</a:t>
            </a:r>
          </a:p>
        </p:txBody>
      </p:sp>
      <p:sp>
        <p:nvSpPr>
          <p:cNvPr id="29" name="Rectangle 56">
            <a:extLst>
              <a:ext uri="{FF2B5EF4-FFF2-40B4-BE49-F238E27FC236}">
                <a16:creationId xmlns:a16="http://schemas.microsoft.com/office/drawing/2014/main" id="{7D7B592E-88BC-EB87-EE8F-BD6531FDE047}"/>
              </a:ext>
            </a:extLst>
          </p:cNvPr>
          <p:cNvSpPr/>
          <p:nvPr/>
        </p:nvSpPr>
        <p:spPr>
          <a:xfrm flipH="1">
            <a:off x="8726502" y="5621593"/>
            <a:ext cx="674762" cy="369332"/>
          </a:xfrm>
          <a:prstGeom prst="rect">
            <a:avLst/>
          </a:prstGeom>
        </p:spPr>
        <p:txBody>
          <a:bodyPr wrap="square">
            <a:spAutoFit/>
          </a:bodyPr>
          <a:lstStyle/>
          <a:p>
            <a:pPr algn="ctr"/>
            <a:r>
              <a:rPr lang="en-US" dirty="0">
                <a:solidFill>
                  <a:schemeClr val="tx2"/>
                </a:solidFill>
                <a:latin typeface="Lato" panose="020F0502020204030203" pitchFamily="34" charset="0"/>
                <a:ea typeface="Lato" panose="020F0502020204030203" pitchFamily="34" charset="0"/>
                <a:cs typeface="Lato" panose="020F0502020204030203" pitchFamily="34" charset="0"/>
              </a:rPr>
              <a:t>Slow</a:t>
            </a:r>
          </a:p>
        </p:txBody>
      </p:sp>
      <p:sp>
        <p:nvSpPr>
          <p:cNvPr id="30" name="Snip Single Corner Rectangle 29">
            <a:extLst>
              <a:ext uri="{FF2B5EF4-FFF2-40B4-BE49-F238E27FC236}">
                <a16:creationId xmlns:a16="http://schemas.microsoft.com/office/drawing/2014/main" id="{787B2D43-5890-4368-D360-CA83A5EE2E72}"/>
              </a:ext>
            </a:extLst>
          </p:cNvPr>
          <p:cNvSpPr/>
          <p:nvPr/>
        </p:nvSpPr>
        <p:spPr>
          <a:xfrm flipH="1">
            <a:off x="2489255" y="1936409"/>
            <a:ext cx="4129162" cy="1451816"/>
          </a:xfrm>
          <a:prstGeom prst="snip1Rect">
            <a:avLst>
              <a:gd name="adj" fmla="val 0"/>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entury Gothic" panose="020B0502020202020204" pitchFamily="34" charset="0"/>
                <a:ea typeface="Roboto Medium" panose="02000000000000000000" pitchFamily="2" charset="0"/>
              </a:rPr>
              <a:t>COMPETITOR 2A</a:t>
            </a:r>
          </a:p>
        </p:txBody>
      </p:sp>
      <p:sp>
        <p:nvSpPr>
          <p:cNvPr id="31" name="Snip Single Corner Rectangle 30">
            <a:extLst>
              <a:ext uri="{FF2B5EF4-FFF2-40B4-BE49-F238E27FC236}">
                <a16:creationId xmlns:a16="http://schemas.microsoft.com/office/drawing/2014/main" id="{9E754C7C-E99B-66ED-C84B-AD65CE59C78F}"/>
              </a:ext>
            </a:extLst>
          </p:cNvPr>
          <p:cNvSpPr/>
          <p:nvPr/>
        </p:nvSpPr>
        <p:spPr>
          <a:xfrm flipH="1">
            <a:off x="2489255" y="3630938"/>
            <a:ext cx="4129162" cy="1451816"/>
          </a:xfrm>
          <a:prstGeom prst="snip1Rect">
            <a:avLst>
              <a:gd name="adj" fmla="val 0"/>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32" name="Snip Single Corner Rectangle 31">
            <a:extLst>
              <a:ext uri="{FF2B5EF4-FFF2-40B4-BE49-F238E27FC236}">
                <a16:creationId xmlns:a16="http://schemas.microsoft.com/office/drawing/2014/main" id="{CB8260B6-6960-6644-F8C7-4024DA35EBA7}"/>
              </a:ext>
            </a:extLst>
          </p:cNvPr>
          <p:cNvSpPr/>
          <p:nvPr/>
        </p:nvSpPr>
        <p:spPr>
          <a:xfrm flipH="1">
            <a:off x="6999303" y="1936409"/>
            <a:ext cx="4129162" cy="1451816"/>
          </a:xfrm>
          <a:prstGeom prst="snip1Rect">
            <a:avLst>
              <a:gd name="adj" fmla="val 0"/>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bg1"/>
                </a:solidFill>
                <a:latin typeface="Century Gothic" panose="020B0502020202020204" pitchFamily="34" charset="0"/>
                <a:ea typeface="Roboto Medium" panose="02000000000000000000" pitchFamily="2" charset="0"/>
              </a:rPr>
              <a:t>COMPANY</a:t>
            </a:r>
          </a:p>
        </p:txBody>
      </p:sp>
      <p:sp>
        <p:nvSpPr>
          <p:cNvPr id="33" name="Snip Single Corner Rectangle 32">
            <a:extLst>
              <a:ext uri="{FF2B5EF4-FFF2-40B4-BE49-F238E27FC236}">
                <a16:creationId xmlns:a16="http://schemas.microsoft.com/office/drawing/2014/main" id="{AE4AAB0E-B676-BEFC-7A56-B98582179500}"/>
              </a:ext>
            </a:extLst>
          </p:cNvPr>
          <p:cNvSpPr/>
          <p:nvPr/>
        </p:nvSpPr>
        <p:spPr>
          <a:xfrm flipH="1">
            <a:off x="6999303" y="3630938"/>
            <a:ext cx="4129162" cy="1451816"/>
          </a:xfrm>
          <a:prstGeom prst="snip1Rect">
            <a:avLst>
              <a:gd name="adj" fmla="val 0"/>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cxnSp>
        <p:nvCxnSpPr>
          <p:cNvPr id="34" name="Straight Arrow Connector 33">
            <a:extLst>
              <a:ext uri="{FF2B5EF4-FFF2-40B4-BE49-F238E27FC236}">
                <a16:creationId xmlns:a16="http://schemas.microsoft.com/office/drawing/2014/main" id="{C17B03F4-3EC7-2493-0321-129BD9C33371}"/>
              </a:ext>
            </a:extLst>
          </p:cNvPr>
          <p:cNvCxnSpPr>
            <a:cxnSpLocks/>
          </p:cNvCxnSpPr>
          <p:nvPr/>
        </p:nvCxnSpPr>
        <p:spPr>
          <a:xfrm>
            <a:off x="2025447" y="5377419"/>
            <a:ext cx="9639561" cy="0"/>
          </a:xfrm>
          <a:prstGeom prst="straightConnector1">
            <a:avLst/>
          </a:prstGeom>
          <a:ln w="88900" cap="rnd">
            <a:solidFill>
              <a:schemeClr val="bg1">
                <a:lumMod val="8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5A6AADC-F634-7BF0-378D-966ED1D08FE5}"/>
              </a:ext>
            </a:extLst>
          </p:cNvPr>
          <p:cNvCxnSpPr>
            <a:cxnSpLocks/>
          </p:cNvCxnSpPr>
          <p:nvPr/>
        </p:nvCxnSpPr>
        <p:spPr>
          <a:xfrm flipV="1">
            <a:off x="2044856" y="1768466"/>
            <a:ext cx="0" cy="3624295"/>
          </a:xfrm>
          <a:prstGeom prst="straightConnector1">
            <a:avLst/>
          </a:prstGeom>
          <a:ln w="88900" cap="rnd">
            <a:solidFill>
              <a:schemeClr val="bg1">
                <a:lumMod val="85000"/>
              </a:schemeClr>
            </a:solidFill>
            <a:prstDash val="dash"/>
            <a:headEnd type="none"/>
            <a:tailEnd type="triangle"/>
          </a:ln>
        </p:spPr>
        <p:style>
          <a:lnRef idx="1">
            <a:schemeClr val="accent1"/>
          </a:lnRef>
          <a:fillRef idx="0">
            <a:schemeClr val="accent1"/>
          </a:fillRef>
          <a:effectRef idx="0">
            <a:schemeClr val="accent1"/>
          </a:effectRef>
          <a:fontRef idx="minor">
            <a:schemeClr val="tx1"/>
          </a:fontRef>
        </p:style>
      </p:cxnSp>
      <p:sp>
        <p:nvSpPr>
          <p:cNvPr id="39" name="Right Arrow 38">
            <a:extLst>
              <a:ext uri="{FF2B5EF4-FFF2-40B4-BE49-F238E27FC236}">
                <a16:creationId xmlns:a16="http://schemas.microsoft.com/office/drawing/2014/main" id="{91FE7352-7F23-84BD-B67D-3566B1501FC5}"/>
              </a:ext>
            </a:extLst>
          </p:cNvPr>
          <p:cNvSpPr/>
          <p:nvPr/>
        </p:nvSpPr>
        <p:spPr>
          <a:xfrm>
            <a:off x="5565778" y="3940612"/>
            <a:ext cx="2578308" cy="884420"/>
          </a:xfrm>
          <a:prstGeom prst="rightArrow">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solidFill>
                  <a:schemeClr val="bg1"/>
                </a:solidFill>
                <a:latin typeface="Century Gothic" panose="020B0502020202020204" pitchFamily="34" charset="0"/>
                <a:ea typeface="Roboto Medium" panose="02000000000000000000" pitchFamily="2" charset="0"/>
              </a:rPr>
              <a:t>COMPETITOR 1</a:t>
            </a:r>
          </a:p>
        </p:txBody>
      </p:sp>
    </p:spTree>
    <p:extLst>
      <p:ext uri="{BB962C8B-B14F-4D97-AF65-F5344CB8AC3E}">
        <p14:creationId xmlns:p14="http://schemas.microsoft.com/office/powerpoint/2010/main" val="2978492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19" name="TextBox 18">
            <a:extLst>
              <a:ext uri="{FF2B5EF4-FFF2-40B4-BE49-F238E27FC236}">
                <a16:creationId xmlns:a16="http://schemas.microsoft.com/office/drawing/2014/main" id="{38B23136-7302-B2D8-50E3-CCC0A8F8A005}"/>
              </a:ext>
            </a:extLst>
          </p:cNvPr>
          <p:cNvSpPr txBox="1"/>
          <p:nvPr/>
        </p:nvSpPr>
        <p:spPr>
          <a:xfrm>
            <a:off x="585441" y="1515532"/>
            <a:ext cx="3300548" cy="3785652"/>
          </a:xfrm>
          <a:prstGeom prst="rect">
            <a:avLst/>
          </a:prstGeom>
          <a:noFill/>
        </p:spPr>
        <p:txBody>
          <a:bodyPr wrap="square" rtlCol="0">
            <a:spAutoFit/>
          </a:bodyPr>
          <a:lstStyle/>
          <a:p>
            <a:r>
              <a:rPr lang="en-US" sz="16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a:p>
            <a:endParaRPr lang="en-US" sz="1600" dirty="0">
              <a:latin typeface="Lato Light" panose="020F0502020204030203" pitchFamily="34" charset="0"/>
              <a:ea typeface="Lato Light" panose="020F0502020204030203" pitchFamily="34" charset="0"/>
              <a:cs typeface="Lato Light" panose="020F0502020204030203" pitchFamily="34" charset="0"/>
            </a:endParaRPr>
          </a:p>
          <a:p>
            <a:r>
              <a:rPr lang="en-US" sz="1600" dirty="0">
                <a:latin typeface="Lato Light" panose="020F0502020204030203" pitchFamily="34" charset="0"/>
                <a:ea typeface="Lato Light" panose="020F0502020204030203" pitchFamily="34" charset="0"/>
                <a:cs typeface="Lato Light" panose="020F0502020204030203" pitchFamily="34" charset="0"/>
              </a:rPr>
              <a:t>Marketing is the business process of creating relationships with and satisfying customers.</a:t>
            </a:r>
          </a:p>
          <a:p>
            <a:endParaRPr lang="en-US" sz="1600" dirty="0">
              <a:latin typeface="Lato Light" panose="020F0502020204030203" pitchFamily="34" charset="0"/>
              <a:ea typeface="Lato Light" panose="020F0502020204030203" pitchFamily="34" charset="0"/>
              <a:cs typeface="Lato Light" panose="020F0502020204030203" pitchFamily="34" charset="0"/>
            </a:endParaRPr>
          </a:p>
          <a:p>
            <a:r>
              <a:rPr lang="en-US" sz="16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most businesses.</a:t>
            </a:r>
          </a:p>
          <a:p>
            <a:endParaRPr lang="en-US" sz="1600" dirty="0">
              <a:latin typeface="Lato Light" panose="020F0502020204030203" pitchFamily="34" charset="0"/>
              <a:ea typeface="Lato Light" panose="020F0502020204030203" pitchFamily="34" charset="0"/>
              <a:cs typeface="Lato Light" panose="020F0502020204030203" pitchFamily="34" charset="0"/>
            </a:endParaRPr>
          </a:p>
          <a:p>
            <a:r>
              <a:rPr lang="en-US" sz="16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grpSp>
        <p:nvGrpSpPr>
          <p:cNvPr id="25" name="Group 24">
            <a:extLst>
              <a:ext uri="{FF2B5EF4-FFF2-40B4-BE49-F238E27FC236}">
                <a16:creationId xmlns:a16="http://schemas.microsoft.com/office/drawing/2014/main" id="{38A051F6-83B1-A119-AF45-7E8702624FCC}"/>
              </a:ext>
            </a:extLst>
          </p:cNvPr>
          <p:cNvGrpSpPr/>
          <p:nvPr/>
        </p:nvGrpSpPr>
        <p:grpSpPr>
          <a:xfrm>
            <a:off x="4560494" y="1147474"/>
            <a:ext cx="7220829" cy="4835643"/>
            <a:chOff x="321003" y="1147474"/>
            <a:chExt cx="7220829" cy="4835643"/>
          </a:xfrm>
        </p:grpSpPr>
        <p:sp>
          <p:nvSpPr>
            <p:cNvPr id="3" name="CuadroTexto 395">
              <a:extLst>
                <a:ext uri="{FF2B5EF4-FFF2-40B4-BE49-F238E27FC236}">
                  <a16:creationId xmlns:a16="http://schemas.microsoft.com/office/drawing/2014/main" id="{F0A59B90-65B3-B2D4-52D9-1F5C83EFCED3}"/>
                </a:ext>
              </a:extLst>
            </p:cNvPr>
            <p:cNvSpPr txBox="1"/>
            <p:nvPr/>
          </p:nvSpPr>
          <p:spPr>
            <a:xfrm rot="16200000" flipH="1">
              <a:off x="-1760468" y="3228945"/>
              <a:ext cx="4563052" cy="400110"/>
            </a:xfrm>
            <a:prstGeom prst="rect">
              <a:avLst/>
            </a:prstGeom>
            <a:solidFill>
              <a:srgbClr val="29446F"/>
            </a:solidFill>
          </p:spPr>
          <p:txBody>
            <a:bodyPr wrap="square" rtlCol="0">
              <a:spAutoFit/>
            </a:bodyPr>
            <a:lstStyle/>
            <a:p>
              <a:pPr algn="ctr"/>
              <a:r>
                <a:rPr lang="en-US" sz="2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Degree of Product Differentiation</a:t>
              </a:r>
            </a:p>
          </p:txBody>
        </p:sp>
        <p:sp>
          <p:nvSpPr>
            <p:cNvPr id="6" name="CuadroTexto 395">
              <a:extLst>
                <a:ext uri="{FF2B5EF4-FFF2-40B4-BE49-F238E27FC236}">
                  <a16:creationId xmlns:a16="http://schemas.microsoft.com/office/drawing/2014/main" id="{69E5EB48-AB4A-48D5-F6B3-F9EDA1911922}"/>
                </a:ext>
              </a:extLst>
            </p:cNvPr>
            <p:cNvSpPr txBox="1"/>
            <p:nvPr/>
          </p:nvSpPr>
          <p:spPr>
            <a:xfrm flipH="1">
              <a:off x="2039222" y="5583007"/>
              <a:ext cx="4436952" cy="400110"/>
            </a:xfrm>
            <a:prstGeom prst="rect">
              <a:avLst/>
            </a:prstGeom>
            <a:solidFill>
              <a:srgbClr val="29446F"/>
            </a:solidFill>
          </p:spPr>
          <p:txBody>
            <a:bodyPr wrap="square" rtlCol="0">
              <a:spAutoFit/>
            </a:bodyPr>
            <a:lstStyle/>
            <a:p>
              <a:pPr algn="ctr"/>
              <a:r>
                <a:rPr lang="en-US" sz="2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Scope of Business Activities</a:t>
              </a:r>
            </a:p>
          </p:txBody>
        </p:sp>
        <p:sp>
          <p:nvSpPr>
            <p:cNvPr id="7" name="Rectangle 56">
              <a:extLst>
                <a:ext uri="{FF2B5EF4-FFF2-40B4-BE49-F238E27FC236}">
                  <a16:creationId xmlns:a16="http://schemas.microsoft.com/office/drawing/2014/main" id="{EF2BE357-4A0E-3D77-46E9-7006BB12DEA8}"/>
                </a:ext>
              </a:extLst>
            </p:cNvPr>
            <p:cNvSpPr/>
            <p:nvPr/>
          </p:nvSpPr>
          <p:spPr>
            <a:xfrm rot="16200000" flipH="1">
              <a:off x="670268" y="1793034"/>
              <a:ext cx="769797" cy="307777"/>
            </a:xfrm>
            <a:prstGeom prst="rect">
              <a:avLst/>
            </a:prstGeom>
          </p:spPr>
          <p:txBody>
            <a:bodyPr wrap="square">
              <a:spAutoFit/>
            </a:bodyPr>
            <a:lstStyle/>
            <a:p>
              <a:pPr algn="ct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High</a:t>
              </a:r>
            </a:p>
          </p:txBody>
        </p:sp>
        <p:sp>
          <p:nvSpPr>
            <p:cNvPr id="8" name="Rectangle 56">
              <a:extLst>
                <a:ext uri="{FF2B5EF4-FFF2-40B4-BE49-F238E27FC236}">
                  <a16:creationId xmlns:a16="http://schemas.microsoft.com/office/drawing/2014/main" id="{B365ED8E-AFB0-84EE-E7EE-1D89B8693431}"/>
                </a:ext>
              </a:extLst>
            </p:cNvPr>
            <p:cNvSpPr/>
            <p:nvPr/>
          </p:nvSpPr>
          <p:spPr>
            <a:xfrm rot="16200000" flipH="1">
              <a:off x="670269" y="4511930"/>
              <a:ext cx="769797" cy="307777"/>
            </a:xfrm>
            <a:prstGeom prst="rect">
              <a:avLst/>
            </a:prstGeom>
          </p:spPr>
          <p:txBody>
            <a:bodyPr wrap="square">
              <a:spAutoFit/>
            </a:bodyPr>
            <a:lstStyle/>
            <a:p>
              <a:pPr algn="ct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Low</a:t>
              </a:r>
            </a:p>
          </p:txBody>
        </p:sp>
        <p:sp>
          <p:nvSpPr>
            <p:cNvPr id="9" name="Rectangle 56">
              <a:extLst>
                <a:ext uri="{FF2B5EF4-FFF2-40B4-BE49-F238E27FC236}">
                  <a16:creationId xmlns:a16="http://schemas.microsoft.com/office/drawing/2014/main" id="{A5D7C07F-448F-A274-A0BA-F03DFA882E8E}"/>
                </a:ext>
              </a:extLst>
            </p:cNvPr>
            <p:cNvSpPr/>
            <p:nvPr/>
          </p:nvSpPr>
          <p:spPr>
            <a:xfrm flipH="1">
              <a:off x="1116537" y="5030079"/>
              <a:ext cx="878350" cy="307777"/>
            </a:xfrm>
            <a:prstGeom prst="rect">
              <a:avLst/>
            </a:prstGeom>
          </p:spPr>
          <p:txBody>
            <a:bodyPr wrap="square">
              <a:spAutoFit/>
            </a:bodyPr>
            <a:lstStyle/>
            <a:p>
              <a:pPr algn="ct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Narrow</a:t>
              </a:r>
            </a:p>
          </p:txBody>
        </p:sp>
        <p:sp>
          <p:nvSpPr>
            <p:cNvPr id="10" name="Rectangle 56">
              <a:extLst>
                <a:ext uri="{FF2B5EF4-FFF2-40B4-BE49-F238E27FC236}">
                  <a16:creationId xmlns:a16="http://schemas.microsoft.com/office/drawing/2014/main" id="{5B0723AE-F61E-C1FC-0D28-93DAF4C4FFBF}"/>
                </a:ext>
              </a:extLst>
            </p:cNvPr>
            <p:cNvSpPr/>
            <p:nvPr/>
          </p:nvSpPr>
          <p:spPr>
            <a:xfrm flipH="1">
              <a:off x="6663482" y="5030079"/>
              <a:ext cx="878350" cy="307777"/>
            </a:xfrm>
            <a:prstGeom prst="rect">
              <a:avLst/>
            </a:prstGeom>
          </p:spPr>
          <p:txBody>
            <a:bodyPr wrap="square">
              <a:spAutoFit/>
            </a:bodyPr>
            <a:lstStyle/>
            <a:p>
              <a:pPr algn="ct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Broad</a:t>
              </a:r>
            </a:p>
          </p:txBody>
        </p:sp>
        <p:sp>
          <p:nvSpPr>
            <p:cNvPr id="11" name="Snip Single Corner Rectangle 24">
              <a:extLst>
                <a:ext uri="{FF2B5EF4-FFF2-40B4-BE49-F238E27FC236}">
                  <a16:creationId xmlns:a16="http://schemas.microsoft.com/office/drawing/2014/main" id="{FE247A65-44E9-1F12-A5AA-6B1AFAE45021}"/>
                </a:ext>
              </a:extLst>
            </p:cNvPr>
            <p:cNvSpPr/>
            <p:nvPr/>
          </p:nvSpPr>
          <p:spPr>
            <a:xfrm flipH="1">
              <a:off x="1310396" y="1552428"/>
              <a:ext cx="2866120" cy="1528552"/>
            </a:xfrm>
            <a:prstGeom prst="snip1Rect">
              <a:avLst>
                <a:gd name="adj" fmla="val 0"/>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2" name="Snip Single Corner Rectangle 34">
              <a:extLst>
                <a:ext uri="{FF2B5EF4-FFF2-40B4-BE49-F238E27FC236}">
                  <a16:creationId xmlns:a16="http://schemas.microsoft.com/office/drawing/2014/main" id="{86D01925-1899-7AF1-1865-AEB7CBBE4D57}"/>
                </a:ext>
              </a:extLst>
            </p:cNvPr>
            <p:cNvSpPr/>
            <p:nvPr/>
          </p:nvSpPr>
          <p:spPr>
            <a:xfrm flipH="1">
              <a:off x="1310396" y="3336521"/>
              <a:ext cx="2866120" cy="1528552"/>
            </a:xfrm>
            <a:prstGeom prst="snip1Rect">
              <a:avLst>
                <a:gd name="adj" fmla="val 0"/>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3" name="Snip Single Corner Rectangle 35">
              <a:extLst>
                <a:ext uri="{FF2B5EF4-FFF2-40B4-BE49-F238E27FC236}">
                  <a16:creationId xmlns:a16="http://schemas.microsoft.com/office/drawing/2014/main" id="{98F3C11E-4663-26A3-8BB5-88ADD089E635}"/>
                </a:ext>
              </a:extLst>
            </p:cNvPr>
            <p:cNvSpPr/>
            <p:nvPr/>
          </p:nvSpPr>
          <p:spPr>
            <a:xfrm flipH="1">
              <a:off x="4440895" y="1552428"/>
              <a:ext cx="2866120" cy="1528552"/>
            </a:xfrm>
            <a:prstGeom prst="snip1Rect">
              <a:avLst>
                <a:gd name="adj" fmla="val 0"/>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4" name="Snip Single Corner Rectangle 36">
              <a:extLst>
                <a:ext uri="{FF2B5EF4-FFF2-40B4-BE49-F238E27FC236}">
                  <a16:creationId xmlns:a16="http://schemas.microsoft.com/office/drawing/2014/main" id="{12AAC581-83C4-9376-58E8-755276961DA7}"/>
                </a:ext>
              </a:extLst>
            </p:cNvPr>
            <p:cNvSpPr/>
            <p:nvPr/>
          </p:nvSpPr>
          <p:spPr>
            <a:xfrm flipH="1">
              <a:off x="4440895" y="3336521"/>
              <a:ext cx="2866120" cy="1528552"/>
            </a:xfrm>
            <a:prstGeom prst="snip1Rect">
              <a:avLst>
                <a:gd name="adj" fmla="val 0"/>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15" name="CuadroTexto 395">
              <a:extLst>
                <a:ext uri="{FF2B5EF4-FFF2-40B4-BE49-F238E27FC236}">
                  <a16:creationId xmlns:a16="http://schemas.microsoft.com/office/drawing/2014/main" id="{C081FE53-DC27-B44A-55B9-CE8CF36D39F4}"/>
                </a:ext>
              </a:extLst>
            </p:cNvPr>
            <p:cNvSpPr txBox="1"/>
            <p:nvPr/>
          </p:nvSpPr>
          <p:spPr>
            <a:xfrm flipH="1">
              <a:off x="1965064" y="1949021"/>
              <a:ext cx="1636279" cy="707886"/>
            </a:xfrm>
            <a:prstGeom prst="rect">
              <a:avLst/>
            </a:prstGeom>
            <a:noFill/>
          </p:spPr>
          <p:txBody>
            <a:bodyPr wrap="square" rtlCol="0">
              <a:spAutoFit/>
            </a:bodyPr>
            <a:lstStyle/>
            <a:p>
              <a:pPr algn="ctr"/>
              <a:r>
                <a:rPr lang="en-US" sz="20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6" name="CuadroTexto 395">
              <a:extLst>
                <a:ext uri="{FF2B5EF4-FFF2-40B4-BE49-F238E27FC236}">
                  <a16:creationId xmlns:a16="http://schemas.microsoft.com/office/drawing/2014/main" id="{D7D01981-69A6-E4F1-478B-A1E604DD19FA}"/>
                </a:ext>
              </a:extLst>
            </p:cNvPr>
            <p:cNvSpPr txBox="1"/>
            <p:nvPr/>
          </p:nvSpPr>
          <p:spPr>
            <a:xfrm flipH="1">
              <a:off x="4831634" y="2102909"/>
              <a:ext cx="2024430" cy="400110"/>
            </a:xfrm>
            <a:prstGeom prst="rect">
              <a:avLst/>
            </a:prstGeom>
            <a:noFill/>
          </p:spPr>
          <p:txBody>
            <a:bodyPr wrap="square" rtlCol="0">
              <a:spAutoFit/>
            </a:bodyPr>
            <a:lstStyle/>
            <a:p>
              <a:pPr algn="ctr"/>
              <a:r>
                <a:rPr lang="en-US" sz="20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17" name="CuadroTexto 395">
              <a:extLst>
                <a:ext uri="{FF2B5EF4-FFF2-40B4-BE49-F238E27FC236}">
                  <a16:creationId xmlns:a16="http://schemas.microsoft.com/office/drawing/2014/main" id="{9510016C-DD5E-6F04-A623-9BAB4EEA0420}"/>
                </a:ext>
              </a:extLst>
            </p:cNvPr>
            <p:cNvSpPr txBox="1"/>
            <p:nvPr/>
          </p:nvSpPr>
          <p:spPr>
            <a:xfrm flipH="1">
              <a:off x="1965064" y="3841970"/>
              <a:ext cx="1636279" cy="400110"/>
            </a:xfrm>
            <a:prstGeom prst="rect">
              <a:avLst/>
            </a:prstGeom>
            <a:noFill/>
          </p:spPr>
          <p:txBody>
            <a:bodyPr wrap="square" rtlCol="0">
              <a:spAutoFit/>
            </a:bodyPr>
            <a:lstStyle/>
            <a:p>
              <a:pPr algn="ctr"/>
              <a:r>
                <a:rPr lang="en-US" sz="20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Cost Focus</a:t>
              </a:r>
            </a:p>
          </p:txBody>
        </p:sp>
        <p:sp>
          <p:nvSpPr>
            <p:cNvPr id="18" name="CuadroTexto 395">
              <a:extLst>
                <a:ext uri="{FF2B5EF4-FFF2-40B4-BE49-F238E27FC236}">
                  <a16:creationId xmlns:a16="http://schemas.microsoft.com/office/drawing/2014/main" id="{7C1A0F37-BE11-3F76-3A7E-7D86AA73DBB8}"/>
                </a:ext>
              </a:extLst>
            </p:cNvPr>
            <p:cNvSpPr txBox="1"/>
            <p:nvPr/>
          </p:nvSpPr>
          <p:spPr>
            <a:xfrm flipH="1">
              <a:off x="5025710" y="3688082"/>
              <a:ext cx="1636279" cy="707886"/>
            </a:xfrm>
            <a:prstGeom prst="rect">
              <a:avLst/>
            </a:prstGeom>
            <a:noFill/>
          </p:spPr>
          <p:txBody>
            <a:bodyPr wrap="square" rtlCol="0">
              <a:spAutoFit/>
            </a:bodyPr>
            <a:lstStyle/>
            <a:p>
              <a:pPr algn="ctr"/>
              <a:r>
                <a:rPr lang="en-US" sz="2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Leadership</a:t>
              </a:r>
            </a:p>
          </p:txBody>
        </p:sp>
        <p:cxnSp>
          <p:nvCxnSpPr>
            <p:cNvPr id="21" name="Straight Connector 20">
              <a:extLst>
                <a:ext uri="{FF2B5EF4-FFF2-40B4-BE49-F238E27FC236}">
                  <a16:creationId xmlns:a16="http://schemas.microsoft.com/office/drawing/2014/main" id="{BBAD42F7-9276-8925-381F-1E73D6824C69}"/>
                </a:ext>
              </a:extLst>
            </p:cNvPr>
            <p:cNvCxnSpPr>
              <a:stCxn id="7" idx="3"/>
              <a:endCxn id="8" idx="1"/>
            </p:cNvCxnSpPr>
            <p:nvPr/>
          </p:nvCxnSpPr>
          <p:spPr>
            <a:xfrm>
              <a:off x="1055167" y="2331821"/>
              <a:ext cx="1" cy="1949099"/>
            </a:xfrm>
            <a:prstGeom prst="line">
              <a:avLst/>
            </a:prstGeom>
            <a:ln w="349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7DA6D85-EDC4-9DD1-CE3B-4EB1E90D5B7C}"/>
                </a:ext>
              </a:extLst>
            </p:cNvPr>
            <p:cNvCxnSpPr>
              <a:stCxn id="9" idx="1"/>
            </p:cNvCxnSpPr>
            <p:nvPr/>
          </p:nvCxnSpPr>
          <p:spPr>
            <a:xfrm flipV="1">
              <a:off x="1994887" y="5183967"/>
              <a:ext cx="4667102" cy="1"/>
            </a:xfrm>
            <a:prstGeom prst="line">
              <a:avLst/>
            </a:prstGeom>
            <a:ln w="34925">
              <a:solidFill>
                <a:schemeClr val="bg1">
                  <a:lumMod val="85000"/>
                </a:schemeClr>
              </a:solidFill>
              <a:prstDash val="sysDot"/>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70784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 name="CuadroTexto 395">
            <a:extLst>
              <a:ext uri="{FF2B5EF4-FFF2-40B4-BE49-F238E27FC236}">
                <a16:creationId xmlns:a16="http://schemas.microsoft.com/office/drawing/2014/main" id="{97CDDA3D-7386-5333-C323-0464D905223B}"/>
              </a:ext>
            </a:extLst>
          </p:cNvPr>
          <p:cNvSpPr txBox="1"/>
          <p:nvPr/>
        </p:nvSpPr>
        <p:spPr>
          <a:xfrm rot="16200000" flipH="1">
            <a:off x="3889938" y="2800649"/>
            <a:ext cx="2562853" cy="523220"/>
          </a:xfrm>
          <a:prstGeom prst="rect">
            <a:avLst/>
          </a:prstGeom>
          <a:noFill/>
        </p:spPr>
        <p:txBody>
          <a:bodyPr wrap="square" rtlCol="0">
            <a:spAutoFit/>
          </a:bodyPr>
          <a:lstStyle/>
          <a:p>
            <a:pPr algn="ctr"/>
            <a:r>
              <a:rPr lang="en-US" sz="1400" dirty="0">
                <a:solidFill>
                  <a:srgbClr val="717FAC"/>
                </a:solidFill>
                <a:latin typeface="Roboto Medium" panose="02000000000000000000" pitchFamily="2" charset="0"/>
                <a:ea typeface="Roboto Medium" panose="02000000000000000000" pitchFamily="2" charset="0"/>
                <a:cs typeface="Lato Semibold" panose="020F0502020204030203" pitchFamily="34" charset="0"/>
              </a:rPr>
              <a:t>Degree of Product Differentiation</a:t>
            </a:r>
          </a:p>
        </p:txBody>
      </p:sp>
      <p:sp>
        <p:nvSpPr>
          <p:cNvPr id="6" name="CuadroTexto 395">
            <a:extLst>
              <a:ext uri="{FF2B5EF4-FFF2-40B4-BE49-F238E27FC236}">
                <a16:creationId xmlns:a16="http://schemas.microsoft.com/office/drawing/2014/main" id="{B8FE39C8-484E-FF3E-E486-5EDCA9C50D87}"/>
              </a:ext>
            </a:extLst>
          </p:cNvPr>
          <p:cNvSpPr txBox="1"/>
          <p:nvPr/>
        </p:nvSpPr>
        <p:spPr>
          <a:xfrm flipH="1">
            <a:off x="6982268" y="4865133"/>
            <a:ext cx="3243196" cy="307777"/>
          </a:xfrm>
          <a:prstGeom prst="rect">
            <a:avLst/>
          </a:prstGeom>
          <a:noFill/>
        </p:spPr>
        <p:txBody>
          <a:bodyPr wrap="square" rtlCol="0">
            <a:spAutoFit/>
          </a:bodyPr>
          <a:lstStyle/>
          <a:p>
            <a:pPr algn="ctr"/>
            <a:r>
              <a:rPr lang="en-US" sz="1400" dirty="0">
                <a:solidFill>
                  <a:srgbClr val="717FAC"/>
                </a:solidFill>
                <a:latin typeface="Roboto Medium" panose="02000000000000000000" pitchFamily="2" charset="0"/>
                <a:ea typeface="Roboto Medium" panose="02000000000000000000" pitchFamily="2" charset="0"/>
                <a:cs typeface="Lato Semibold" panose="020F0502020204030203" pitchFamily="34" charset="0"/>
              </a:rPr>
              <a:t>Scope of Business Activities</a:t>
            </a:r>
          </a:p>
        </p:txBody>
      </p:sp>
      <p:sp>
        <p:nvSpPr>
          <p:cNvPr id="7" name="Rectangle 56">
            <a:extLst>
              <a:ext uri="{FF2B5EF4-FFF2-40B4-BE49-F238E27FC236}">
                <a16:creationId xmlns:a16="http://schemas.microsoft.com/office/drawing/2014/main" id="{B9915517-0D28-541A-27DA-54C445FD2029}"/>
              </a:ext>
            </a:extLst>
          </p:cNvPr>
          <p:cNvSpPr/>
          <p:nvPr/>
        </p:nvSpPr>
        <p:spPr>
          <a:xfrm flipH="1">
            <a:off x="4909754" y="1368291"/>
            <a:ext cx="523221" cy="261610"/>
          </a:xfrm>
          <a:prstGeom prst="rect">
            <a:avLst/>
          </a:prstGeom>
        </p:spPr>
        <p:txBody>
          <a:bodyPr wrap="square">
            <a:spAutoFit/>
          </a:bodyPr>
          <a:lstStyle/>
          <a:p>
            <a:pPr algn="ctr"/>
            <a:r>
              <a:rPr lang="en-US" sz="1100" dirty="0">
                <a:solidFill>
                  <a:srgbClr val="C00000"/>
                </a:solidFill>
                <a:latin typeface="Lato" panose="020F0502020204030203" pitchFamily="34" charset="0"/>
                <a:ea typeface="Lato" panose="020F0502020204030203" pitchFamily="34" charset="0"/>
                <a:cs typeface="Lato" panose="020F0502020204030203" pitchFamily="34" charset="0"/>
              </a:rPr>
              <a:t>High</a:t>
            </a:r>
          </a:p>
        </p:txBody>
      </p:sp>
      <p:sp>
        <p:nvSpPr>
          <p:cNvPr id="8" name="Rectangle 56">
            <a:extLst>
              <a:ext uri="{FF2B5EF4-FFF2-40B4-BE49-F238E27FC236}">
                <a16:creationId xmlns:a16="http://schemas.microsoft.com/office/drawing/2014/main" id="{DEC5CC77-A2EE-4518-0864-6BE4B4076EA0}"/>
              </a:ext>
            </a:extLst>
          </p:cNvPr>
          <p:cNvSpPr/>
          <p:nvPr/>
        </p:nvSpPr>
        <p:spPr>
          <a:xfrm flipH="1">
            <a:off x="4909754" y="4550037"/>
            <a:ext cx="523221" cy="261610"/>
          </a:xfrm>
          <a:prstGeom prst="rect">
            <a:avLst/>
          </a:prstGeom>
        </p:spPr>
        <p:txBody>
          <a:bodyPr wrap="square">
            <a:spAutoFit/>
          </a:bodyPr>
          <a:lstStyle/>
          <a:p>
            <a:pPr algn="ctr"/>
            <a:r>
              <a:rPr lang="en-US" sz="1100" dirty="0">
                <a:solidFill>
                  <a:srgbClr val="C00000"/>
                </a:solidFill>
                <a:latin typeface="Lato" panose="020F0502020204030203" pitchFamily="34" charset="0"/>
                <a:ea typeface="Lato" panose="020F0502020204030203" pitchFamily="34" charset="0"/>
                <a:cs typeface="Lato" panose="020F0502020204030203" pitchFamily="34" charset="0"/>
              </a:rPr>
              <a:t>Low</a:t>
            </a:r>
          </a:p>
        </p:txBody>
      </p:sp>
      <p:sp>
        <p:nvSpPr>
          <p:cNvPr id="9" name="Rectangle 56">
            <a:extLst>
              <a:ext uri="{FF2B5EF4-FFF2-40B4-BE49-F238E27FC236}">
                <a16:creationId xmlns:a16="http://schemas.microsoft.com/office/drawing/2014/main" id="{C5D6E4C4-5506-5082-84AC-3B7C6E563F33}"/>
              </a:ext>
            </a:extLst>
          </p:cNvPr>
          <p:cNvSpPr/>
          <p:nvPr/>
        </p:nvSpPr>
        <p:spPr>
          <a:xfrm flipH="1">
            <a:off x="5315676" y="4888217"/>
            <a:ext cx="981228" cy="261610"/>
          </a:xfrm>
          <a:prstGeom prst="rect">
            <a:avLst/>
          </a:prstGeom>
        </p:spPr>
        <p:txBody>
          <a:bodyPr wrap="square">
            <a:spAutoFit/>
          </a:bodyPr>
          <a:lstStyle/>
          <a:p>
            <a:pPr algn="ctr"/>
            <a:r>
              <a:rPr lang="en-US" sz="1100" dirty="0">
                <a:solidFill>
                  <a:srgbClr val="C00000"/>
                </a:solidFill>
                <a:latin typeface="Lato" panose="020F0502020204030203" pitchFamily="34" charset="0"/>
                <a:ea typeface="Lato" panose="020F0502020204030203" pitchFamily="34" charset="0"/>
                <a:cs typeface="Lato" panose="020F0502020204030203" pitchFamily="34" charset="0"/>
              </a:rPr>
              <a:t>Narrow</a:t>
            </a:r>
          </a:p>
        </p:txBody>
      </p:sp>
      <p:sp>
        <p:nvSpPr>
          <p:cNvPr id="10" name="Rectangle 56">
            <a:extLst>
              <a:ext uri="{FF2B5EF4-FFF2-40B4-BE49-F238E27FC236}">
                <a16:creationId xmlns:a16="http://schemas.microsoft.com/office/drawing/2014/main" id="{6F1212AB-88DE-15BD-3FC0-58A00DC00167}"/>
              </a:ext>
            </a:extLst>
          </p:cNvPr>
          <p:cNvSpPr/>
          <p:nvPr/>
        </p:nvSpPr>
        <p:spPr>
          <a:xfrm flipH="1">
            <a:off x="10820610" y="4888217"/>
            <a:ext cx="981228" cy="261610"/>
          </a:xfrm>
          <a:prstGeom prst="rect">
            <a:avLst/>
          </a:prstGeom>
        </p:spPr>
        <p:txBody>
          <a:bodyPr wrap="square">
            <a:spAutoFit/>
          </a:bodyPr>
          <a:lstStyle/>
          <a:p>
            <a:pPr algn="ctr"/>
            <a:r>
              <a:rPr lang="en-US" sz="1100" dirty="0">
                <a:solidFill>
                  <a:srgbClr val="C00000"/>
                </a:solidFill>
                <a:latin typeface="Lato" panose="020F0502020204030203" pitchFamily="34" charset="0"/>
                <a:ea typeface="Lato" panose="020F0502020204030203" pitchFamily="34" charset="0"/>
                <a:cs typeface="Lato" panose="020F0502020204030203" pitchFamily="34" charset="0"/>
              </a:rPr>
              <a:t>Broad</a:t>
            </a:r>
          </a:p>
        </p:txBody>
      </p:sp>
      <p:sp>
        <p:nvSpPr>
          <p:cNvPr id="11" name="Snip Single Corner Rectangle 32">
            <a:extLst>
              <a:ext uri="{FF2B5EF4-FFF2-40B4-BE49-F238E27FC236}">
                <a16:creationId xmlns:a16="http://schemas.microsoft.com/office/drawing/2014/main" id="{EF4FEB9C-AD27-457D-31B4-61DB4A3648B8}"/>
              </a:ext>
            </a:extLst>
          </p:cNvPr>
          <p:cNvSpPr/>
          <p:nvPr/>
        </p:nvSpPr>
        <p:spPr>
          <a:xfrm flipH="1">
            <a:off x="5617595" y="1436905"/>
            <a:ext cx="5951204" cy="3287557"/>
          </a:xfrm>
          <a:prstGeom prst="snip1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2" name="Snip Single Corner Rectangle 33">
            <a:extLst>
              <a:ext uri="{FF2B5EF4-FFF2-40B4-BE49-F238E27FC236}">
                <a16:creationId xmlns:a16="http://schemas.microsoft.com/office/drawing/2014/main" id="{FF258B1C-CFC7-5369-BDE6-345A7F6200DC}"/>
              </a:ext>
            </a:extLst>
          </p:cNvPr>
          <p:cNvSpPr/>
          <p:nvPr/>
        </p:nvSpPr>
        <p:spPr>
          <a:xfrm flipH="1">
            <a:off x="5617596" y="3207486"/>
            <a:ext cx="2844414" cy="1516975"/>
          </a:xfrm>
          <a:prstGeom prst="snip1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 name="Snip Single Corner Rectangle 37">
            <a:extLst>
              <a:ext uri="{FF2B5EF4-FFF2-40B4-BE49-F238E27FC236}">
                <a16:creationId xmlns:a16="http://schemas.microsoft.com/office/drawing/2014/main" id="{6A590B0B-D7B4-C63D-F083-AC2F77C0E532}"/>
              </a:ext>
            </a:extLst>
          </p:cNvPr>
          <p:cNvSpPr/>
          <p:nvPr/>
        </p:nvSpPr>
        <p:spPr>
          <a:xfrm flipH="1">
            <a:off x="8724386" y="1436905"/>
            <a:ext cx="2844414" cy="1516975"/>
          </a:xfrm>
          <a:prstGeom prst="snip1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4" name="CuadroTexto 395">
            <a:extLst>
              <a:ext uri="{FF2B5EF4-FFF2-40B4-BE49-F238E27FC236}">
                <a16:creationId xmlns:a16="http://schemas.microsoft.com/office/drawing/2014/main" id="{71888C5E-D18D-EE89-B0CB-98CD020541D9}"/>
              </a:ext>
            </a:extLst>
          </p:cNvPr>
          <p:cNvSpPr txBox="1"/>
          <p:nvPr/>
        </p:nvSpPr>
        <p:spPr>
          <a:xfrm flipH="1">
            <a:off x="6220794" y="2043595"/>
            <a:ext cx="1813969" cy="523220"/>
          </a:xfrm>
          <a:prstGeom prst="rect">
            <a:avLst/>
          </a:prstGeom>
          <a:noFill/>
        </p:spPr>
        <p:txBody>
          <a:bodyPr wrap="square" rtlCol="0">
            <a:spAutoFit/>
          </a:bodyPr>
          <a:lstStyle/>
          <a:p>
            <a:pPr algn="ctr"/>
            <a:r>
              <a:rPr lang="en-US" sz="14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5" name="CuadroTexto 395">
            <a:extLst>
              <a:ext uri="{FF2B5EF4-FFF2-40B4-BE49-F238E27FC236}">
                <a16:creationId xmlns:a16="http://schemas.microsoft.com/office/drawing/2014/main" id="{6C00F5E1-F57F-047D-17D2-C3C55E0E5B3C}"/>
              </a:ext>
            </a:extLst>
          </p:cNvPr>
          <p:cNvSpPr txBox="1"/>
          <p:nvPr/>
        </p:nvSpPr>
        <p:spPr>
          <a:xfrm flipH="1">
            <a:off x="9283219" y="2043595"/>
            <a:ext cx="1813969" cy="307777"/>
          </a:xfrm>
          <a:prstGeom prst="rect">
            <a:avLst/>
          </a:prstGeom>
          <a:noFill/>
        </p:spPr>
        <p:txBody>
          <a:bodyPr wrap="square" rtlCol="0">
            <a:spAutoFit/>
          </a:bodyPr>
          <a:lstStyle/>
          <a:p>
            <a:pPr algn="ctr"/>
            <a:r>
              <a:rPr lang="en-US" sz="14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16" name="CuadroTexto 395">
            <a:extLst>
              <a:ext uri="{FF2B5EF4-FFF2-40B4-BE49-F238E27FC236}">
                <a16:creationId xmlns:a16="http://schemas.microsoft.com/office/drawing/2014/main" id="{494532FF-1B39-F88F-CF4F-BEC58BF6391D}"/>
              </a:ext>
            </a:extLst>
          </p:cNvPr>
          <p:cNvSpPr txBox="1"/>
          <p:nvPr/>
        </p:nvSpPr>
        <p:spPr>
          <a:xfrm flipH="1">
            <a:off x="6220794" y="3921510"/>
            <a:ext cx="1813969" cy="307777"/>
          </a:xfrm>
          <a:prstGeom prst="rect">
            <a:avLst/>
          </a:prstGeom>
          <a:noFill/>
        </p:spPr>
        <p:txBody>
          <a:bodyPr wrap="square" rtlCol="0">
            <a:spAutoFit/>
          </a:bodyPr>
          <a:lstStyle/>
          <a:p>
            <a:pPr algn="ctr"/>
            <a:r>
              <a:rPr lang="en-US" sz="14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COST FOCUS</a:t>
            </a:r>
          </a:p>
        </p:txBody>
      </p:sp>
      <p:sp>
        <p:nvSpPr>
          <p:cNvPr id="17" name="CuadroTexto 395">
            <a:extLst>
              <a:ext uri="{FF2B5EF4-FFF2-40B4-BE49-F238E27FC236}">
                <a16:creationId xmlns:a16="http://schemas.microsoft.com/office/drawing/2014/main" id="{E941F4EA-560C-287E-410A-66BEDBDE1633}"/>
              </a:ext>
            </a:extLst>
          </p:cNvPr>
          <p:cNvSpPr txBox="1"/>
          <p:nvPr/>
        </p:nvSpPr>
        <p:spPr>
          <a:xfrm flipH="1">
            <a:off x="9283219" y="3921510"/>
            <a:ext cx="1813969" cy="307777"/>
          </a:xfrm>
          <a:prstGeom prst="rect">
            <a:avLst/>
          </a:prstGeom>
          <a:noFill/>
        </p:spPr>
        <p:txBody>
          <a:bodyPr wrap="square" rtlCol="0">
            <a:spAutoFit/>
          </a:bodyPr>
          <a:lstStyle/>
          <a:p>
            <a:pPr algn="ctr"/>
            <a:r>
              <a:rPr lang="en-US" sz="14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COST LEADERSHIP</a:t>
            </a:r>
          </a:p>
        </p:txBody>
      </p:sp>
      <p:sp>
        <p:nvSpPr>
          <p:cNvPr id="20" name="TextBox 19">
            <a:extLst>
              <a:ext uri="{FF2B5EF4-FFF2-40B4-BE49-F238E27FC236}">
                <a16:creationId xmlns:a16="http://schemas.microsoft.com/office/drawing/2014/main" id="{9DC420D2-7E20-5B39-39CF-CD4766DA73D5}"/>
              </a:ext>
            </a:extLst>
          </p:cNvPr>
          <p:cNvSpPr txBox="1"/>
          <p:nvPr/>
        </p:nvSpPr>
        <p:spPr>
          <a:xfrm>
            <a:off x="517552" y="1499096"/>
            <a:ext cx="3546648" cy="4185761"/>
          </a:xfrm>
          <a:prstGeom prst="rect">
            <a:avLst/>
          </a:prstGeom>
          <a:noFill/>
        </p:spPr>
        <p:txBody>
          <a:bodyPr wrap="square" rtlCol="0">
            <a:spAutoFit/>
          </a:bodyPr>
          <a:lstStyle/>
          <a:p>
            <a:pPr algn="just"/>
            <a:r>
              <a:rPr lang="en-US" sz="1600" dirty="0">
                <a:latin typeface="Century Gothic" panose="020B0502020202020204" pitchFamily="34" charset="0"/>
                <a:ea typeface="Lato Light" panose="020F0502020204030203" pitchFamily="34" charset="0"/>
                <a:cs typeface="Lato Light" panose="020F0502020204030203" pitchFamily="34" charset="0"/>
              </a:rPr>
              <a:t>Most businesses already know that social media platforms play an important role in online marketing.</a:t>
            </a:r>
          </a:p>
          <a:p>
            <a:pPr algn="just"/>
            <a:endParaRPr lang="en-US" sz="1600" dirty="0">
              <a:latin typeface="Century Gothic" panose="020B0502020202020204" pitchFamily="34" charset="0"/>
              <a:ea typeface="Lato Light" panose="020F0502020204030203" pitchFamily="34" charset="0"/>
              <a:cs typeface="Lato Light" panose="020F0502020204030203" pitchFamily="34" charset="0"/>
            </a:endParaRPr>
          </a:p>
          <a:p>
            <a:pPr algn="just"/>
            <a:r>
              <a:rPr lang="en-US" sz="1600" dirty="0">
                <a:latin typeface="Century Gothic" panose="020B0502020202020204" pitchFamily="34" charset="0"/>
                <a:ea typeface="Lato Light" panose="020F0502020204030203" pitchFamily="34" charset="0"/>
                <a:cs typeface="Lato Light" panose="020F0502020204030203" pitchFamily="34" charset="0"/>
              </a:rPr>
              <a:t>Business process of creating relationships with and satisfying customers. To get your company’s name out there, you need to make sure, most businesses.</a:t>
            </a:r>
          </a:p>
          <a:p>
            <a:pPr algn="just"/>
            <a:endParaRPr lang="en-US" sz="1600" dirty="0">
              <a:latin typeface="Century Gothic" panose="020B0502020202020204" pitchFamily="34" charset="0"/>
              <a:ea typeface="Lato Light" panose="020F0502020204030203" pitchFamily="34" charset="0"/>
              <a:cs typeface="Lato Light" panose="020F0502020204030203" pitchFamily="34" charset="0"/>
            </a:endParaRPr>
          </a:p>
          <a:p>
            <a:pPr algn="just"/>
            <a:r>
              <a:rPr lang="en-US" sz="1600" dirty="0">
                <a:latin typeface="Century Gothic" panose="020B0502020202020204" pitchFamily="34" charset="0"/>
                <a:ea typeface="Lato Light" panose="020F0502020204030203" pitchFamily="34" charset="0"/>
                <a:cs typeface="Lato Light" panose="020F0502020204030203" pitchFamily="34" charset="0"/>
              </a:rPr>
              <a:t>Most businesses already know that social media platforms play an important role in online marketing. </a:t>
            </a:r>
          </a:p>
        </p:txBody>
      </p:sp>
      <p:sp>
        <p:nvSpPr>
          <p:cNvPr id="21" name="Chevron 20">
            <a:extLst>
              <a:ext uri="{FF2B5EF4-FFF2-40B4-BE49-F238E27FC236}">
                <a16:creationId xmlns:a16="http://schemas.microsoft.com/office/drawing/2014/main" id="{D99F3B7C-C526-F170-1FC6-D1B1D98893C3}"/>
              </a:ext>
            </a:extLst>
          </p:cNvPr>
          <p:cNvSpPr/>
          <p:nvPr/>
        </p:nvSpPr>
        <p:spPr>
          <a:xfrm rot="16200000">
            <a:off x="9905235" y="2990951"/>
            <a:ext cx="475120" cy="475120"/>
          </a:xfrm>
          <a:prstGeom prst="chevron">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Chevron 21">
            <a:extLst>
              <a:ext uri="{FF2B5EF4-FFF2-40B4-BE49-F238E27FC236}">
                <a16:creationId xmlns:a16="http://schemas.microsoft.com/office/drawing/2014/main" id="{D924777B-4A2A-5203-4B3B-9C3876E090FF}"/>
              </a:ext>
            </a:extLst>
          </p:cNvPr>
          <p:cNvSpPr/>
          <p:nvPr/>
        </p:nvSpPr>
        <p:spPr>
          <a:xfrm>
            <a:off x="8410594" y="1836748"/>
            <a:ext cx="475120" cy="475120"/>
          </a:xfrm>
          <a:prstGeom prst="chevron">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8544834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 name="Right Arrow 2">
            <a:extLst>
              <a:ext uri="{FF2B5EF4-FFF2-40B4-BE49-F238E27FC236}">
                <a16:creationId xmlns:a16="http://schemas.microsoft.com/office/drawing/2014/main" id="{B9022470-A73D-A0D3-89AA-54E5AB02058B}"/>
              </a:ext>
            </a:extLst>
          </p:cNvPr>
          <p:cNvSpPr/>
          <p:nvPr/>
        </p:nvSpPr>
        <p:spPr>
          <a:xfrm rot="5400000">
            <a:off x="881699" y="790694"/>
            <a:ext cx="2448789" cy="3468884"/>
          </a:xfrm>
          <a:prstGeom prst="rightArrow">
            <a:avLst>
              <a:gd name="adj1" fmla="val 78571"/>
              <a:gd name="adj2" fmla="val 50000"/>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6" name="Right Arrow 5">
            <a:extLst>
              <a:ext uri="{FF2B5EF4-FFF2-40B4-BE49-F238E27FC236}">
                <a16:creationId xmlns:a16="http://schemas.microsoft.com/office/drawing/2014/main" id="{CBFA4941-BB42-3828-5F24-3C2F72B01363}"/>
              </a:ext>
            </a:extLst>
          </p:cNvPr>
          <p:cNvSpPr/>
          <p:nvPr/>
        </p:nvSpPr>
        <p:spPr>
          <a:xfrm rot="5400000">
            <a:off x="4871604" y="790695"/>
            <a:ext cx="2448789" cy="3468884"/>
          </a:xfrm>
          <a:prstGeom prst="rightArrow">
            <a:avLst>
              <a:gd name="adj1" fmla="val 78571"/>
              <a:gd name="adj2" fmla="val 50000"/>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7" name="Right Arrow 6">
            <a:extLst>
              <a:ext uri="{FF2B5EF4-FFF2-40B4-BE49-F238E27FC236}">
                <a16:creationId xmlns:a16="http://schemas.microsoft.com/office/drawing/2014/main" id="{AB9D974F-C6E3-22DA-C30A-B2A4670AFD9F}"/>
              </a:ext>
            </a:extLst>
          </p:cNvPr>
          <p:cNvSpPr/>
          <p:nvPr/>
        </p:nvSpPr>
        <p:spPr>
          <a:xfrm rot="5400000">
            <a:off x="8861510" y="790695"/>
            <a:ext cx="2448789" cy="3468884"/>
          </a:xfrm>
          <a:prstGeom prst="rightArrow">
            <a:avLst>
              <a:gd name="adj1" fmla="val 78571"/>
              <a:gd name="adj2" fmla="val 50000"/>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a:p>
        </p:txBody>
      </p:sp>
      <p:sp>
        <p:nvSpPr>
          <p:cNvPr id="8" name="CuadroTexto 395">
            <a:extLst>
              <a:ext uri="{FF2B5EF4-FFF2-40B4-BE49-F238E27FC236}">
                <a16:creationId xmlns:a16="http://schemas.microsoft.com/office/drawing/2014/main" id="{0C38F602-7A34-8C19-09CB-1FBB2B702D3E}"/>
              </a:ext>
            </a:extLst>
          </p:cNvPr>
          <p:cNvSpPr txBox="1"/>
          <p:nvPr/>
        </p:nvSpPr>
        <p:spPr>
          <a:xfrm flipH="1">
            <a:off x="1022620" y="1877443"/>
            <a:ext cx="2166947" cy="707886"/>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Differentiation Focus</a:t>
            </a:r>
          </a:p>
        </p:txBody>
      </p:sp>
      <p:sp>
        <p:nvSpPr>
          <p:cNvPr id="9" name="CuadroTexto 395">
            <a:extLst>
              <a:ext uri="{FF2B5EF4-FFF2-40B4-BE49-F238E27FC236}">
                <a16:creationId xmlns:a16="http://schemas.microsoft.com/office/drawing/2014/main" id="{E2B0AEA4-DEBF-0D14-F6B4-07A80C19351D}"/>
              </a:ext>
            </a:extLst>
          </p:cNvPr>
          <p:cNvSpPr txBox="1"/>
          <p:nvPr/>
        </p:nvSpPr>
        <p:spPr>
          <a:xfrm flipH="1">
            <a:off x="5012526" y="1877443"/>
            <a:ext cx="2166947" cy="707886"/>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Differentiation Focus</a:t>
            </a:r>
          </a:p>
        </p:txBody>
      </p:sp>
      <p:sp>
        <p:nvSpPr>
          <p:cNvPr id="10" name="CuadroTexto 395">
            <a:extLst>
              <a:ext uri="{FF2B5EF4-FFF2-40B4-BE49-F238E27FC236}">
                <a16:creationId xmlns:a16="http://schemas.microsoft.com/office/drawing/2014/main" id="{B8F1D228-9410-55F5-0FD4-07EDA221027F}"/>
              </a:ext>
            </a:extLst>
          </p:cNvPr>
          <p:cNvSpPr txBox="1"/>
          <p:nvPr/>
        </p:nvSpPr>
        <p:spPr>
          <a:xfrm flipH="1">
            <a:off x="9002432" y="1877443"/>
            <a:ext cx="2166947" cy="707886"/>
          </a:xfrm>
          <a:prstGeom prst="rect">
            <a:avLst/>
          </a:prstGeom>
          <a:no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Differentiation Focus</a:t>
            </a:r>
          </a:p>
        </p:txBody>
      </p:sp>
      <p:sp>
        <p:nvSpPr>
          <p:cNvPr id="11" name="CuadroTexto 395">
            <a:extLst>
              <a:ext uri="{FF2B5EF4-FFF2-40B4-BE49-F238E27FC236}">
                <a16:creationId xmlns:a16="http://schemas.microsoft.com/office/drawing/2014/main" id="{7CB5F67B-BA7B-9E4B-A948-24F95E39E684}"/>
              </a:ext>
            </a:extLst>
          </p:cNvPr>
          <p:cNvSpPr txBox="1"/>
          <p:nvPr/>
        </p:nvSpPr>
        <p:spPr>
          <a:xfrm flipH="1">
            <a:off x="950908" y="3956702"/>
            <a:ext cx="2310371" cy="400110"/>
          </a:xfrm>
          <a:prstGeom prst="rect">
            <a:avLst/>
          </a:prstGeom>
          <a:solidFill>
            <a:srgbClr val="29446F"/>
          </a:solid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Lower Costs</a:t>
            </a:r>
          </a:p>
        </p:txBody>
      </p:sp>
      <p:sp>
        <p:nvSpPr>
          <p:cNvPr id="12" name="CuadroTexto 395">
            <a:extLst>
              <a:ext uri="{FF2B5EF4-FFF2-40B4-BE49-F238E27FC236}">
                <a16:creationId xmlns:a16="http://schemas.microsoft.com/office/drawing/2014/main" id="{EC948719-8FA9-2D78-583C-C32DE403BA92}"/>
              </a:ext>
            </a:extLst>
          </p:cNvPr>
          <p:cNvSpPr txBox="1"/>
          <p:nvPr/>
        </p:nvSpPr>
        <p:spPr>
          <a:xfrm flipH="1">
            <a:off x="950908" y="4518449"/>
            <a:ext cx="2310371" cy="400110"/>
          </a:xfrm>
          <a:prstGeom prst="rect">
            <a:avLst/>
          </a:prstGeom>
          <a:solidFill>
            <a:srgbClr val="29446F"/>
          </a:solid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Cost Focus</a:t>
            </a:r>
          </a:p>
        </p:txBody>
      </p:sp>
      <p:sp>
        <p:nvSpPr>
          <p:cNvPr id="13" name="CuadroTexto 395">
            <a:extLst>
              <a:ext uri="{FF2B5EF4-FFF2-40B4-BE49-F238E27FC236}">
                <a16:creationId xmlns:a16="http://schemas.microsoft.com/office/drawing/2014/main" id="{F76F92AD-0377-2896-4D3B-949442238A1A}"/>
              </a:ext>
            </a:extLst>
          </p:cNvPr>
          <p:cNvSpPr txBox="1"/>
          <p:nvPr/>
        </p:nvSpPr>
        <p:spPr>
          <a:xfrm flipH="1">
            <a:off x="950908" y="5080197"/>
            <a:ext cx="2310371" cy="400110"/>
          </a:xfrm>
          <a:prstGeom prst="rect">
            <a:avLst/>
          </a:prstGeom>
          <a:solidFill>
            <a:srgbClr val="29446F"/>
          </a:solid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Cost Leadership</a:t>
            </a:r>
          </a:p>
        </p:txBody>
      </p:sp>
      <p:sp>
        <p:nvSpPr>
          <p:cNvPr id="14" name="CuadroTexto 395">
            <a:extLst>
              <a:ext uri="{FF2B5EF4-FFF2-40B4-BE49-F238E27FC236}">
                <a16:creationId xmlns:a16="http://schemas.microsoft.com/office/drawing/2014/main" id="{285D1F39-1D03-C425-E78B-2247924E194E}"/>
              </a:ext>
            </a:extLst>
          </p:cNvPr>
          <p:cNvSpPr txBox="1"/>
          <p:nvPr/>
        </p:nvSpPr>
        <p:spPr>
          <a:xfrm flipH="1">
            <a:off x="950908" y="5641947"/>
            <a:ext cx="2310371" cy="400110"/>
          </a:xfrm>
          <a:prstGeom prst="rect">
            <a:avLst/>
          </a:prstGeom>
          <a:solidFill>
            <a:srgbClr val="29446F"/>
          </a:solid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Narrow Target</a:t>
            </a:r>
          </a:p>
        </p:txBody>
      </p:sp>
      <p:sp>
        <p:nvSpPr>
          <p:cNvPr id="15" name="CuadroTexto 395">
            <a:extLst>
              <a:ext uri="{FF2B5EF4-FFF2-40B4-BE49-F238E27FC236}">
                <a16:creationId xmlns:a16="http://schemas.microsoft.com/office/drawing/2014/main" id="{492583AD-676C-1C31-D69C-80F276C79BB1}"/>
              </a:ext>
            </a:extLst>
          </p:cNvPr>
          <p:cNvSpPr txBox="1"/>
          <p:nvPr/>
        </p:nvSpPr>
        <p:spPr>
          <a:xfrm flipH="1">
            <a:off x="4940814" y="3956701"/>
            <a:ext cx="2310371" cy="400110"/>
          </a:xfrm>
          <a:prstGeom prst="rect">
            <a:avLst/>
          </a:prstGeom>
          <a:solidFill>
            <a:srgbClr val="8FCFDC"/>
          </a:solid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Broad Target</a:t>
            </a:r>
          </a:p>
        </p:txBody>
      </p:sp>
      <p:sp>
        <p:nvSpPr>
          <p:cNvPr id="16" name="CuadroTexto 395">
            <a:extLst>
              <a:ext uri="{FF2B5EF4-FFF2-40B4-BE49-F238E27FC236}">
                <a16:creationId xmlns:a16="http://schemas.microsoft.com/office/drawing/2014/main" id="{83B572E1-F9EC-A172-800F-95EA02EA0C94}"/>
              </a:ext>
            </a:extLst>
          </p:cNvPr>
          <p:cNvSpPr txBox="1"/>
          <p:nvPr/>
        </p:nvSpPr>
        <p:spPr>
          <a:xfrm flipH="1">
            <a:off x="4940814" y="4518450"/>
            <a:ext cx="2310371" cy="400110"/>
          </a:xfrm>
          <a:prstGeom prst="rect">
            <a:avLst/>
          </a:prstGeom>
          <a:solidFill>
            <a:srgbClr val="8FCFDC"/>
          </a:solid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Lower Costs</a:t>
            </a:r>
          </a:p>
        </p:txBody>
      </p:sp>
      <p:sp>
        <p:nvSpPr>
          <p:cNvPr id="17" name="CuadroTexto 395">
            <a:extLst>
              <a:ext uri="{FF2B5EF4-FFF2-40B4-BE49-F238E27FC236}">
                <a16:creationId xmlns:a16="http://schemas.microsoft.com/office/drawing/2014/main" id="{E0C344FC-7F9B-7BD5-C287-4125DFDB9DDD}"/>
              </a:ext>
            </a:extLst>
          </p:cNvPr>
          <p:cNvSpPr txBox="1"/>
          <p:nvPr/>
        </p:nvSpPr>
        <p:spPr>
          <a:xfrm flipH="1">
            <a:off x="4940814" y="5080197"/>
            <a:ext cx="2310371" cy="400110"/>
          </a:xfrm>
          <a:prstGeom prst="rect">
            <a:avLst/>
          </a:prstGeom>
          <a:solidFill>
            <a:srgbClr val="8FCFDC"/>
          </a:solid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Cost Focus</a:t>
            </a:r>
          </a:p>
        </p:txBody>
      </p:sp>
      <p:sp>
        <p:nvSpPr>
          <p:cNvPr id="18" name="CuadroTexto 395">
            <a:extLst>
              <a:ext uri="{FF2B5EF4-FFF2-40B4-BE49-F238E27FC236}">
                <a16:creationId xmlns:a16="http://schemas.microsoft.com/office/drawing/2014/main" id="{6350DC40-E8D9-9302-1737-4BB3EF5B25D2}"/>
              </a:ext>
            </a:extLst>
          </p:cNvPr>
          <p:cNvSpPr txBox="1"/>
          <p:nvPr/>
        </p:nvSpPr>
        <p:spPr>
          <a:xfrm flipH="1">
            <a:off x="8965082" y="3956701"/>
            <a:ext cx="2310371" cy="400110"/>
          </a:xfrm>
          <a:prstGeom prst="rect">
            <a:avLst/>
          </a:prstGeom>
          <a:solidFill>
            <a:srgbClr val="E39274"/>
          </a:solid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Lower Costs</a:t>
            </a:r>
          </a:p>
        </p:txBody>
      </p:sp>
      <p:sp>
        <p:nvSpPr>
          <p:cNvPr id="19" name="CuadroTexto 395">
            <a:extLst>
              <a:ext uri="{FF2B5EF4-FFF2-40B4-BE49-F238E27FC236}">
                <a16:creationId xmlns:a16="http://schemas.microsoft.com/office/drawing/2014/main" id="{2B94E819-336C-EAE6-8CD6-CA6E47253360}"/>
              </a:ext>
            </a:extLst>
          </p:cNvPr>
          <p:cNvSpPr txBox="1"/>
          <p:nvPr/>
        </p:nvSpPr>
        <p:spPr>
          <a:xfrm flipH="1">
            <a:off x="8965082" y="4518450"/>
            <a:ext cx="2310371" cy="400110"/>
          </a:xfrm>
          <a:prstGeom prst="rect">
            <a:avLst/>
          </a:prstGeom>
          <a:solidFill>
            <a:srgbClr val="E39274"/>
          </a:solidFill>
        </p:spPr>
        <p:txBody>
          <a:bodyPr wrap="square" rtlCol="0">
            <a:spAutoFit/>
          </a:bodyPr>
          <a:lstStyle/>
          <a:p>
            <a:pPr algn="ctr"/>
            <a:r>
              <a:rPr lang="en-US" sz="2000"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Cost Focus</a:t>
            </a:r>
          </a:p>
        </p:txBody>
      </p:sp>
    </p:spTree>
    <p:extLst>
      <p:ext uri="{BB962C8B-B14F-4D97-AF65-F5344CB8AC3E}">
        <p14:creationId xmlns:p14="http://schemas.microsoft.com/office/powerpoint/2010/main" val="38692196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nvGrpSpPr>
          <p:cNvPr id="24" name="Group 23">
            <a:extLst>
              <a:ext uri="{FF2B5EF4-FFF2-40B4-BE49-F238E27FC236}">
                <a16:creationId xmlns:a16="http://schemas.microsoft.com/office/drawing/2014/main" id="{A91EFF42-52AF-2F3E-675D-4AB0A8A1544F}"/>
              </a:ext>
            </a:extLst>
          </p:cNvPr>
          <p:cNvGrpSpPr/>
          <p:nvPr/>
        </p:nvGrpSpPr>
        <p:grpSpPr>
          <a:xfrm>
            <a:off x="2225037" y="1067691"/>
            <a:ext cx="7053262" cy="3701598"/>
            <a:chOff x="238631" y="1385899"/>
            <a:chExt cx="7786111" cy="4086202"/>
          </a:xfrm>
        </p:grpSpPr>
        <p:sp>
          <p:nvSpPr>
            <p:cNvPr id="3" name="Snip Single Corner Rectangle 53">
              <a:extLst>
                <a:ext uri="{FF2B5EF4-FFF2-40B4-BE49-F238E27FC236}">
                  <a16:creationId xmlns:a16="http://schemas.microsoft.com/office/drawing/2014/main" id="{403A8043-C7F6-5F71-091D-684E11A62575}"/>
                </a:ext>
              </a:extLst>
            </p:cNvPr>
            <p:cNvSpPr/>
            <p:nvPr/>
          </p:nvSpPr>
          <p:spPr>
            <a:xfrm flipH="1">
              <a:off x="689648" y="1840252"/>
              <a:ext cx="470791" cy="1675842"/>
            </a:xfrm>
            <a:prstGeom prst="snip1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 name="Snip Single Corner Rectangle 54">
              <a:extLst>
                <a:ext uri="{FF2B5EF4-FFF2-40B4-BE49-F238E27FC236}">
                  <a16:creationId xmlns:a16="http://schemas.microsoft.com/office/drawing/2014/main" id="{F14583F1-B1C3-243F-3F1A-D7DB8C703150}"/>
                </a:ext>
              </a:extLst>
            </p:cNvPr>
            <p:cNvSpPr/>
            <p:nvPr/>
          </p:nvSpPr>
          <p:spPr>
            <a:xfrm flipH="1">
              <a:off x="689648" y="3796259"/>
              <a:ext cx="470791" cy="1675842"/>
            </a:xfrm>
            <a:prstGeom prst="snip1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7" name="CuadroTexto 395">
              <a:extLst>
                <a:ext uri="{FF2B5EF4-FFF2-40B4-BE49-F238E27FC236}">
                  <a16:creationId xmlns:a16="http://schemas.microsoft.com/office/drawing/2014/main" id="{B2ECCE95-C88F-2548-E601-0D5D9EF9C535}"/>
                </a:ext>
              </a:extLst>
            </p:cNvPr>
            <p:cNvSpPr txBox="1"/>
            <p:nvPr/>
          </p:nvSpPr>
          <p:spPr>
            <a:xfrm rot="16200000" flipH="1">
              <a:off x="219561" y="2524644"/>
              <a:ext cx="1393934" cy="339756"/>
            </a:xfrm>
            <a:prstGeom prst="rect">
              <a:avLst/>
            </a:prstGeom>
            <a:noFill/>
          </p:spPr>
          <p:txBody>
            <a:bodyPr wrap="square" rtlCol="0">
              <a:spAutoFit/>
            </a:bodyPr>
            <a:lstStyle/>
            <a:p>
              <a:pPr algn="ctr"/>
              <a:r>
                <a:rPr lang="en-US" sz="14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INFERIOR</a:t>
              </a:r>
            </a:p>
          </p:txBody>
        </p:sp>
        <p:sp>
          <p:nvSpPr>
            <p:cNvPr id="8" name="CuadroTexto 395">
              <a:extLst>
                <a:ext uri="{FF2B5EF4-FFF2-40B4-BE49-F238E27FC236}">
                  <a16:creationId xmlns:a16="http://schemas.microsoft.com/office/drawing/2014/main" id="{EE34C175-02BE-774A-0712-4821F4460D68}"/>
                </a:ext>
              </a:extLst>
            </p:cNvPr>
            <p:cNvSpPr txBox="1"/>
            <p:nvPr/>
          </p:nvSpPr>
          <p:spPr>
            <a:xfrm flipH="1">
              <a:off x="2923829" y="1385899"/>
              <a:ext cx="3582843" cy="288792"/>
            </a:xfrm>
            <a:prstGeom prst="rect">
              <a:avLst/>
            </a:prstGeom>
            <a:solidFill>
              <a:srgbClr val="717FAC"/>
            </a:solidFill>
          </p:spPr>
          <p:txBody>
            <a:bodyPr wrap="square" rtlCol="0">
              <a:spAutoFit/>
            </a:bodyPr>
            <a:lstStyle/>
            <a:p>
              <a:pPr algn="ctr"/>
              <a:r>
                <a:rPr lang="en-US" sz="11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Relative Cost Position</a:t>
              </a:r>
            </a:p>
          </p:txBody>
        </p:sp>
        <p:sp>
          <p:nvSpPr>
            <p:cNvPr id="9" name="Snip Single Corner Rectangle 31">
              <a:extLst>
                <a:ext uri="{FF2B5EF4-FFF2-40B4-BE49-F238E27FC236}">
                  <a16:creationId xmlns:a16="http://schemas.microsoft.com/office/drawing/2014/main" id="{5227920A-D584-D268-AF99-A54504A110A2}"/>
                </a:ext>
              </a:extLst>
            </p:cNvPr>
            <p:cNvSpPr/>
            <p:nvPr/>
          </p:nvSpPr>
          <p:spPr>
            <a:xfrm flipH="1">
              <a:off x="1450293" y="1840252"/>
              <a:ext cx="3142297" cy="1675842"/>
            </a:xfrm>
            <a:prstGeom prst="snip1Rect">
              <a:avLst>
                <a:gd name="adj" fmla="val 0"/>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0" name="Snip Single Corner Rectangle 32">
              <a:extLst>
                <a:ext uri="{FF2B5EF4-FFF2-40B4-BE49-F238E27FC236}">
                  <a16:creationId xmlns:a16="http://schemas.microsoft.com/office/drawing/2014/main" id="{DAD556E5-745F-4E1A-35CF-F9A709CBEF07}"/>
                </a:ext>
              </a:extLst>
            </p:cNvPr>
            <p:cNvSpPr/>
            <p:nvPr/>
          </p:nvSpPr>
          <p:spPr>
            <a:xfrm flipH="1">
              <a:off x="1450293" y="3796259"/>
              <a:ext cx="3142297" cy="1675842"/>
            </a:xfrm>
            <a:prstGeom prst="snip1Rect">
              <a:avLst>
                <a:gd name="adj" fmla="val 0"/>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1" name="Snip Single Corner Rectangle 33">
              <a:extLst>
                <a:ext uri="{FF2B5EF4-FFF2-40B4-BE49-F238E27FC236}">
                  <a16:creationId xmlns:a16="http://schemas.microsoft.com/office/drawing/2014/main" id="{285141AA-3CEE-1EF4-3027-8153C2BA5A10}"/>
                </a:ext>
              </a:extLst>
            </p:cNvPr>
            <p:cNvSpPr/>
            <p:nvPr/>
          </p:nvSpPr>
          <p:spPr>
            <a:xfrm flipH="1">
              <a:off x="4882445" y="1840252"/>
              <a:ext cx="3142297" cy="1675842"/>
            </a:xfrm>
            <a:prstGeom prst="snip1Rect">
              <a:avLst>
                <a:gd name="adj" fmla="val 0"/>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2" name="Snip Single Corner Rectangle 34">
              <a:extLst>
                <a:ext uri="{FF2B5EF4-FFF2-40B4-BE49-F238E27FC236}">
                  <a16:creationId xmlns:a16="http://schemas.microsoft.com/office/drawing/2014/main" id="{8228DFFF-1FFD-6116-35D4-2D43261567A0}"/>
                </a:ext>
              </a:extLst>
            </p:cNvPr>
            <p:cNvSpPr/>
            <p:nvPr/>
          </p:nvSpPr>
          <p:spPr>
            <a:xfrm flipH="1">
              <a:off x="4882445" y="3796259"/>
              <a:ext cx="3142297" cy="1675842"/>
            </a:xfrm>
            <a:prstGeom prst="snip1Rect">
              <a:avLst>
                <a:gd name="adj" fmla="val 0"/>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3" name="CuadroTexto 395">
              <a:extLst>
                <a:ext uri="{FF2B5EF4-FFF2-40B4-BE49-F238E27FC236}">
                  <a16:creationId xmlns:a16="http://schemas.microsoft.com/office/drawing/2014/main" id="{F7033259-AF52-2795-5D26-4845A4BBEDC3}"/>
                </a:ext>
              </a:extLst>
            </p:cNvPr>
            <p:cNvSpPr txBox="1"/>
            <p:nvPr/>
          </p:nvSpPr>
          <p:spPr>
            <a:xfrm flipH="1">
              <a:off x="2168045" y="2061350"/>
              <a:ext cx="1793950" cy="577584"/>
            </a:xfrm>
            <a:prstGeom prst="rect">
              <a:avLst/>
            </a:prstGeom>
            <a:noFill/>
          </p:spPr>
          <p:txBody>
            <a:bodyPr wrap="square" rtlCol="0">
              <a:spAutoFit/>
            </a:bodyPr>
            <a:lstStyle/>
            <a:p>
              <a:pPr algn="ctr"/>
              <a:r>
                <a:rPr lang="en-US" sz="1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4" name="CuadroTexto 395">
              <a:extLst>
                <a:ext uri="{FF2B5EF4-FFF2-40B4-BE49-F238E27FC236}">
                  <a16:creationId xmlns:a16="http://schemas.microsoft.com/office/drawing/2014/main" id="{8EE06D4B-3BC9-FBE4-224D-870AEA5B6289}"/>
                </a:ext>
              </a:extLst>
            </p:cNvPr>
            <p:cNvSpPr txBox="1"/>
            <p:nvPr/>
          </p:nvSpPr>
          <p:spPr>
            <a:xfrm flipH="1">
              <a:off x="5551186" y="2220165"/>
              <a:ext cx="1793950" cy="339756"/>
            </a:xfrm>
            <a:prstGeom prst="rect">
              <a:avLst/>
            </a:prstGeom>
            <a:noFill/>
          </p:spPr>
          <p:txBody>
            <a:bodyPr wrap="square" rtlCol="0">
              <a:spAutoFit/>
            </a:bodyPr>
            <a:lstStyle/>
            <a:p>
              <a:pPr algn="ctr"/>
              <a:r>
                <a:rPr lang="en-US" sz="1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15" name="CuadroTexto 395">
              <a:extLst>
                <a:ext uri="{FF2B5EF4-FFF2-40B4-BE49-F238E27FC236}">
                  <a16:creationId xmlns:a16="http://schemas.microsoft.com/office/drawing/2014/main" id="{B2FF02B5-F42A-1070-B064-00B4582AE6A6}"/>
                </a:ext>
              </a:extLst>
            </p:cNvPr>
            <p:cNvSpPr txBox="1"/>
            <p:nvPr/>
          </p:nvSpPr>
          <p:spPr>
            <a:xfrm flipH="1">
              <a:off x="2168045" y="4260689"/>
              <a:ext cx="1793950" cy="339756"/>
            </a:xfrm>
            <a:prstGeom prst="rect">
              <a:avLst/>
            </a:prstGeom>
            <a:noFill/>
          </p:spPr>
          <p:txBody>
            <a:bodyPr wrap="square" rtlCol="0">
              <a:spAutoFit/>
            </a:bodyPr>
            <a:lstStyle/>
            <a:p>
              <a:pPr algn="ctr"/>
              <a:r>
                <a:rPr lang="en-US" sz="1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Focus</a:t>
              </a:r>
            </a:p>
          </p:txBody>
        </p:sp>
        <p:sp>
          <p:nvSpPr>
            <p:cNvPr id="16" name="CuadroTexto 395">
              <a:extLst>
                <a:ext uri="{FF2B5EF4-FFF2-40B4-BE49-F238E27FC236}">
                  <a16:creationId xmlns:a16="http://schemas.microsoft.com/office/drawing/2014/main" id="{540B6E25-2874-3AC2-61A4-A397FD65388B}"/>
                </a:ext>
              </a:extLst>
            </p:cNvPr>
            <p:cNvSpPr txBox="1"/>
            <p:nvPr/>
          </p:nvSpPr>
          <p:spPr>
            <a:xfrm flipH="1">
              <a:off x="5551186" y="3983690"/>
              <a:ext cx="1793950" cy="339756"/>
            </a:xfrm>
            <a:prstGeom prst="rect">
              <a:avLst/>
            </a:prstGeom>
            <a:noFill/>
          </p:spPr>
          <p:txBody>
            <a:bodyPr wrap="square" rtlCol="0">
              <a:spAutoFit/>
            </a:bodyPr>
            <a:lstStyle/>
            <a:p>
              <a:pPr algn="ctr"/>
              <a:r>
                <a:rPr lang="en-US" sz="1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Leadership</a:t>
              </a:r>
            </a:p>
          </p:txBody>
        </p:sp>
        <p:sp>
          <p:nvSpPr>
            <p:cNvPr id="17" name="TextBox 16">
              <a:extLst>
                <a:ext uri="{FF2B5EF4-FFF2-40B4-BE49-F238E27FC236}">
                  <a16:creationId xmlns:a16="http://schemas.microsoft.com/office/drawing/2014/main" id="{B8690AA0-07CF-DF9B-9A6F-B842305BE3EB}"/>
                </a:ext>
              </a:extLst>
            </p:cNvPr>
            <p:cNvSpPr txBox="1"/>
            <p:nvPr/>
          </p:nvSpPr>
          <p:spPr>
            <a:xfrm>
              <a:off x="1596135" y="2793432"/>
              <a:ext cx="2850612" cy="475657"/>
            </a:xfrm>
            <a:prstGeom prst="rect">
              <a:avLst/>
            </a:prstGeom>
            <a:noFill/>
          </p:spPr>
          <p:txBody>
            <a:bodyPr wrap="square" rtlCol="0">
              <a:spAutoFit/>
            </a:bodyPr>
            <a:lstStyle/>
            <a:p>
              <a:pPr algn="ctr"/>
              <a:r>
                <a:rPr lang="en-US" sz="11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8" name="TextBox 17">
              <a:extLst>
                <a:ext uri="{FF2B5EF4-FFF2-40B4-BE49-F238E27FC236}">
                  <a16:creationId xmlns:a16="http://schemas.microsoft.com/office/drawing/2014/main" id="{64ADD86E-A9D8-B605-7004-0506C81159C4}"/>
                </a:ext>
              </a:extLst>
            </p:cNvPr>
            <p:cNvSpPr txBox="1"/>
            <p:nvPr/>
          </p:nvSpPr>
          <p:spPr>
            <a:xfrm>
              <a:off x="5028287" y="2793432"/>
              <a:ext cx="2850612" cy="475657"/>
            </a:xfrm>
            <a:prstGeom prst="rect">
              <a:avLst/>
            </a:prstGeom>
            <a:noFill/>
          </p:spPr>
          <p:txBody>
            <a:bodyPr wrap="square" rtlCol="0">
              <a:spAutoFit/>
            </a:bodyPr>
            <a:lstStyle/>
            <a:p>
              <a:pPr algn="ctr"/>
              <a:r>
                <a:rPr lang="en-US" sz="11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9" name="TextBox 18">
              <a:extLst>
                <a:ext uri="{FF2B5EF4-FFF2-40B4-BE49-F238E27FC236}">
                  <a16:creationId xmlns:a16="http://schemas.microsoft.com/office/drawing/2014/main" id="{7B26AE19-7059-A25F-7B07-017DAB127AF6}"/>
                </a:ext>
              </a:extLst>
            </p:cNvPr>
            <p:cNvSpPr txBox="1"/>
            <p:nvPr/>
          </p:nvSpPr>
          <p:spPr>
            <a:xfrm>
              <a:off x="1596135" y="4740109"/>
              <a:ext cx="2850612" cy="475657"/>
            </a:xfrm>
            <a:prstGeom prst="rect">
              <a:avLst/>
            </a:prstGeom>
            <a:noFill/>
          </p:spPr>
          <p:txBody>
            <a:bodyPr wrap="square" rtlCol="0">
              <a:spAutoFit/>
            </a:bodyPr>
            <a:lstStyle/>
            <a:p>
              <a:pPr algn="ctr"/>
              <a:r>
                <a:rPr lang="en-US" sz="11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0" name="TextBox 19">
              <a:extLst>
                <a:ext uri="{FF2B5EF4-FFF2-40B4-BE49-F238E27FC236}">
                  <a16:creationId xmlns:a16="http://schemas.microsoft.com/office/drawing/2014/main" id="{6C83B4A8-D079-F656-2C54-12EC90805326}"/>
                </a:ext>
              </a:extLst>
            </p:cNvPr>
            <p:cNvSpPr txBox="1"/>
            <p:nvPr/>
          </p:nvSpPr>
          <p:spPr>
            <a:xfrm>
              <a:off x="5028287" y="4740109"/>
              <a:ext cx="2850612" cy="475657"/>
            </a:xfrm>
            <a:prstGeom prst="rect">
              <a:avLst/>
            </a:prstGeom>
            <a:noFill/>
          </p:spPr>
          <p:txBody>
            <a:bodyPr wrap="square" rtlCol="0">
              <a:spAutoFit/>
            </a:bodyPr>
            <a:lstStyle/>
            <a:p>
              <a:pPr algn="ctr"/>
              <a:r>
                <a:rPr lang="en-US" sz="11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1" name="CuadroTexto 395">
              <a:extLst>
                <a:ext uri="{FF2B5EF4-FFF2-40B4-BE49-F238E27FC236}">
                  <a16:creationId xmlns:a16="http://schemas.microsoft.com/office/drawing/2014/main" id="{B28EFEAF-00EC-EE84-6349-D335C8448F95}"/>
                </a:ext>
              </a:extLst>
            </p:cNvPr>
            <p:cNvSpPr txBox="1"/>
            <p:nvPr/>
          </p:nvSpPr>
          <p:spPr>
            <a:xfrm rot="16200000" flipH="1">
              <a:off x="219561" y="4396485"/>
              <a:ext cx="1393933" cy="339756"/>
            </a:xfrm>
            <a:prstGeom prst="rect">
              <a:avLst/>
            </a:prstGeom>
            <a:noFill/>
          </p:spPr>
          <p:txBody>
            <a:bodyPr wrap="square" rtlCol="0">
              <a:spAutoFit/>
            </a:bodyPr>
            <a:lstStyle/>
            <a:p>
              <a:pPr algn="ctr"/>
              <a:r>
                <a:rPr lang="en-US" sz="14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SUPERIOR</a:t>
              </a:r>
            </a:p>
          </p:txBody>
        </p:sp>
        <p:sp>
          <p:nvSpPr>
            <p:cNvPr id="22" name="CuadroTexto 395">
              <a:extLst>
                <a:ext uri="{FF2B5EF4-FFF2-40B4-BE49-F238E27FC236}">
                  <a16:creationId xmlns:a16="http://schemas.microsoft.com/office/drawing/2014/main" id="{2963B0BC-5354-F0BA-2CE8-6055C11030E9}"/>
                </a:ext>
              </a:extLst>
            </p:cNvPr>
            <p:cNvSpPr txBox="1"/>
            <p:nvPr/>
          </p:nvSpPr>
          <p:spPr>
            <a:xfrm rot="16200000" flipH="1">
              <a:off x="-1408394" y="3536283"/>
              <a:ext cx="3582842" cy="288792"/>
            </a:xfrm>
            <a:prstGeom prst="rect">
              <a:avLst/>
            </a:prstGeom>
            <a:solidFill>
              <a:srgbClr val="717FAC"/>
            </a:solidFill>
          </p:spPr>
          <p:txBody>
            <a:bodyPr wrap="square" rtlCol="0">
              <a:spAutoFit/>
            </a:bodyPr>
            <a:lstStyle/>
            <a:p>
              <a:pPr algn="ctr"/>
              <a:r>
                <a:rPr lang="en-US" sz="11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Relative Cost Position</a:t>
              </a:r>
            </a:p>
          </p:txBody>
        </p:sp>
      </p:grpSp>
      <p:sp>
        <p:nvSpPr>
          <p:cNvPr id="23" name="TextBox 22">
            <a:extLst>
              <a:ext uri="{FF2B5EF4-FFF2-40B4-BE49-F238E27FC236}">
                <a16:creationId xmlns:a16="http://schemas.microsoft.com/office/drawing/2014/main" id="{5D69C6BD-99F5-3860-9FD3-610B31545BC9}"/>
              </a:ext>
            </a:extLst>
          </p:cNvPr>
          <p:cNvSpPr txBox="1"/>
          <p:nvPr/>
        </p:nvSpPr>
        <p:spPr>
          <a:xfrm>
            <a:off x="776718" y="5236225"/>
            <a:ext cx="11007174" cy="1077218"/>
          </a:xfrm>
          <a:prstGeom prst="rect">
            <a:avLst/>
          </a:prstGeom>
          <a:noFill/>
        </p:spPr>
        <p:txBody>
          <a:bodyPr wrap="square" rtlCol="0" anchor="ctr">
            <a:spAutoFit/>
          </a:bodyPr>
          <a:lstStyle/>
          <a:p>
            <a:pPr algn="just"/>
            <a:r>
              <a:rPr lang="en-US" sz="16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Marketing is the business process of creating relationships with and satisfying customers. To get your company’s name out there, you need to make sure, most businesses. Most businesses already know that social media platforms play an important role in online marketing. </a:t>
            </a:r>
          </a:p>
        </p:txBody>
      </p:sp>
    </p:spTree>
    <p:extLst>
      <p:ext uri="{BB962C8B-B14F-4D97-AF65-F5344CB8AC3E}">
        <p14:creationId xmlns:p14="http://schemas.microsoft.com/office/powerpoint/2010/main" val="4139261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7BA6D08D-974E-B417-D4CC-C14C6B84B488}"/>
              </a:ext>
            </a:extLst>
          </p:cNvPr>
          <p:cNvSpPr/>
          <p:nvPr/>
        </p:nvSpPr>
        <p:spPr>
          <a:xfrm>
            <a:off x="7090426" y="0"/>
            <a:ext cx="5101574" cy="6858000"/>
          </a:xfrm>
          <a:prstGeom prst="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50">
            <a:extLst>
              <a:ext uri="{FF2B5EF4-FFF2-40B4-BE49-F238E27FC236}">
                <a16:creationId xmlns:a16="http://schemas.microsoft.com/office/drawing/2014/main" id="{A0504224-FD07-FAE9-6E10-145CBC7BA404}"/>
              </a:ext>
            </a:extLst>
          </p:cNvPr>
          <p:cNvSpPr txBox="1"/>
          <p:nvPr/>
        </p:nvSpPr>
        <p:spPr>
          <a:xfrm>
            <a:off x="7785371" y="2075945"/>
            <a:ext cx="3464410" cy="1323439"/>
          </a:xfrm>
          <a:prstGeom prst="rect">
            <a:avLst/>
          </a:prstGeom>
          <a:noFill/>
        </p:spPr>
        <p:txBody>
          <a:bodyPr wrap="none" rtlCol="0">
            <a:spAutoFit/>
          </a:bodyPr>
          <a:lstStyle/>
          <a:p>
            <a:r>
              <a:rPr lang="en-US" sz="4000" b="1" dirty="0">
                <a:solidFill>
                  <a:schemeClr val="bg1"/>
                </a:solidFill>
                <a:latin typeface="Poppins" pitchFamily="2" charset="77"/>
                <a:ea typeface="Lato Heavy" charset="0"/>
                <a:cs typeface="Poppins" pitchFamily="2" charset="77"/>
              </a:rPr>
              <a:t>Competitive</a:t>
            </a:r>
          </a:p>
          <a:p>
            <a:r>
              <a:rPr lang="en-US" sz="4000" b="1" dirty="0">
                <a:solidFill>
                  <a:schemeClr val="bg1"/>
                </a:solidFill>
                <a:latin typeface="Poppins" pitchFamily="2" charset="77"/>
                <a:ea typeface="Lato Heavy" charset="0"/>
                <a:cs typeface="Poppins" pitchFamily="2" charset="77"/>
              </a:rPr>
              <a:t>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7785371" y="3556532"/>
            <a:ext cx="3702823" cy="646331"/>
          </a:xfrm>
          <a:prstGeom prst="rect">
            <a:avLst/>
          </a:prstGeom>
          <a:noFill/>
        </p:spPr>
        <p:txBody>
          <a:bodyPr wrap="square" rtlCol="0">
            <a:spAutoFit/>
          </a:bodyPr>
          <a:lstStyle/>
          <a:p>
            <a:pPr algn="just"/>
            <a:r>
              <a:rPr lang="en-US" sz="1200" dirty="0">
                <a:solidFill>
                  <a:schemeClr val="bg1"/>
                </a:solidFill>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nvGrpSpPr>
          <p:cNvPr id="20" name="Group 19">
            <a:extLst>
              <a:ext uri="{FF2B5EF4-FFF2-40B4-BE49-F238E27FC236}">
                <a16:creationId xmlns:a16="http://schemas.microsoft.com/office/drawing/2014/main" id="{F0BC749C-463B-D6E0-8EFE-5EFA76B13363}"/>
              </a:ext>
            </a:extLst>
          </p:cNvPr>
          <p:cNvGrpSpPr/>
          <p:nvPr/>
        </p:nvGrpSpPr>
        <p:grpSpPr>
          <a:xfrm>
            <a:off x="229139" y="1160055"/>
            <a:ext cx="6495002" cy="4938874"/>
            <a:chOff x="2546498" y="1271568"/>
            <a:chExt cx="6495002" cy="4938874"/>
          </a:xfrm>
        </p:grpSpPr>
        <p:cxnSp>
          <p:nvCxnSpPr>
            <p:cNvPr id="7" name="Straight Arrow Connector 6">
              <a:extLst>
                <a:ext uri="{FF2B5EF4-FFF2-40B4-BE49-F238E27FC236}">
                  <a16:creationId xmlns:a16="http://schemas.microsoft.com/office/drawing/2014/main" id="{08906997-375F-02BF-30F6-C140FC817706}"/>
                </a:ext>
              </a:extLst>
            </p:cNvPr>
            <p:cNvCxnSpPr>
              <a:cxnSpLocks/>
            </p:cNvCxnSpPr>
            <p:nvPr/>
          </p:nvCxnSpPr>
          <p:spPr>
            <a:xfrm>
              <a:off x="3150500" y="5659957"/>
              <a:ext cx="5891000" cy="0"/>
            </a:xfrm>
            <a:prstGeom prst="straightConnector1">
              <a:avLst/>
            </a:prstGeom>
            <a:ln w="63500">
              <a:solidFill>
                <a:schemeClr val="bg1">
                  <a:lumMod val="8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9F3A9475-2E5F-C229-3FAC-C4B96A06E438}"/>
                </a:ext>
              </a:extLst>
            </p:cNvPr>
            <p:cNvCxnSpPr>
              <a:cxnSpLocks/>
            </p:cNvCxnSpPr>
            <p:nvPr/>
          </p:nvCxnSpPr>
          <p:spPr>
            <a:xfrm flipV="1">
              <a:off x="3163265" y="1271568"/>
              <a:ext cx="0" cy="4407045"/>
            </a:xfrm>
            <a:prstGeom prst="straightConnector1">
              <a:avLst/>
            </a:prstGeom>
            <a:ln w="63500">
              <a:solidFill>
                <a:schemeClr val="bg1">
                  <a:lumMod val="8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9" name="CuadroTexto 395">
              <a:extLst>
                <a:ext uri="{FF2B5EF4-FFF2-40B4-BE49-F238E27FC236}">
                  <a16:creationId xmlns:a16="http://schemas.microsoft.com/office/drawing/2014/main" id="{39A928B9-71D0-1F47-37F2-16E389D9BB74}"/>
                </a:ext>
              </a:extLst>
            </p:cNvPr>
            <p:cNvSpPr txBox="1"/>
            <p:nvPr/>
          </p:nvSpPr>
          <p:spPr>
            <a:xfrm rot="16200000" flipH="1">
              <a:off x="1663893" y="3179876"/>
              <a:ext cx="2384945" cy="400110"/>
            </a:xfrm>
            <a:prstGeom prst="rect">
              <a:avLst/>
            </a:prstGeom>
            <a:noFill/>
          </p:spPr>
          <p:txBody>
            <a:bodyPr wrap="square" rtlCol="0">
              <a:spAutoFit/>
            </a:bodyPr>
            <a:lstStyle/>
            <a:p>
              <a:pPr algn="ctr"/>
              <a:r>
                <a:rPr lang="en-US" sz="2000" dirty="0">
                  <a:solidFill>
                    <a:schemeClr val="bg2">
                      <a:lumMod val="25000"/>
                    </a:schemeClr>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10" name="Rectangle 56">
              <a:extLst>
                <a:ext uri="{FF2B5EF4-FFF2-40B4-BE49-F238E27FC236}">
                  <a16:creationId xmlns:a16="http://schemas.microsoft.com/office/drawing/2014/main" id="{32967DC6-9D09-81DD-05F4-F45595F4A0CD}"/>
                </a:ext>
              </a:extLst>
            </p:cNvPr>
            <p:cNvSpPr/>
            <p:nvPr/>
          </p:nvSpPr>
          <p:spPr>
            <a:xfrm flipH="1">
              <a:off x="2546498" y="1669634"/>
              <a:ext cx="531762" cy="246221"/>
            </a:xfrm>
            <a:prstGeom prst="rect">
              <a:avLst/>
            </a:prstGeom>
          </p:spPr>
          <p:txBody>
            <a:bodyPr wrap="square">
              <a:spAutoFit/>
            </a:bodyPr>
            <a:lstStyle/>
            <a:p>
              <a:pPr algn="ctr"/>
              <a:r>
                <a:rPr lang="en-US" sz="1000" b="1" dirty="0">
                  <a:solidFill>
                    <a:srgbClr val="C00000"/>
                  </a:solidFill>
                  <a:latin typeface="Century Gothic" panose="020B0502020202020204" pitchFamily="34" charset="0"/>
                  <a:ea typeface="Lato Light" panose="020F0502020204030203" pitchFamily="34" charset="0"/>
                  <a:cs typeface="Lato Light" panose="020F0502020204030203" pitchFamily="34" charset="0"/>
                </a:rPr>
                <a:t>High</a:t>
              </a:r>
            </a:p>
          </p:txBody>
        </p:sp>
        <p:sp>
          <p:nvSpPr>
            <p:cNvPr id="11" name="Rectangle 56">
              <a:extLst>
                <a:ext uri="{FF2B5EF4-FFF2-40B4-BE49-F238E27FC236}">
                  <a16:creationId xmlns:a16="http://schemas.microsoft.com/office/drawing/2014/main" id="{2F9C7265-EDC1-1054-F632-DB37E69499D4}"/>
                </a:ext>
              </a:extLst>
            </p:cNvPr>
            <p:cNvSpPr/>
            <p:nvPr/>
          </p:nvSpPr>
          <p:spPr>
            <a:xfrm flipH="1">
              <a:off x="2546498" y="4964070"/>
              <a:ext cx="531762" cy="246221"/>
            </a:xfrm>
            <a:prstGeom prst="rect">
              <a:avLst/>
            </a:prstGeom>
          </p:spPr>
          <p:txBody>
            <a:bodyPr wrap="square">
              <a:spAutoFit/>
            </a:bodyPr>
            <a:lstStyle/>
            <a:p>
              <a:pPr algn="ctr"/>
              <a:r>
                <a:rPr lang="en-US" sz="1000" b="1" dirty="0">
                  <a:solidFill>
                    <a:srgbClr val="C00000"/>
                  </a:solidFill>
                  <a:latin typeface="Century Gothic" panose="020B0502020202020204" pitchFamily="34" charset="0"/>
                  <a:ea typeface="Lato Light" panose="020F0502020204030203" pitchFamily="34" charset="0"/>
                  <a:cs typeface="Lato Light" panose="020F0502020204030203" pitchFamily="34" charset="0"/>
                </a:rPr>
                <a:t>Low</a:t>
              </a:r>
            </a:p>
          </p:txBody>
        </p:sp>
        <p:sp>
          <p:nvSpPr>
            <p:cNvPr id="12" name="Rectangle 56">
              <a:extLst>
                <a:ext uri="{FF2B5EF4-FFF2-40B4-BE49-F238E27FC236}">
                  <a16:creationId xmlns:a16="http://schemas.microsoft.com/office/drawing/2014/main" id="{04A1DA2C-37F5-E01F-3217-A5FF2DDDF83E}"/>
                </a:ext>
              </a:extLst>
            </p:cNvPr>
            <p:cNvSpPr/>
            <p:nvPr/>
          </p:nvSpPr>
          <p:spPr>
            <a:xfrm flipH="1">
              <a:off x="4819933" y="5882455"/>
              <a:ext cx="586220" cy="276999"/>
            </a:xfrm>
            <a:prstGeom prst="rect">
              <a:avLst/>
            </a:prstGeom>
          </p:spPr>
          <p:txBody>
            <a:bodyPr wrap="square">
              <a:spAutoFit/>
            </a:bodyPr>
            <a:lstStyle/>
            <a:p>
              <a:pPr algn="ctr"/>
              <a:r>
                <a:rPr lang="en-US" sz="1200" b="1" dirty="0">
                  <a:solidFill>
                    <a:srgbClr val="C00000"/>
                  </a:solidFill>
                  <a:latin typeface="Century Gothic" panose="020B0502020202020204" pitchFamily="34" charset="0"/>
                  <a:ea typeface="Lato Light" panose="020F0502020204030203" pitchFamily="34" charset="0"/>
                  <a:cs typeface="Lato Light" panose="020F0502020204030203" pitchFamily="34" charset="0"/>
                </a:rPr>
                <a:t>High</a:t>
              </a:r>
            </a:p>
          </p:txBody>
        </p:sp>
        <p:sp>
          <p:nvSpPr>
            <p:cNvPr id="13" name="Rectangle 56">
              <a:extLst>
                <a:ext uri="{FF2B5EF4-FFF2-40B4-BE49-F238E27FC236}">
                  <a16:creationId xmlns:a16="http://schemas.microsoft.com/office/drawing/2014/main" id="{0C909F81-A8C4-E7BE-AC37-C81D2865A348}"/>
                </a:ext>
              </a:extLst>
            </p:cNvPr>
            <p:cNvSpPr/>
            <p:nvPr/>
          </p:nvSpPr>
          <p:spPr>
            <a:xfrm flipH="1">
              <a:off x="6737153" y="5882455"/>
              <a:ext cx="586220" cy="276999"/>
            </a:xfrm>
            <a:prstGeom prst="rect">
              <a:avLst/>
            </a:prstGeom>
          </p:spPr>
          <p:txBody>
            <a:bodyPr wrap="square">
              <a:spAutoFit/>
            </a:bodyPr>
            <a:lstStyle/>
            <a:p>
              <a:pPr algn="ctr"/>
              <a:r>
                <a:rPr lang="en-US" sz="1200" b="1" dirty="0">
                  <a:solidFill>
                    <a:srgbClr val="C00000"/>
                  </a:solidFill>
                  <a:latin typeface="Century Gothic" panose="020B0502020202020204" pitchFamily="34" charset="0"/>
                  <a:ea typeface="Lato Light" panose="020F0502020204030203" pitchFamily="34" charset="0"/>
                  <a:cs typeface="Lato Light" panose="020F0502020204030203" pitchFamily="34" charset="0"/>
                </a:rPr>
                <a:t>Low</a:t>
              </a:r>
            </a:p>
          </p:txBody>
        </p:sp>
        <p:sp>
          <p:nvSpPr>
            <p:cNvPr id="14" name="CuadroTexto 395">
              <a:extLst>
                <a:ext uri="{FF2B5EF4-FFF2-40B4-BE49-F238E27FC236}">
                  <a16:creationId xmlns:a16="http://schemas.microsoft.com/office/drawing/2014/main" id="{2FC44264-793B-7B8B-3CAC-3913069BB9E1}"/>
                </a:ext>
              </a:extLst>
            </p:cNvPr>
            <p:cNvSpPr txBox="1"/>
            <p:nvPr/>
          </p:nvSpPr>
          <p:spPr>
            <a:xfrm flipH="1">
              <a:off x="5536009" y="5810332"/>
              <a:ext cx="1064709" cy="400110"/>
            </a:xfrm>
            <a:prstGeom prst="rect">
              <a:avLst/>
            </a:prstGeom>
            <a:noFill/>
          </p:spPr>
          <p:txBody>
            <a:bodyPr wrap="square" rtlCol="0">
              <a:spAutoFit/>
            </a:bodyPr>
            <a:lstStyle/>
            <a:p>
              <a:pPr algn="ctr"/>
              <a:r>
                <a:rPr lang="en-US" sz="2000" dirty="0">
                  <a:solidFill>
                    <a:schemeClr val="bg2">
                      <a:lumMod val="25000"/>
                    </a:schemeClr>
                  </a:solidFill>
                  <a:latin typeface="Roboto Medium" panose="02000000000000000000" pitchFamily="2" charset="0"/>
                  <a:ea typeface="Roboto Medium" panose="02000000000000000000" pitchFamily="2" charset="0"/>
                  <a:cs typeface="Lato Semibold" panose="020F0502020204030203" pitchFamily="34" charset="0"/>
                </a:rPr>
                <a:t>Cost</a:t>
              </a:r>
            </a:p>
          </p:txBody>
        </p:sp>
        <p:sp>
          <p:nvSpPr>
            <p:cNvPr id="15" name="Rectangle 14">
              <a:extLst>
                <a:ext uri="{FF2B5EF4-FFF2-40B4-BE49-F238E27FC236}">
                  <a16:creationId xmlns:a16="http://schemas.microsoft.com/office/drawing/2014/main" id="{D973DD10-74AE-305C-3E98-8AA7F00A47E9}"/>
                </a:ext>
              </a:extLst>
            </p:cNvPr>
            <p:cNvSpPr/>
            <p:nvPr/>
          </p:nvSpPr>
          <p:spPr>
            <a:xfrm>
              <a:off x="3452239" y="1448173"/>
              <a:ext cx="2642515" cy="1874419"/>
            </a:xfrm>
            <a:prstGeom prst="rect">
              <a:avLst/>
            </a:prstGeom>
            <a:noFill/>
            <a:ln w="76200">
              <a:solidFill>
                <a:srgbClr val="294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29446F"/>
                  </a:solidFill>
                  <a:latin typeface="Century Gothic" panose="020B0502020202020204" pitchFamily="34" charset="0"/>
                  <a:ea typeface="Lato Light" panose="020F0502020204030203" pitchFamily="34" charset="0"/>
                  <a:cs typeface="Lato Light" panose="020F0502020204030203" pitchFamily="34" charset="0"/>
                </a:rPr>
                <a:t>Product 1</a:t>
              </a:r>
            </a:p>
          </p:txBody>
        </p:sp>
        <p:sp>
          <p:nvSpPr>
            <p:cNvPr id="16" name="Rectangle 15">
              <a:extLst>
                <a:ext uri="{FF2B5EF4-FFF2-40B4-BE49-F238E27FC236}">
                  <a16:creationId xmlns:a16="http://schemas.microsoft.com/office/drawing/2014/main" id="{6FD0798D-4D90-65B4-CEC1-F7988CA478B0}"/>
                </a:ext>
              </a:extLst>
            </p:cNvPr>
            <p:cNvSpPr/>
            <p:nvPr/>
          </p:nvSpPr>
          <p:spPr>
            <a:xfrm>
              <a:off x="6174179" y="1448173"/>
              <a:ext cx="2642515" cy="1874419"/>
            </a:xfrm>
            <a:prstGeom prst="rect">
              <a:avLst/>
            </a:prstGeom>
            <a:noFill/>
            <a:ln w="76200">
              <a:solidFill>
                <a:srgbClr val="717F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717FAC"/>
                  </a:solidFill>
                  <a:latin typeface="Century Gothic" panose="020B0502020202020204" pitchFamily="34" charset="0"/>
                  <a:ea typeface="Lato Light" panose="020F0502020204030203" pitchFamily="34" charset="0"/>
                  <a:cs typeface="Lato Light" panose="020F0502020204030203" pitchFamily="34" charset="0"/>
                </a:rPr>
                <a:t>Product 2</a:t>
              </a:r>
            </a:p>
          </p:txBody>
        </p:sp>
        <p:sp>
          <p:nvSpPr>
            <p:cNvPr id="17" name="Rectangle 16">
              <a:extLst>
                <a:ext uri="{FF2B5EF4-FFF2-40B4-BE49-F238E27FC236}">
                  <a16:creationId xmlns:a16="http://schemas.microsoft.com/office/drawing/2014/main" id="{DEB5C478-D94F-F7D5-31E5-7D6471EBF78A}"/>
                </a:ext>
              </a:extLst>
            </p:cNvPr>
            <p:cNvSpPr/>
            <p:nvPr/>
          </p:nvSpPr>
          <p:spPr>
            <a:xfrm>
              <a:off x="3452239" y="3399171"/>
              <a:ext cx="2642515" cy="1874419"/>
            </a:xfrm>
            <a:prstGeom prst="rect">
              <a:avLst/>
            </a:prstGeom>
            <a:noFill/>
            <a:ln w="76200">
              <a:solidFill>
                <a:srgbClr val="A7C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b="1" dirty="0">
                  <a:solidFill>
                    <a:srgbClr val="A7CFDC"/>
                  </a:solidFill>
                  <a:latin typeface="Century Gothic" panose="020B0502020202020204" pitchFamily="34" charset="0"/>
                  <a:ea typeface="Lato Light" panose="020F0502020204030203" pitchFamily="34" charset="0"/>
                  <a:cs typeface="Lato Light" panose="020F0502020204030203" pitchFamily="34" charset="0"/>
                </a:rPr>
                <a:t>Product 3</a:t>
              </a:r>
            </a:p>
          </p:txBody>
        </p:sp>
        <p:sp>
          <p:nvSpPr>
            <p:cNvPr id="18" name="Rectangle 17">
              <a:extLst>
                <a:ext uri="{FF2B5EF4-FFF2-40B4-BE49-F238E27FC236}">
                  <a16:creationId xmlns:a16="http://schemas.microsoft.com/office/drawing/2014/main" id="{5D0ADBD3-EB5A-C3F3-54F5-BCFD849C5C70}"/>
                </a:ext>
              </a:extLst>
            </p:cNvPr>
            <p:cNvSpPr/>
            <p:nvPr/>
          </p:nvSpPr>
          <p:spPr>
            <a:xfrm>
              <a:off x="6174179" y="3399171"/>
              <a:ext cx="2642515" cy="1874419"/>
            </a:xfrm>
            <a:prstGeom prst="rect">
              <a:avLst/>
            </a:prstGeom>
            <a:noFill/>
            <a:ln w="76200">
              <a:solidFill>
                <a:srgbClr val="E392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US" sz="2000" b="1" dirty="0">
                  <a:solidFill>
                    <a:srgbClr val="E39274"/>
                  </a:solidFill>
                  <a:latin typeface="Century Gothic" panose="020B0502020202020204" pitchFamily="34" charset="0"/>
                  <a:ea typeface="Lato Light" panose="020F0502020204030203" pitchFamily="34" charset="0"/>
                  <a:cs typeface="Lato Light" panose="020F0502020204030203" pitchFamily="34" charset="0"/>
                </a:rPr>
                <a:t>Product 4</a:t>
              </a:r>
            </a:p>
          </p:txBody>
        </p:sp>
        <p:sp>
          <p:nvSpPr>
            <p:cNvPr id="19" name="Oval 18">
              <a:extLst>
                <a:ext uri="{FF2B5EF4-FFF2-40B4-BE49-F238E27FC236}">
                  <a16:creationId xmlns:a16="http://schemas.microsoft.com/office/drawing/2014/main" id="{EFF170A8-4EDD-5C8B-15A9-13C29824A992}"/>
                </a:ext>
              </a:extLst>
            </p:cNvPr>
            <p:cNvSpPr/>
            <p:nvPr/>
          </p:nvSpPr>
          <p:spPr>
            <a:xfrm>
              <a:off x="4819933" y="2533112"/>
              <a:ext cx="2599002" cy="1693639"/>
            </a:xfrm>
            <a:prstGeom prst="ellipse">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chemeClr val="bg1"/>
                  </a:solidFill>
                  <a:latin typeface="Roboto Medium" panose="02000000000000000000" pitchFamily="2" charset="0"/>
                  <a:ea typeface="Roboto Medium" panose="02000000000000000000" pitchFamily="2" charset="0"/>
                </a:rPr>
                <a:t>Product Differentiation</a:t>
              </a:r>
            </a:p>
          </p:txBody>
        </p:sp>
      </p:grpSp>
    </p:spTree>
    <p:extLst>
      <p:ext uri="{BB962C8B-B14F-4D97-AF65-F5344CB8AC3E}">
        <p14:creationId xmlns:p14="http://schemas.microsoft.com/office/powerpoint/2010/main" val="29086922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ounded Rectangle 30">
            <a:extLst>
              <a:ext uri="{FF2B5EF4-FFF2-40B4-BE49-F238E27FC236}">
                <a16:creationId xmlns:a16="http://schemas.microsoft.com/office/drawing/2014/main" id="{7D31A608-1D6E-ADFE-8985-FDD2A5E77568}"/>
              </a:ext>
            </a:extLst>
          </p:cNvPr>
          <p:cNvSpPr/>
          <p:nvPr/>
        </p:nvSpPr>
        <p:spPr>
          <a:xfrm>
            <a:off x="3356109" y="4989959"/>
            <a:ext cx="2715500" cy="1677420"/>
          </a:xfrm>
          <a:prstGeom prst="roundRect">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ounded Rectangle 31">
            <a:extLst>
              <a:ext uri="{FF2B5EF4-FFF2-40B4-BE49-F238E27FC236}">
                <a16:creationId xmlns:a16="http://schemas.microsoft.com/office/drawing/2014/main" id="{36828631-92CB-8507-9D92-77E38F87DC5E}"/>
              </a:ext>
            </a:extLst>
          </p:cNvPr>
          <p:cNvSpPr/>
          <p:nvPr/>
        </p:nvSpPr>
        <p:spPr>
          <a:xfrm>
            <a:off x="6143554" y="4989959"/>
            <a:ext cx="2715500" cy="1677420"/>
          </a:xfrm>
          <a:prstGeom prst="roundRect">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ounded Rectangle 32">
            <a:extLst>
              <a:ext uri="{FF2B5EF4-FFF2-40B4-BE49-F238E27FC236}">
                <a16:creationId xmlns:a16="http://schemas.microsoft.com/office/drawing/2014/main" id="{9034ACB4-B19B-AF24-CDEE-66A241AA82EB}"/>
              </a:ext>
            </a:extLst>
          </p:cNvPr>
          <p:cNvSpPr/>
          <p:nvPr/>
        </p:nvSpPr>
        <p:spPr>
          <a:xfrm>
            <a:off x="8916250" y="4989959"/>
            <a:ext cx="2715500" cy="1677420"/>
          </a:xfrm>
          <a:prstGeom prst="roundRect">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ounded Rectangle 33">
            <a:extLst>
              <a:ext uri="{FF2B5EF4-FFF2-40B4-BE49-F238E27FC236}">
                <a16:creationId xmlns:a16="http://schemas.microsoft.com/office/drawing/2014/main" id="{EBCF6C10-5941-429F-751F-075B29750290}"/>
              </a:ext>
            </a:extLst>
          </p:cNvPr>
          <p:cNvSpPr/>
          <p:nvPr/>
        </p:nvSpPr>
        <p:spPr>
          <a:xfrm>
            <a:off x="553916" y="4989959"/>
            <a:ext cx="2715500" cy="1677420"/>
          </a:xfrm>
          <a:prstGeom prst="roundRect">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nvGrpSpPr>
          <p:cNvPr id="29" name="Group 28">
            <a:extLst>
              <a:ext uri="{FF2B5EF4-FFF2-40B4-BE49-F238E27FC236}">
                <a16:creationId xmlns:a16="http://schemas.microsoft.com/office/drawing/2014/main" id="{4EAAB4A5-85EC-0F52-F4EA-603BB5F197C9}"/>
              </a:ext>
            </a:extLst>
          </p:cNvPr>
          <p:cNvGrpSpPr/>
          <p:nvPr/>
        </p:nvGrpSpPr>
        <p:grpSpPr>
          <a:xfrm>
            <a:off x="2885204" y="1142829"/>
            <a:ext cx="6421592" cy="3503203"/>
            <a:chOff x="2172295" y="1283077"/>
            <a:chExt cx="5587191" cy="3048008"/>
          </a:xfrm>
        </p:grpSpPr>
        <p:sp>
          <p:nvSpPr>
            <p:cNvPr id="3" name="Snip Single Corner Rectangle 36">
              <a:extLst>
                <a:ext uri="{FF2B5EF4-FFF2-40B4-BE49-F238E27FC236}">
                  <a16:creationId xmlns:a16="http://schemas.microsoft.com/office/drawing/2014/main" id="{158FA0A2-8D3D-00CA-98F1-828F269F28D4}"/>
                </a:ext>
              </a:extLst>
            </p:cNvPr>
            <p:cNvSpPr/>
            <p:nvPr/>
          </p:nvSpPr>
          <p:spPr>
            <a:xfrm flipH="1">
              <a:off x="2921890" y="1336749"/>
              <a:ext cx="4655302" cy="2571675"/>
            </a:xfrm>
            <a:prstGeom prst="snip1Rect">
              <a:avLst>
                <a:gd name="adj"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p>
          </p:txBody>
        </p:sp>
        <p:sp>
          <p:nvSpPr>
            <p:cNvPr id="6" name="Oval 5">
              <a:extLst>
                <a:ext uri="{FF2B5EF4-FFF2-40B4-BE49-F238E27FC236}">
                  <a16:creationId xmlns:a16="http://schemas.microsoft.com/office/drawing/2014/main" id="{FD01CA17-7893-A333-D9F1-AFAB3117CF1B}"/>
                </a:ext>
              </a:extLst>
            </p:cNvPr>
            <p:cNvSpPr/>
            <p:nvPr/>
          </p:nvSpPr>
          <p:spPr>
            <a:xfrm>
              <a:off x="5435676" y="1591860"/>
              <a:ext cx="1846349" cy="655994"/>
            </a:xfrm>
            <a:prstGeom prst="ellipse">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7" name="Oval 6">
              <a:extLst>
                <a:ext uri="{FF2B5EF4-FFF2-40B4-BE49-F238E27FC236}">
                  <a16:creationId xmlns:a16="http://schemas.microsoft.com/office/drawing/2014/main" id="{39E8550A-0982-6953-D8A0-F1B95EA80A21}"/>
                </a:ext>
              </a:extLst>
            </p:cNvPr>
            <p:cNvSpPr/>
            <p:nvPr/>
          </p:nvSpPr>
          <p:spPr>
            <a:xfrm>
              <a:off x="5435676" y="2790306"/>
              <a:ext cx="1846349" cy="655994"/>
            </a:xfrm>
            <a:prstGeom prst="ellipse">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8" name="Oval 7">
              <a:extLst>
                <a:ext uri="{FF2B5EF4-FFF2-40B4-BE49-F238E27FC236}">
                  <a16:creationId xmlns:a16="http://schemas.microsoft.com/office/drawing/2014/main" id="{61764913-1019-4938-504B-492B97830A98}"/>
                </a:ext>
              </a:extLst>
            </p:cNvPr>
            <p:cNvSpPr/>
            <p:nvPr/>
          </p:nvSpPr>
          <p:spPr>
            <a:xfrm>
              <a:off x="3517118" y="2095623"/>
              <a:ext cx="1846349" cy="655994"/>
            </a:xfrm>
            <a:prstGeom prst="ellipse">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9" name="CuadroTexto 395">
              <a:extLst>
                <a:ext uri="{FF2B5EF4-FFF2-40B4-BE49-F238E27FC236}">
                  <a16:creationId xmlns:a16="http://schemas.microsoft.com/office/drawing/2014/main" id="{53FFBD52-B96D-842E-BD24-9182A68AACD2}"/>
                </a:ext>
              </a:extLst>
            </p:cNvPr>
            <p:cNvSpPr txBox="1"/>
            <p:nvPr/>
          </p:nvSpPr>
          <p:spPr>
            <a:xfrm rot="16200000" flipH="1">
              <a:off x="1452366" y="2446968"/>
              <a:ext cx="2004780" cy="294563"/>
            </a:xfrm>
            <a:prstGeom prst="rect">
              <a:avLst/>
            </a:prstGeom>
            <a:noFill/>
          </p:spPr>
          <p:txBody>
            <a:bodyPr wrap="square" rtlCol="0">
              <a:spAutoFit/>
            </a:bodyPr>
            <a:lstStyle/>
            <a:p>
              <a:pPr algn="ctr"/>
              <a:r>
                <a:rPr lang="en-US" sz="1600" b="1" dirty="0">
                  <a:solidFill>
                    <a:srgbClr val="717FAC"/>
                  </a:solidFill>
                  <a:latin typeface="Century Gothic" panose="020B0502020202020204" pitchFamily="34" charset="0"/>
                  <a:ea typeface="Roboto Medium" panose="02000000000000000000" pitchFamily="2" charset="0"/>
                  <a:cs typeface="Lato Semibold" panose="020F0502020204030203" pitchFamily="34" charset="0"/>
                </a:rPr>
                <a:t>Market</a:t>
              </a:r>
            </a:p>
          </p:txBody>
        </p:sp>
        <p:sp>
          <p:nvSpPr>
            <p:cNvPr id="10" name="CuadroTexto 395">
              <a:extLst>
                <a:ext uri="{FF2B5EF4-FFF2-40B4-BE49-F238E27FC236}">
                  <a16:creationId xmlns:a16="http://schemas.microsoft.com/office/drawing/2014/main" id="{1A826327-9B6A-E328-07BF-82C9B340F40E}"/>
                </a:ext>
              </a:extLst>
            </p:cNvPr>
            <p:cNvSpPr txBox="1"/>
            <p:nvPr/>
          </p:nvSpPr>
          <p:spPr>
            <a:xfrm flipH="1">
              <a:off x="3889481" y="4036522"/>
              <a:ext cx="2536975" cy="294563"/>
            </a:xfrm>
            <a:prstGeom prst="rect">
              <a:avLst/>
            </a:prstGeom>
            <a:noFill/>
          </p:spPr>
          <p:txBody>
            <a:bodyPr wrap="square" rtlCol="0">
              <a:spAutoFit/>
            </a:bodyPr>
            <a:lstStyle/>
            <a:p>
              <a:pPr algn="ctr"/>
              <a:r>
                <a:rPr lang="en-US" sz="1600" b="1" dirty="0">
                  <a:solidFill>
                    <a:srgbClr val="717FAC"/>
                  </a:solidFill>
                  <a:latin typeface="Century Gothic" panose="020B0502020202020204" pitchFamily="34" charset="0"/>
                  <a:ea typeface="Roboto Medium" panose="02000000000000000000" pitchFamily="2" charset="0"/>
                  <a:cs typeface="Lato Semibold" panose="020F0502020204030203" pitchFamily="34" charset="0"/>
                </a:rPr>
                <a:t>Products</a:t>
              </a:r>
            </a:p>
          </p:txBody>
        </p:sp>
        <p:sp>
          <p:nvSpPr>
            <p:cNvPr id="11" name="Rectangle 56">
              <a:extLst>
                <a:ext uri="{FF2B5EF4-FFF2-40B4-BE49-F238E27FC236}">
                  <a16:creationId xmlns:a16="http://schemas.microsoft.com/office/drawing/2014/main" id="{0BD8A4B3-7190-885F-5B35-F7913BD4D9F7}"/>
                </a:ext>
              </a:extLst>
            </p:cNvPr>
            <p:cNvSpPr/>
            <p:nvPr/>
          </p:nvSpPr>
          <p:spPr>
            <a:xfrm flipH="1">
              <a:off x="2172295" y="1283077"/>
              <a:ext cx="605177" cy="246221"/>
            </a:xfrm>
            <a:prstGeom prst="rect">
              <a:avLst/>
            </a:prstGeom>
          </p:spPr>
          <p:txBody>
            <a:bodyPr wrap="square">
              <a:spAutoFit/>
            </a:bodyPr>
            <a:lstStyle/>
            <a:p>
              <a:pPr algn="ctr"/>
              <a:r>
                <a:rPr lang="en-US" sz="1000" dirty="0">
                  <a:latin typeface="Century Gothic" panose="020B0502020202020204" pitchFamily="34" charset="0"/>
                  <a:ea typeface="Lato" panose="020F0502020204030203" pitchFamily="34" charset="0"/>
                  <a:cs typeface="Lato" panose="020F0502020204030203" pitchFamily="34" charset="0"/>
                </a:rPr>
                <a:t>High</a:t>
              </a:r>
            </a:p>
          </p:txBody>
        </p:sp>
        <p:sp>
          <p:nvSpPr>
            <p:cNvPr id="12" name="Rectangle 56">
              <a:extLst>
                <a:ext uri="{FF2B5EF4-FFF2-40B4-BE49-F238E27FC236}">
                  <a16:creationId xmlns:a16="http://schemas.microsoft.com/office/drawing/2014/main" id="{51BC6E4A-D1D1-4E2E-BD10-23DB87AA938B}"/>
                </a:ext>
              </a:extLst>
            </p:cNvPr>
            <p:cNvSpPr/>
            <p:nvPr/>
          </p:nvSpPr>
          <p:spPr>
            <a:xfrm flipH="1">
              <a:off x="2172295" y="3771982"/>
              <a:ext cx="605177" cy="246221"/>
            </a:xfrm>
            <a:prstGeom prst="rect">
              <a:avLst/>
            </a:prstGeom>
          </p:spPr>
          <p:txBody>
            <a:bodyPr wrap="square">
              <a:spAutoFit/>
            </a:bodyPr>
            <a:lstStyle/>
            <a:p>
              <a:pPr algn="ctr"/>
              <a:r>
                <a:rPr lang="en-US" sz="1000" dirty="0">
                  <a:latin typeface="Century Gothic" panose="020B0502020202020204" pitchFamily="34" charset="0"/>
                  <a:ea typeface="Lato" panose="020F0502020204030203" pitchFamily="34" charset="0"/>
                  <a:cs typeface="Lato" panose="020F0502020204030203" pitchFamily="34" charset="0"/>
                </a:rPr>
                <a:t>Low</a:t>
              </a:r>
            </a:p>
          </p:txBody>
        </p:sp>
        <p:sp>
          <p:nvSpPr>
            <p:cNvPr id="13" name="Rectangle 56">
              <a:extLst>
                <a:ext uri="{FF2B5EF4-FFF2-40B4-BE49-F238E27FC236}">
                  <a16:creationId xmlns:a16="http://schemas.microsoft.com/office/drawing/2014/main" id="{54EC7B39-0B87-F460-78BE-39702D8D3EE7}"/>
                </a:ext>
              </a:extLst>
            </p:cNvPr>
            <p:cNvSpPr/>
            <p:nvPr/>
          </p:nvSpPr>
          <p:spPr>
            <a:xfrm flipH="1">
              <a:off x="2771395" y="4036522"/>
              <a:ext cx="681881" cy="246221"/>
            </a:xfrm>
            <a:prstGeom prst="rect">
              <a:avLst/>
            </a:prstGeom>
          </p:spPr>
          <p:txBody>
            <a:bodyPr wrap="square">
              <a:spAutoFit/>
            </a:bodyPr>
            <a:lstStyle/>
            <a:p>
              <a:pPr algn="ctr"/>
              <a:r>
                <a:rPr lang="en-US" sz="1000" dirty="0">
                  <a:latin typeface="Lato" panose="020F0502020204030203" pitchFamily="34" charset="0"/>
                  <a:ea typeface="Lato" panose="020F0502020204030203" pitchFamily="34" charset="0"/>
                  <a:cs typeface="Lato" panose="020F0502020204030203" pitchFamily="34" charset="0"/>
                </a:rPr>
                <a:t>Narrow</a:t>
              </a:r>
            </a:p>
          </p:txBody>
        </p:sp>
        <p:sp>
          <p:nvSpPr>
            <p:cNvPr id="14" name="Rectangle 56">
              <a:extLst>
                <a:ext uri="{FF2B5EF4-FFF2-40B4-BE49-F238E27FC236}">
                  <a16:creationId xmlns:a16="http://schemas.microsoft.com/office/drawing/2014/main" id="{92152676-5439-8130-0066-EC9AEE739480}"/>
                </a:ext>
              </a:extLst>
            </p:cNvPr>
            <p:cNvSpPr/>
            <p:nvPr/>
          </p:nvSpPr>
          <p:spPr>
            <a:xfrm flipH="1">
              <a:off x="7077605" y="4036522"/>
              <a:ext cx="681881" cy="246221"/>
            </a:xfrm>
            <a:prstGeom prst="rect">
              <a:avLst/>
            </a:prstGeom>
          </p:spPr>
          <p:txBody>
            <a:bodyPr wrap="square">
              <a:spAutoFit/>
            </a:bodyPr>
            <a:lstStyle/>
            <a:p>
              <a:pPr algn="ctr"/>
              <a:r>
                <a:rPr lang="en-US" sz="1000" dirty="0">
                  <a:latin typeface="Lato" panose="020F0502020204030203" pitchFamily="34" charset="0"/>
                  <a:ea typeface="Lato" panose="020F0502020204030203" pitchFamily="34" charset="0"/>
                  <a:cs typeface="Lato" panose="020F0502020204030203" pitchFamily="34" charset="0"/>
                </a:rPr>
                <a:t>Broad</a:t>
              </a:r>
            </a:p>
          </p:txBody>
        </p:sp>
        <p:sp>
          <p:nvSpPr>
            <p:cNvPr id="16" name="CuadroTexto 395">
              <a:extLst>
                <a:ext uri="{FF2B5EF4-FFF2-40B4-BE49-F238E27FC236}">
                  <a16:creationId xmlns:a16="http://schemas.microsoft.com/office/drawing/2014/main" id="{3D9C0893-89C1-AF75-C565-F30031DB848E}"/>
                </a:ext>
              </a:extLst>
            </p:cNvPr>
            <p:cNvSpPr txBox="1"/>
            <p:nvPr/>
          </p:nvSpPr>
          <p:spPr>
            <a:xfrm flipH="1">
              <a:off x="3805155" y="2225834"/>
              <a:ext cx="1270278" cy="461665"/>
            </a:xfrm>
            <a:prstGeom prst="rect">
              <a:avLst/>
            </a:prstGeom>
            <a:noFill/>
          </p:spPr>
          <p:txBody>
            <a:bodyPr wrap="square" rtlCol="0">
              <a:spAutoFit/>
            </a:bodyPr>
            <a:lstStyle/>
            <a:p>
              <a:pPr algn="ctr"/>
              <a:r>
                <a:rPr lang="en-US" sz="1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7" name="CuadroTexto 395">
              <a:extLst>
                <a:ext uri="{FF2B5EF4-FFF2-40B4-BE49-F238E27FC236}">
                  <a16:creationId xmlns:a16="http://schemas.microsoft.com/office/drawing/2014/main" id="{6D5DAA92-C1EE-FDC6-BA53-D3FAFAE3D58A}"/>
                </a:ext>
              </a:extLst>
            </p:cNvPr>
            <p:cNvSpPr txBox="1"/>
            <p:nvPr/>
          </p:nvSpPr>
          <p:spPr>
            <a:xfrm flipH="1">
              <a:off x="5769464" y="1794001"/>
              <a:ext cx="1270278" cy="276999"/>
            </a:xfrm>
            <a:prstGeom prst="rect">
              <a:avLst/>
            </a:prstGeom>
            <a:noFill/>
          </p:spPr>
          <p:txBody>
            <a:bodyPr wrap="square" rtlCol="0">
              <a:spAutoFit/>
            </a:bodyPr>
            <a:lstStyle/>
            <a:p>
              <a:pPr algn="ctr"/>
              <a:r>
                <a:rPr lang="en-US" sz="1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18" name="CuadroTexto 395">
              <a:extLst>
                <a:ext uri="{FF2B5EF4-FFF2-40B4-BE49-F238E27FC236}">
                  <a16:creationId xmlns:a16="http://schemas.microsoft.com/office/drawing/2014/main" id="{A6C485DA-97D3-0675-E312-D753D8555C45}"/>
                </a:ext>
              </a:extLst>
            </p:cNvPr>
            <p:cNvSpPr txBox="1"/>
            <p:nvPr/>
          </p:nvSpPr>
          <p:spPr>
            <a:xfrm flipH="1">
              <a:off x="5723713" y="2996792"/>
              <a:ext cx="1270278" cy="241007"/>
            </a:xfrm>
            <a:prstGeom prst="rect">
              <a:avLst/>
            </a:prstGeom>
            <a:noFill/>
          </p:spPr>
          <p:txBody>
            <a:bodyPr wrap="square" rtlCol="0" anchor="ctr">
              <a:spAutoFit/>
            </a:bodyPr>
            <a:lstStyle/>
            <a:p>
              <a:pPr algn="ctr"/>
              <a:r>
                <a:rPr lang="en-US" sz="1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Leadership</a:t>
              </a:r>
            </a:p>
          </p:txBody>
        </p:sp>
        <p:sp>
          <p:nvSpPr>
            <p:cNvPr id="19" name="Oval 18">
              <a:extLst>
                <a:ext uri="{FF2B5EF4-FFF2-40B4-BE49-F238E27FC236}">
                  <a16:creationId xmlns:a16="http://schemas.microsoft.com/office/drawing/2014/main" id="{0E4AEFEF-4EEA-BDF9-A79B-478BC6CA59BF}"/>
                </a:ext>
              </a:extLst>
            </p:cNvPr>
            <p:cNvSpPr/>
            <p:nvPr/>
          </p:nvSpPr>
          <p:spPr>
            <a:xfrm>
              <a:off x="3209057" y="2987104"/>
              <a:ext cx="1846349" cy="655994"/>
            </a:xfrm>
            <a:prstGeom prst="ellipse">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p>
          </p:txBody>
        </p:sp>
        <p:sp>
          <p:nvSpPr>
            <p:cNvPr id="20" name="CuadroTexto 395">
              <a:extLst>
                <a:ext uri="{FF2B5EF4-FFF2-40B4-BE49-F238E27FC236}">
                  <a16:creationId xmlns:a16="http://schemas.microsoft.com/office/drawing/2014/main" id="{3670603B-607B-9750-A02F-124F261EDABB}"/>
                </a:ext>
              </a:extLst>
            </p:cNvPr>
            <p:cNvSpPr txBox="1"/>
            <p:nvPr/>
          </p:nvSpPr>
          <p:spPr>
            <a:xfrm flipH="1">
              <a:off x="3497094" y="3191062"/>
              <a:ext cx="1270278" cy="276999"/>
            </a:xfrm>
            <a:prstGeom prst="rect">
              <a:avLst/>
            </a:prstGeom>
            <a:noFill/>
          </p:spPr>
          <p:txBody>
            <a:bodyPr wrap="square" rtlCol="0">
              <a:spAutoFit/>
            </a:bodyPr>
            <a:lstStyle/>
            <a:p>
              <a:pPr algn="ctr"/>
              <a:r>
                <a:rPr lang="en-US" sz="1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Focus</a:t>
              </a:r>
            </a:p>
          </p:txBody>
        </p:sp>
      </p:grpSp>
      <p:sp>
        <p:nvSpPr>
          <p:cNvPr id="21" name="CuadroTexto 395">
            <a:extLst>
              <a:ext uri="{FF2B5EF4-FFF2-40B4-BE49-F238E27FC236}">
                <a16:creationId xmlns:a16="http://schemas.microsoft.com/office/drawing/2014/main" id="{3C910078-7E85-28ED-BCBE-2793485E4E4E}"/>
              </a:ext>
            </a:extLst>
          </p:cNvPr>
          <p:cNvSpPr txBox="1"/>
          <p:nvPr/>
        </p:nvSpPr>
        <p:spPr>
          <a:xfrm flipH="1">
            <a:off x="718876" y="5264794"/>
            <a:ext cx="2368561"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22" name="Rectangle 56">
            <a:extLst>
              <a:ext uri="{FF2B5EF4-FFF2-40B4-BE49-F238E27FC236}">
                <a16:creationId xmlns:a16="http://schemas.microsoft.com/office/drawing/2014/main" id="{DBD2A103-9D54-6A72-B175-BD8C11BB9D67}"/>
              </a:ext>
            </a:extLst>
          </p:cNvPr>
          <p:cNvSpPr/>
          <p:nvPr/>
        </p:nvSpPr>
        <p:spPr>
          <a:xfrm flipH="1">
            <a:off x="823478" y="5695937"/>
            <a:ext cx="2218349" cy="738664"/>
          </a:xfrm>
          <a:prstGeom prst="rect">
            <a:avLst/>
          </a:prstGeom>
        </p:spPr>
        <p:txBody>
          <a:bodyPr wrap="square">
            <a:spAutoFit/>
          </a:bodyPr>
          <a:lstStyle/>
          <a:p>
            <a:r>
              <a:rPr lang="en-US" sz="1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3" name="CuadroTexto 395">
            <a:extLst>
              <a:ext uri="{FF2B5EF4-FFF2-40B4-BE49-F238E27FC236}">
                <a16:creationId xmlns:a16="http://schemas.microsoft.com/office/drawing/2014/main" id="{5853AB1E-1A8B-B9F1-97E2-FD040BF8FC36}"/>
              </a:ext>
            </a:extLst>
          </p:cNvPr>
          <p:cNvSpPr txBox="1"/>
          <p:nvPr/>
        </p:nvSpPr>
        <p:spPr>
          <a:xfrm flipH="1">
            <a:off x="3529406" y="5279542"/>
            <a:ext cx="2368561"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24" name="Rectangle 56">
            <a:extLst>
              <a:ext uri="{FF2B5EF4-FFF2-40B4-BE49-F238E27FC236}">
                <a16:creationId xmlns:a16="http://schemas.microsoft.com/office/drawing/2014/main" id="{B5ECB720-C7CC-0407-B6DE-04F64456916A}"/>
              </a:ext>
            </a:extLst>
          </p:cNvPr>
          <p:cNvSpPr/>
          <p:nvPr/>
        </p:nvSpPr>
        <p:spPr>
          <a:xfrm flipH="1">
            <a:off x="3634008" y="5695937"/>
            <a:ext cx="2218349" cy="738664"/>
          </a:xfrm>
          <a:prstGeom prst="rect">
            <a:avLst/>
          </a:prstGeom>
        </p:spPr>
        <p:txBody>
          <a:bodyPr wrap="square">
            <a:spAutoFit/>
          </a:bodyPr>
          <a:lstStyle/>
          <a:p>
            <a:r>
              <a:rPr lang="en-US" sz="1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5" name="CuadroTexto 395">
            <a:extLst>
              <a:ext uri="{FF2B5EF4-FFF2-40B4-BE49-F238E27FC236}">
                <a16:creationId xmlns:a16="http://schemas.microsoft.com/office/drawing/2014/main" id="{5E6BEE3E-9249-A216-068A-5353430134AA}"/>
              </a:ext>
            </a:extLst>
          </p:cNvPr>
          <p:cNvSpPr txBox="1"/>
          <p:nvPr/>
        </p:nvSpPr>
        <p:spPr>
          <a:xfrm flipH="1">
            <a:off x="6295561" y="5294290"/>
            <a:ext cx="2368561"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Focus</a:t>
            </a:r>
          </a:p>
        </p:txBody>
      </p:sp>
      <p:sp>
        <p:nvSpPr>
          <p:cNvPr id="26" name="Rectangle 56">
            <a:extLst>
              <a:ext uri="{FF2B5EF4-FFF2-40B4-BE49-F238E27FC236}">
                <a16:creationId xmlns:a16="http://schemas.microsoft.com/office/drawing/2014/main" id="{9664978B-7ABE-32EF-C3AF-14BEB904B2D9}"/>
              </a:ext>
            </a:extLst>
          </p:cNvPr>
          <p:cNvSpPr/>
          <p:nvPr/>
        </p:nvSpPr>
        <p:spPr>
          <a:xfrm flipH="1">
            <a:off x="6400163" y="5695937"/>
            <a:ext cx="2218349" cy="738664"/>
          </a:xfrm>
          <a:prstGeom prst="rect">
            <a:avLst/>
          </a:prstGeom>
        </p:spPr>
        <p:txBody>
          <a:bodyPr wrap="square">
            <a:spAutoFit/>
          </a:bodyPr>
          <a:lstStyle/>
          <a:p>
            <a:r>
              <a:rPr lang="en-US" sz="1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7" name="CuadroTexto 395">
            <a:extLst>
              <a:ext uri="{FF2B5EF4-FFF2-40B4-BE49-F238E27FC236}">
                <a16:creationId xmlns:a16="http://schemas.microsoft.com/office/drawing/2014/main" id="{DC370091-84EA-262B-7209-58839F33605F}"/>
              </a:ext>
            </a:extLst>
          </p:cNvPr>
          <p:cNvSpPr txBox="1"/>
          <p:nvPr/>
        </p:nvSpPr>
        <p:spPr>
          <a:xfrm flipH="1">
            <a:off x="9120711" y="5294291"/>
            <a:ext cx="2368561"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Leadership</a:t>
            </a:r>
          </a:p>
        </p:txBody>
      </p:sp>
      <p:sp>
        <p:nvSpPr>
          <p:cNvPr id="28" name="Rectangle 56">
            <a:extLst>
              <a:ext uri="{FF2B5EF4-FFF2-40B4-BE49-F238E27FC236}">
                <a16:creationId xmlns:a16="http://schemas.microsoft.com/office/drawing/2014/main" id="{226E371D-8E2A-C9F2-305E-2007AFE872D9}"/>
              </a:ext>
            </a:extLst>
          </p:cNvPr>
          <p:cNvSpPr/>
          <p:nvPr/>
        </p:nvSpPr>
        <p:spPr>
          <a:xfrm flipH="1">
            <a:off x="9150207" y="5695937"/>
            <a:ext cx="2218349" cy="738664"/>
          </a:xfrm>
          <a:prstGeom prst="rect">
            <a:avLst/>
          </a:prstGeom>
        </p:spPr>
        <p:txBody>
          <a:bodyPr wrap="square">
            <a:spAutoFit/>
          </a:bodyPr>
          <a:lstStyle/>
          <a:p>
            <a:r>
              <a:rPr lang="en-US" sz="14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Tree>
    <p:extLst>
      <p:ext uri="{BB962C8B-B14F-4D97-AF65-F5344CB8AC3E}">
        <p14:creationId xmlns:p14="http://schemas.microsoft.com/office/powerpoint/2010/main" val="32568237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grpSp>
        <p:nvGrpSpPr>
          <p:cNvPr id="31" name="Group 30">
            <a:extLst>
              <a:ext uri="{FF2B5EF4-FFF2-40B4-BE49-F238E27FC236}">
                <a16:creationId xmlns:a16="http://schemas.microsoft.com/office/drawing/2014/main" id="{B09AE364-283B-C4BF-9378-4F2506C84431}"/>
              </a:ext>
            </a:extLst>
          </p:cNvPr>
          <p:cNvGrpSpPr/>
          <p:nvPr/>
        </p:nvGrpSpPr>
        <p:grpSpPr>
          <a:xfrm>
            <a:off x="735337" y="2034771"/>
            <a:ext cx="6138913" cy="3577352"/>
            <a:chOff x="672355" y="1640324"/>
            <a:chExt cx="6138913" cy="3577352"/>
          </a:xfrm>
        </p:grpSpPr>
        <p:sp>
          <p:nvSpPr>
            <p:cNvPr id="26" name="Round Same-side Corner of Rectangle 25">
              <a:extLst>
                <a:ext uri="{FF2B5EF4-FFF2-40B4-BE49-F238E27FC236}">
                  <a16:creationId xmlns:a16="http://schemas.microsoft.com/office/drawing/2014/main" id="{D539FBA4-DDAA-D5A1-BAFD-C0CBE798D82A}"/>
                </a:ext>
              </a:extLst>
            </p:cNvPr>
            <p:cNvSpPr/>
            <p:nvPr/>
          </p:nvSpPr>
          <p:spPr>
            <a:xfrm>
              <a:off x="4670612" y="1640324"/>
              <a:ext cx="1425388" cy="367273"/>
            </a:xfrm>
            <a:prstGeom prst="round2SameRect">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ound Same-side Corner of Rectangle 26">
              <a:extLst>
                <a:ext uri="{FF2B5EF4-FFF2-40B4-BE49-F238E27FC236}">
                  <a16:creationId xmlns:a16="http://schemas.microsoft.com/office/drawing/2014/main" id="{B58B0F5F-C085-2BEA-BA0B-B26656BF4875}"/>
                </a:ext>
              </a:extLst>
            </p:cNvPr>
            <p:cNvSpPr/>
            <p:nvPr/>
          </p:nvSpPr>
          <p:spPr>
            <a:xfrm>
              <a:off x="1640542" y="1640324"/>
              <a:ext cx="1425388" cy="367273"/>
            </a:xfrm>
            <a:prstGeom prst="round2SameRect">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 Same-side Corner of Rectangle 27">
              <a:extLst>
                <a:ext uri="{FF2B5EF4-FFF2-40B4-BE49-F238E27FC236}">
                  <a16:creationId xmlns:a16="http://schemas.microsoft.com/office/drawing/2014/main" id="{A9DBC4D9-795E-FA59-3AFE-71D296A94828}"/>
                </a:ext>
              </a:extLst>
            </p:cNvPr>
            <p:cNvSpPr/>
            <p:nvPr/>
          </p:nvSpPr>
          <p:spPr>
            <a:xfrm rot="16200000">
              <a:off x="338128" y="2573972"/>
              <a:ext cx="1021944" cy="353490"/>
            </a:xfrm>
            <a:prstGeom prst="round2SameRect">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ound Same-side Corner of Rectangle 28">
              <a:extLst>
                <a:ext uri="{FF2B5EF4-FFF2-40B4-BE49-F238E27FC236}">
                  <a16:creationId xmlns:a16="http://schemas.microsoft.com/office/drawing/2014/main" id="{05987285-14C9-6A4C-4BFD-F49F138368C5}"/>
                </a:ext>
              </a:extLst>
            </p:cNvPr>
            <p:cNvSpPr/>
            <p:nvPr/>
          </p:nvSpPr>
          <p:spPr>
            <a:xfrm rot="16200000">
              <a:off x="338129" y="4348986"/>
              <a:ext cx="1021944" cy="353489"/>
            </a:xfrm>
            <a:prstGeom prst="round2Same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395">
              <a:extLst>
                <a:ext uri="{FF2B5EF4-FFF2-40B4-BE49-F238E27FC236}">
                  <a16:creationId xmlns:a16="http://schemas.microsoft.com/office/drawing/2014/main" id="{A45789DF-E536-617E-D122-4935AA3036C9}"/>
                </a:ext>
              </a:extLst>
            </p:cNvPr>
            <p:cNvSpPr txBox="1"/>
            <p:nvPr/>
          </p:nvSpPr>
          <p:spPr>
            <a:xfrm flipH="1">
              <a:off x="5086445" y="1711239"/>
              <a:ext cx="593722" cy="276999"/>
            </a:xfrm>
            <a:prstGeom prst="rect">
              <a:avLst/>
            </a:prstGeom>
            <a:noFill/>
          </p:spPr>
          <p:txBody>
            <a:bodyPr wrap="square" rtlCol="0">
              <a:spAutoFit/>
            </a:bodyPr>
            <a:lstStyle/>
            <a:p>
              <a:pPr algn="ctr"/>
              <a:r>
                <a:rPr lang="en-US" sz="1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High</a:t>
              </a:r>
            </a:p>
          </p:txBody>
        </p:sp>
        <p:sp>
          <p:nvSpPr>
            <p:cNvPr id="8" name="CuadroTexto 395">
              <a:extLst>
                <a:ext uri="{FF2B5EF4-FFF2-40B4-BE49-F238E27FC236}">
                  <a16:creationId xmlns:a16="http://schemas.microsoft.com/office/drawing/2014/main" id="{3B50AE71-AC09-785D-06AA-9DEAF81D0189}"/>
                </a:ext>
              </a:extLst>
            </p:cNvPr>
            <p:cNvSpPr txBox="1"/>
            <p:nvPr/>
          </p:nvSpPr>
          <p:spPr>
            <a:xfrm flipH="1">
              <a:off x="2056375" y="1711239"/>
              <a:ext cx="593722" cy="276999"/>
            </a:xfrm>
            <a:prstGeom prst="rect">
              <a:avLst/>
            </a:prstGeom>
            <a:noFill/>
          </p:spPr>
          <p:txBody>
            <a:bodyPr wrap="square" rtlCol="0">
              <a:spAutoFit/>
            </a:bodyPr>
            <a:lstStyle/>
            <a:p>
              <a:pPr algn="ctr"/>
              <a:r>
                <a:rPr lang="en-US" sz="1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Low</a:t>
              </a:r>
            </a:p>
          </p:txBody>
        </p:sp>
        <p:sp>
          <p:nvSpPr>
            <p:cNvPr id="10" name="CuadroTexto 395">
              <a:extLst>
                <a:ext uri="{FF2B5EF4-FFF2-40B4-BE49-F238E27FC236}">
                  <a16:creationId xmlns:a16="http://schemas.microsoft.com/office/drawing/2014/main" id="{FD69B3ED-186F-FCDC-4697-D8224A43E8AA}"/>
                </a:ext>
              </a:extLst>
            </p:cNvPr>
            <p:cNvSpPr txBox="1"/>
            <p:nvPr/>
          </p:nvSpPr>
          <p:spPr>
            <a:xfrm rot="16200000" flipH="1">
              <a:off x="576975" y="4387231"/>
              <a:ext cx="593722" cy="276999"/>
            </a:xfrm>
            <a:prstGeom prst="rect">
              <a:avLst/>
            </a:prstGeom>
            <a:noFill/>
          </p:spPr>
          <p:txBody>
            <a:bodyPr wrap="square" rtlCol="0">
              <a:spAutoFit/>
            </a:bodyPr>
            <a:lstStyle/>
            <a:p>
              <a:pPr algn="ctr"/>
              <a:r>
                <a:rPr lang="en-US" sz="1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Low</a:t>
              </a:r>
            </a:p>
          </p:txBody>
        </p:sp>
        <p:sp>
          <p:nvSpPr>
            <p:cNvPr id="12" name="CuadroTexto 395">
              <a:extLst>
                <a:ext uri="{FF2B5EF4-FFF2-40B4-BE49-F238E27FC236}">
                  <a16:creationId xmlns:a16="http://schemas.microsoft.com/office/drawing/2014/main" id="{EB952091-18A0-AC84-C8EB-624B0E557577}"/>
                </a:ext>
              </a:extLst>
            </p:cNvPr>
            <p:cNvSpPr txBox="1"/>
            <p:nvPr/>
          </p:nvSpPr>
          <p:spPr>
            <a:xfrm rot="16200000" flipH="1">
              <a:off x="576976" y="2612218"/>
              <a:ext cx="593722" cy="276999"/>
            </a:xfrm>
            <a:prstGeom prst="rect">
              <a:avLst/>
            </a:prstGeom>
            <a:noFill/>
          </p:spPr>
          <p:txBody>
            <a:bodyPr wrap="square" rtlCol="0">
              <a:spAutoFit/>
            </a:bodyPr>
            <a:lstStyle/>
            <a:p>
              <a:pPr algn="ctr"/>
              <a:r>
                <a:rPr lang="en-US" sz="12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High</a:t>
              </a:r>
            </a:p>
          </p:txBody>
        </p:sp>
        <p:sp>
          <p:nvSpPr>
            <p:cNvPr id="13" name="Rounded Rectangle 12">
              <a:extLst>
                <a:ext uri="{FF2B5EF4-FFF2-40B4-BE49-F238E27FC236}">
                  <a16:creationId xmlns:a16="http://schemas.microsoft.com/office/drawing/2014/main" id="{BE07F0FC-ECC3-5311-9314-F0AC126C399E}"/>
                </a:ext>
              </a:extLst>
            </p:cNvPr>
            <p:cNvSpPr/>
            <p:nvPr/>
          </p:nvSpPr>
          <p:spPr>
            <a:xfrm>
              <a:off x="4052546" y="3746402"/>
              <a:ext cx="2758722" cy="1471274"/>
            </a:xfrm>
            <a:prstGeom prst="roundRect">
              <a:avLst/>
            </a:prstGeom>
            <a:noFill/>
            <a:ln w="63500">
              <a:solidFill>
                <a:srgbClr val="E3927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ounded Rectangle 13">
              <a:extLst>
                <a:ext uri="{FF2B5EF4-FFF2-40B4-BE49-F238E27FC236}">
                  <a16:creationId xmlns:a16="http://schemas.microsoft.com/office/drawing/2014/main" id="{834C88AE-1D5E-5738-F173-6155920A1714}"/>
                </a:ext>
              </a:extLst>
            </p:cNvPr>
            <p:cNvSpPr/>
            <p:nvPr/>
          </p:nvSpPr>
          <p:spPr>
            <a:xfrm>
              <a:off x="1039351" y="3746402"/>
              <a:ext cx="2758722" cy="1471274"/>
            </a:xfrm>
            <a:prstGeom prst="roundRect">
              <a:avLst/>
            </a:prstGeom>
            <a:noFill/>
            <a:ln w="63500">
              <a:solidFill>
                <a:srgbClr val="717F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ounded Rectangle 14">
              <a:extLst>
                <a:ext uri="{FF2B5EF4-FFF2-40B4-BE49-F238E27FC236}">
                  <a16:creationId xmlns:a16="http://schemas.microsoft.com/office/drawing/2014/main" id="{159A23F3-798F-CC01-D203-04E01B23566C}"/>
                </a:ext>
              </a:extLst>
            </p:cNvPr>
            <p:cNvSpPr/>
            <p:nvPr/>
          </p:nvSpPr>
          <p:spPr>
            <a:xfrm>
              <a:off x="4052546" y="2029161"/>
              <a:ext cx="2758722" cy="1471274"/>
            </a:xfrm>
            <a:prstGeom prst="roundRect">
              <a:avLst/>
            </a:prstGeom>
            <a:noFill/>
            <a:ln w="63500">
              <a:solidFill>
                <a:srgbClr val="8FCFD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ounded Rectangle 15">
              <a:extLst>
                <a:ext uri="{FF2B5EF4-FFF2-40B4-BE49-F238E27FC236}">
                  <a16:creationId xmlns:a16="http://schemas.microsoft.com/office/drawing/2014/main" id="{0FAD6D6A-FA70-A257-9B61-52ACDDB37850}"/>
                </a:ext>
              </a:extLst>
            </p:cNvPr>
            <p:cNvSpPr/>
            <p:nvPr/>
          </p:nvSpPr>
          <p:spPr>
            <a:xfrm>
              <a:off x="1039351" y="2029161"/>
              <a:ext cx="2758722" cy="1471274"/>
            </a:xfrm>
            <a:prstGeom prst="roundRect">
              <a:avLst/>
            </a:prstGeom>
            <a:noFill/>
            <a:ln w="63500">
              <a:solidFill>
                <a:srgbClr val="294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7" name="CuadroTexto 395">
              <a:extLst>
                <a:ext uri="{FF2B5EF4-FFF2-40B4-BE49-F238E27FC236}">
                  <a16:creationId xmlns:a16="http://schemas.microsoft.com/office/drawing/2014/main" id="{E59268A1-F8F0-F645-5AFE-95E99BD3BF10}"/>
                </a:ext>
              </a:extLst>
            </p:cNvPr>
            <p:cNvSpPr txBox="1"/>
            <p:nvPr/>
          </p:nvSpPr>
          <p:spPr>
            <a:xfrm flipH="1">
              <a:off x="1669488" y="2223270"/>
              <a:ext cx="1574965" cy="584775"/>
            </a:xfrm>
            <a:prstGeom prst="rect">
              <a:avLst/>
            </a:prstGeom>
            <a:noFill/>
          </p:spPr>
          <p:txBody>
            <a:bodyPr wrap="square" rtlCol="0">
              <a:spAutoFit/>
            </a:bodyPr>
            <a:lstStyle/>
            <a:p>
              <a:pPr algn="ctr"/>
              <a:r>
                <a:rPr lang="en-US" sz="16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8" name="CuadroTexto 395">
              <a:extLst>
                <a:ext uri="{FF2B5EF4-FFF2-40B4-BE49-F238E27FC236}">
                  <a16:creationId xmlns:a16="http://schemas.microsoft.com/office/drawing/2014/main" id="{A01E1F0B-7E15-D044-AFC2-34DD2550B133}"/>
                </a:ext>
              </a:extLst>
            </p:cNvPr>
            <p:cNvSpPr txBox="1"/>
            <p:nvPr/>
          </p:nvSpPr>
          <p:spPr>
            <a:xfrm flipH="1">
              <a:off x="4639655" y="2362699"/>
              <a:ext cx="1574965" cy="338554"/>
            </a:xfrm>
            <a:prstGeom prst="rect">
              <a:avLst/>
            </a:prstGeom>
            <a:noFill/>
          </p:spPr>
          <p:txBody>
            <a:bodyPr wrap="square" rtlCol="0">
              <a:spAutoFit/>
            </a:bodyPr>
            <a:lstStyle/>
            <a:p>
              <a:pPr algn="ctr"/>
              <a:r>
                <a:rPr lang="en-US" sz="1600" dirty="0">
                  <a:solidFill>
                    <a:srgbClr val="8FCFDC"/>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19" name="CuadroTexto 395">
              <a:extLst>
                <a:ext uri="{FF2B5EF4-FFF2-40B4-BE49-F238E27FC236}">
                  <a16:creationId xmlns:a16="http://schemas.microsoft.com/office/drawing/2014/main" id="{182D8586-E61E-CE53-1BFB-CF70B64233CF}"/>
                </a:ext>
              </a:extLst>
            </p:cNvPr>
            <p:cNvSpPr txBox="1"/>
            <p:nvPr/>
          </p:nvSpPr>
          <p:spPr>
            <a:xfrm flipH="1">
              <a:off x="1669488" y="4078441"/>
              <a:ext cx="1574965" cy="338554"/>
            </a:xfrm>
            <a:prstGeom prst="rect">
              <a:avLst/>
            </a:prstGeom>
            <a:noFill/>
          </p:spPr>
          <p:txBody>
            <a:bodyPr wrap="square" rtlCol="0">
              <a:spAutoFit/>
            </a:bodyPr>
            <a:lstStyle/>
            <a:p>
              <a:pPr algn="ctr"/>
              <a:r>
                <a:rPr lang="en-US" sz="1600" dirty="0">
                  <a:solidFill>
                    <a:srgbClr val="717FAC"/>
                  </a:solidFill>
                  <a:latin typeface="Roboto Medium" panose="02000000000000000000" pitchFamily="2" charset="0"/>
                  <a:ea typeface="Roboto Medium" panose="02000000000000000000" pitchFamily="2" charset="0"/>
                  <a:cs typeface="Lato Semibold" panose="020F0502020204030203" pitchFamily="34" charset="0"/>
                </a:rPr>
                <a:t>Cost Focus</a:t>
              </a:r>
            </a:p>
          </p:txBody>
        </p:sp>
        <p:sp>
          <p:nvSpPr>
            <p:cNvPr id="20" name="CuadroTexto 395">
              <a:extLst>
                <a:ext uri="{FF2B5EF4-FFF2-40B4-BE49-F238E27FC236}">
                  <a16:creationId xmlns:a16="http://schemas.microsoft.com/office/drawing/2014/main" id="{1887B31D-96D2-B88E-B636-D439D2FB2F52}"/>
                </a:ext>
              </a:extLst>
            </p:cNvPr>
            <p:cNvSpPr txBox="1"/>
            <p:nvPr/>
          </p:nvSpPr>
          <p:spPr>
            <a:xfrm flipH="1">
              <a:off x="4639655" y="3910953"/>
              <a:ext cx="1574965" cy="584775"/>
            </a:xfrm>
            <a:prstGeom prst="rect">
              <a:avLst/>
            </a:prstGeom>
            <a:noFill/>
          </p:spPr>
          <p:txBody>
            <a:bodyPr wrap="square" rtlCol="0">
              <a:spAutoFit/>
            </a:bodyPr>
            <a:lstStyle/>
            <a:p>
              <a:pPr algn="ctr"/>
              <a:r>
                <a:rPr lang="en-US" sz="1600" dirty="0">
                  <a:solidFill>
                    <a:srgbClr val="E39274"/>
                  </a:solidFill>
                  <a:latin typeface="Roboto Medium" panose="02000000000000000000" pitchFamily="2" charset="0"/>
                  <a:ea typeface="Roboto Medium" panose="02000000000000000000" pitchFamily="2" charset="0"/>
                  <a:cs typeface="Lato Semibold" panose="020F0502020204030203" pitchFamily="34" charset="0"/>
                </a:rPr>
                <a:t>Cost Leadership</a:t>
              </a:r>
            </a:p>
          </p:txBody>
        </p:sp>
        <p:sp>
          <p:nvSpPr>
            <p:cNvPr id="21" name="TextBox 20">
              <a:extLst>
                <a:ext uri="{FF2B5EF4-FFF2-40B4-BE49-F238E27FC236}">
                  <a16:creationId xmlns:a16="http://schemas.microsoft.com/office/drawing/2014/main" id="{47C8710B-2086-906A-DB4E-89B3B2AF74E6}"/>
                </a:ext>
              </a:extLst>
            </p:cNvPr>
            <p:cNvSpPr txBox="1"/>
            <p:nvPr/>
          </p:nvSpPr>
          <p:spPr>
            <a:xfrm>
              <a:off x="1167391" y="2865988"/>
              <a:ext cx="2502643" cy="461665"/>
            </a:xfrm>
            <a:prstGeom prst="rect">
              <a:avLst/>
            </a:prstGeom>
            <a:noFill/>
          </p:spPr>
          <p:txBody>
            <a:bodyPr wrap="square" rtlCol="0">
              <a:spAutoFit/>
            </a:bodyPr>
            <a:lstStyle/>
            <a:p>
              <a:pPr algn="ctr"/>
              <a:r>
                <a:rPr lang="en-US" sz="1200" dirty="0">
                  <a:solidFill>
                    <a:srgbClr val="29446F"/>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2" name="TextBox 21">
              <a:extLst>
                <a:ext uri="{FF2B5EF4-FFF2-40B4-BE49-F238E27FC236}">
                  <a16:creationId xmlns:a16="http://schemas.microsoft.com/office/drawing/2014/main" id="{CBF41C79-4A47-D643-BD8B-A957E65F9703}"/>
                </a:ext>
              </a:extLst>
            </p:cNvPr>
            <p:cNvSpPr txBox="1"/>
            <p:nvPr/>
          </p:nvSpPr>
          <p:spPr>
            <a:xfrm>
              <a:off x="4180586" y="2718750"/>
              <a:ext cx="2502643" cy="461665"/>
            </a:xfrm>
            <a:prstGeom prst="rect">
              <a:avLst/>
            </a:prstGeom>
            <a:noFill/>
          </p:spPr>
          <p:txBody>
            <a:bodyPr wrap="square" rtlCol="0">
              <a:spAutoFit/>
            </a:bodyPr>
            <a:lstStyle/>
            <a:p>
              <a:pPr algn="ctr"/>
              <a:r>
                <a:rPr lang="en-US" sz="1200" dirty="0">
                  <a:solidFill>
                    <a:srgbClr val="8FCFDC"/>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3" name="TextBox 22">
              <a:extLst>
                <a:ext uri="{FF2B5EF4-FFF2-40B4-BE49-F238E27FC236}">
                  <a16:creationId xmlns:a16="http://schemas.microsoft.com/office/drawing/2014/main" id="{EC47BB62-0B40-9402-9707-91F22401E15B}"/>
                </a:ext>
              </a:extLst>
            </p:cNvPr>
            <p:cNvSpPr txBox="1"/>
            <p:nvPr/>
          </p:nvSpPr>
          <p:spPr>
            <a:xfrm>
              <a:off x="1167391" y="4427800"/>
              <a:ext cx="2502643" cy="461665"/>
            </a:xfrm>
            <a:prstGeom prst="rect">
              <a:avLst/>
            </a:prstGeom>
            <a:noFill/>
          </p:spPr>
          <p:txBody>
            <a:bodyPr wrap="square" rtlCol="0">
              <a:spAutoFit/>
            </a:bodyPr>
            <a:lstStyle/>
            <a:p>
              <a:pPr algn="ctr"/>
              <a:r>
                <a:rPr lang="en-US" sz="1200" dirty="0">
                  <a:solidFill>
                    <a:srgbClr val="717FAC"/>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24" name="TextBox 23">
              <a:extLst>
                <a:ext uri="{FF2B5EF4-FFF2-40B4-BE49-F238E27FC236}">
                  <a16:creationId xmlns:a16="http://schemas.microsoft.com/office/drawing/2014/main" id="{4D37D420-A7C5-59F1-00F7-A781F153FD46}"/>
                </a:ext>
              </a:extLst>
            </p:cNvPr>
            <p:cNvSpPr txBox="1"/>
            <p:nvPr/>
          </p:nvSpPr>
          <p:spPr>
            <a:xfrm>
              <a:off x="4180586" y="4575038"/>
              <a:ext cx="2502643" cy="461665"/>
            </a:xfrm>
            <a:prstGeom prst="rect">
              <a:avLst/>
            </a:prstGeom>
            <a:noFill/>
          </p:spPr>
          <p:txBody>
            <a:bodyPr wrap="square" rtlCol="0">
              <a:spAutoFit/>
            </a:bodyPr>
            <a:lstStyle/>
            <a:p>
              <a:pPr algn="ctr"/>
              <a:r>
                <a:rPr lang="en-US" sz="1200" dirty="0">
                  <a:solidFill>
                    <a:srgbClr val="E39274"/>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grpSp>
      <p:sp>
        <p:nvSpPr>
          <p:cNvPr id="25" name="TextBox 24">
            <a:extLst>
              <a:ext uri="{FF2B5EF4-FFF2-40B4-BE49-F238E27FC236}">
                <a16:creationId xmlns:a16="http://schemas.microsoft.com/office/drawing/2014/main" id="{35A16207-46A6-330B-3717-BDAA62EECF04}"/>
              </a:ext>
            </a:extLst>
          </p:cNvPr>
          <p:cNvSpPr txBox="1"/>
          <p:nvPr/>
        </p:nvSpPr>
        <p:spPr>
          <a:xfrm>
            <a:off x="7843411" y="2218407"/>
            <a:ext cx="3478624" cy="3323987"/>
          </a:xfrm>
          <a:prstGeom prst="rect">
            <a:avLst/>
          </a:prstGeom>
          <a:noFill/>
        </p:spPr>
        <p:txBody>
          <a:bodyPr wrap="square" rtlCol="0">
            <a:spAutoFit/>
          </a:bodyPr>
          <a:lstStyle/>
          <a:p>
            <a:r>
              <a:rPr lang="en-US" sz="1400" b="1" dirty="0">
                <a:solidFill>
                  <a:srgbClr val="29446F"/>
                </a:solidFill>
                <a:latin typeface="Century Gothic" panose="020B0502020202020204" pitchFamily="34" charset="0"/>
                <a:ea typeface="Lato Light" panose="020F0502020204030203" pitchFamily="34" charset="0"/>
                <a:cs typeface="Lato Light" panose="020F0502020204030203" pitchFamily="34" charset="0"/>
              </a:rPr>
              <a:t>Most businesses already know that social </a:t>
            </a:r>
            <a:r>
              <a:rPr lang="en-US" sz="1400" dirty="0">
                <a:latin typeface="Century Gothic" panose="020B0502020202020204" pitchFamily="34" charset="0"/>
                <a:ea typeface="Lato Light" panose="020F0502020204030203" pitchFamily="34" charset="0"/>
                <a:cs typeface="Lato Light" panose="020F0502020204030203" pitchFamily="34" charset="0"/>
              </a:rPr>
              <a:t>media platforms play an important role in online marketing. </a:t>
            </a:r>
          </a:p>
          <a:p>
            <a:endParaRPr lang="en-US" sz="1400" dirty="0">
              <a:latin typeface="Century Gothic" panose="020B0502020202020204" pitchFamily="34" charset="0"/>
              <a:ea typeface="Lato Light" panose="020F0502020204030203" pitchFamily="34" charset="0"/>
              <a:cs typeface="Lato Light" panose="020F0502020204030203" pitchFamily="34" charset="0"/>
            </a:endParaRPr>
          </a:p>
          <a:p>
            <a:r>
              <a:rPr lang="en-US" sz="1400" b="1" dirty="0">
                <a:solidFill>
                  <a:srgbClr val="8FCFDC"/>
                </a:solidFill>
                <a:latin typeface="Century Gothic" panose="020B0502020202020204" pitchFamily="34" charset="0"/>
                <a:ea typeface="Lato Light" panose="020F0502020204030203" pitchFamily="34" charset="0"/>
                <a:cs typeface="Lato Light" panose="020F0502020204030203" pitchFamily="34" charset="0"/>
              </a:rPr>
              <a:t>Marketing is the business </a:t>
            </a:r>
            <a:r>
              <a:rPr lang="en-US" sz="1400" dirty="0">
                <a:latin typeface="Century Gothic" panose="020B0502020202020204" pitchFamily="34" charset="0"/>
                <a:ea typeface="Lato Light" panose="020F0502020204030203" pitchFamily="34" charset="0"/>
                <a:cs typeface="Lato Light" panose="020F0502020204030203" pitchFamily="34" charset="0"/>
              </a:rPr>
              <a:t>process of creating relationships with and satisfying customers.</a:t>
            </a:r>
          </a:p>
          <a:p>
            <a:endParaRPr lang="en-US" sz="1400" dirty="0">
              <a:latin typeface="Century Gothic" panose="020B0502020202020204" pitchFamily="34" charset="0"/>
              <a:ea typeface="Lato Light" panose="020F0502020204030203" pitchFamily="34" charset="0"/>
              <a:cs typeface="Lato Light" panose="020F0502020204030203" pitchFamily="34" charset="0"/>
            </a:endParaRPr>
          </a:p>
          <a:p>
            <a:r>
              <a:rPr lang="en-US" sz="1400" b="1" dirty="0">
                <a:solidFill>
                  <a:srgbClr val="717FAC"/>
                </a:solidFill>
                <a:latin typeface="Century Gothic" panose="020B0502020202020204" pitchFamily="34" charset="0"/>
                <a:ea typeface="Lato Light" panose="020F0502020204030203" pitchFamily="34" charset="0"/>
                <a:cs typeface="Lato Light" panose="020F0502020204030203" pitchFamily="34" charset="0"/>
              </a:rPr>
              <a:t>To get your company’s name out there</a:t>
            </a:r>
            <a:r>
              <a:rPr lang="en-US" sz="1400" dirty="0">
                <a:latin typeface="Century Gothic" panose="020B0502020202020204" pitchFamily="34" charset="0"/>
                <a:ea typeface="Lato Light" panose="020F0502020204030203" pitchFamily="34" charset="0"/>
                <a:cs typeface="Lato Light" panose="020F0502020204030203" pitchFamily="34" charset="0"/>
              </a:rPr>
              <a:t>, you need to make sure, most businesses.</a:t>
            </a:r>
          </a:p>
          <a:p>
            <a:endParaRPr lang="en-US" sz="1400" dirty="0">
              <a:latin typeface="Century Gothic" panose="020B0502020202020204" pitchFamily="34" charset="0"/>
              <a:ea typeface="Lato Light" panose="020F0502020204030203" pitchFamily="34" charset="0"/>
              <a:cs typeface="Lato Light" panose="020F0502020204030203" pitchFamily="34" charset="0"/>
            </a:endParaRPr>
          </a:p>
          <a:p>
            <a:r>
              <a:rPr lang="en-US" sz="1400" b="1" dirty="0">
                <a:solidFill>
                  <a:srgbClr val="E39274"/>
                </a:solidFill>
                <a:latin typeface="Century Gothic" panose="020B0502020202020204" pitchFamily="34" charset="0"/>
                <a:ea typeface="Lato Light" panose="020F0502020204030203" pitchFamily="34" charset="0"/>
                <a:cs typeface="Lato Light" panose="020F0502020204030203" pitchFamily="34" charset="0"/>
              </a:rPr>
              <a:t>Most businesses </a:t>
            </a:r>
            <a:r>
              <a:rPr lang="en-US" sz="1400" dirty="0">
                <a:latin typeface="Century Gothic" panose="020B0502020202020204" pitchFamily="34" charset="0"/>
                <a:ea typeface="Lato Light" panose="020F0502020204030203" pitchFamily="34" charset="0"/>
                <a:cs typeface="Lato Light" panose="020F0502020204030203" pitchFamily="34" charset="0"/>
              </a:rPr>
              <a:t>already know that social media platforms play an important role in online marketing. </a:t>
            </a:r>
          </a:p>
        </p:txBody>
      </p:sp>
    </p:spTree>
    <p:extLst>
      <p:ext uri="{BB962C8B-B14F-4D97-AF65-F5344CB8AC3E}">
        <p14:creationId xmlns:p14="http://schemas.microsoft.com/office/powerpoint/2010/main" val="37262953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 name="Rounded Rectangle 2">
            <a:extLst>
              <a:ext uri="{FF2B5EF4-FFF2-40B4-BE49-F238E27FC236}">
                <a16:creationId xmlns:a16="http://schemas.microsoft.com/office/drawing/2014/main" id="{A6B4D5DA-9ECD-1DDA-149A-719E29EBA897}"/>
              </a:ext>
            </a:extLst>
          </p:cNvPr>
          <p:cNvSpPr/>
          <p:nvPr/>
        </p:nvSpPr>
        <p:spPr>
          <a:xfrm>
            <a:off x="1351113" y="3454479"/>
            <a:ext cx="3481845" cy="1486805"/>
          </a:xfrm>
          <a:prstGeom prst="roundRect">
            <a:avLst>
              <a:gd name="adj" fmla="val 0"/>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6" name="CuadroTexto 395">
            <a:extLst>
              <a:ext uri="{FF2B5EF4-FFF2-40B4-BE49-F238E27FC236}">
                <a16:creationId xmlns:a16="http://schemas.microsoft.com/office/drawing/2014/main" id="{55B7D2B0-AC9A-ECD6-B6FB-96D345BAB0F2}"/>
              </a:ext>
            </a:extLst>
          </p:cNvPr>
          <p:cNvSpPr txBox="1"/>
          <p:nvPr/>
        </p:nvSpPr>
        <p:spPr>
          <a:xfrm flipH="1">
            <a:off x="2037371" y="3827241"/>
            <a:ext cx="2109332" cy="276999"/>
          </a:xfrm>
          <a:prstGeom prst="rect">
            <a:avLst/>
          </a:prstGeom>
          <a:noFill/>
        </p:spPr>
        <p:txBody>
          <a:bodyPr wrap="square" rtlCol="0">
            <a:spAutoFit/>
          </a:bodyPr>
          <a:lstStyle/>
          <a:p>
            <a:pPr algn="ctr"/>
            <a:r>
              <a:rPr lang="en-US" sz="1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7" name="TextBox 6">
            <a:extLst>
              <a:ext uri="{FF2B5EF4-FFF2-40B4-BE49-F238E27FC236}">
                <a16:creationId xmlns:a16="http://schemas.microsoft.com/office/drawing/2014/main" id="{003B9CD4-9642-E31D-89BB-81BFA8EB3824}"/>
              </a:ext>
            </a:extLst>
          </p:cNvPr>
          <p:cNvSpPr txBox="1"/>
          <p:nvPr/>
        </p:nvSpPr>
        <p:spPr>
          <a:xfrm>
            <a:off x="1592123" y="4134106"/>
            <a:ext cx="2999827" cy="430887"/>
          </a:xfrm>
          <a:prstGeom prst="rect">
            <a:avLst/>
          </a:prstGeom>
          <a:noFill/>
        </p:spPr>
        <p:txBody>
          <a:bodyPr wrap="square" rtlCol="0">
            <a:spAutoFit/>
          </a:bodyPr>
          <a:lstStyle/>
          <a:p>
            <a:pPr algn="ctr"/>
            <a:r>
              <a:rPr lang="en-US" sz="1100" dirty="0">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p:txBody>
      </p:sp>
      <p:sp>
        <p:nvSpPr>
          <p:cNvPr id="8" name="Rounded Rectangle 7">
            <a:extLst>
              <a:ext uri="{FF2B5EF4-FFF2-40B4-BE49-F238E27FC236}">
                <a16:creationId xmlns:a16="http://schemas.microsoft.com/office/drawing/2014/main" id="{D81AC0EF-561D-B939-8A85-917E1CCA5060}"/>
              </a:ext>
            </a:extLst>
          </p:cNvPr>
          <p:cNvSpPr/>
          <p:nvPr/>
        </p:nvSpPr>
        <p:spPr>
          <a:xfrm>
            <a:off x="5016643" y="3454479"/>
            <a:ext cx="3481845" cy="1486805"/>
          </a:xfrm>
          <a:prstGeom prst="roundRect">
            <a:avLst>
              <a:gd name="adj" fmla="val 0"/>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9" name="CuadroTexto 395">
            <a:extLst>
              <a:ext uri="{FF2B5EF4-FFF2-40B4-BE49-F238E27FC236}">
                <a16:creationId xmlns:a16="http://schemas.microsoft.com/office/drawing/2014/main" id="{865ED9A8-1D94-360B-5D92-BACAB44E3BCE}"/>
              </a:ext>
            </a:extLst>
          </p:cNvPr>
          <p:cNvSpPr txBox="1"/>
          <p:nvPr/>
        </p:nvSpPr>
        <p:spPr>
          <a:xfrm flipH="1">
            <a:off x="5702901" y="3827241"/>
            <a:ext cx="2109332" cy="276999"/>
          </a:xfrm>
          <a:prstGeom prst="rect">
            <a:avLst/>
          </a:prstGeom>
          <a:noFill/>
        </p:spPr>
        <p:txBody>
          <a:bodyPr wrap="square" rtlCol="0">
            <a:spAutoFit/>
          </a:bodyPr>
          <a:lstStyle/>
          <a:p>
            <a:pPr algn="ctr"/>
            <a:r>
              <a:rPr lang="en-US" sz="1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0" name="TextBox 9">
            <a:extLst>
              <a:ext uri="{FF2B5EF4-FFF2-40B4-BE49-F238E27FC236}">
                <a16:creationId xmlns:a16="http://schemas.microsoft.com/office/drawing/2014/main" id="{CFAE3A3C-F276-2943-2F62-5A152E14A9D0}"/>
              </a:ext>
            </a:extLst>
          </p:cNvPr>
          <p:cNvSpPr txBox="1"/>
          <p:nvPr/>
        </p:nvSpPr>
        <p:spPr>
          <a:xfrm>
            <a:off x="5257654" y="4134106"/>
            <a:ext cx="2999827" cy="430887"/>
          </a:xfrm>
          <a:prstGeom prst="rect">
            <a:avLst/>
          </a:prstGeom>
          <a:noFill/>
        </p:spPr>
        <p:txBody>
          <a:bodyPr wrap="square" rtlCol="0">
            <a:spAutoFit/>
          </a:bodyPr>
          <a:lstStyle/>
          <a:p>
            <a:pPr algn="ctr"/>
            <a:r>
              <a:rPr lang="en-US" sz="1100" dirty="0">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p:txBody>
      </p:sp>
      <p:sp>
        <p:nvSpPr>
          <p:cNvPr id="11" name="Rounded Rectangle 10">
            <a:extLst>
              <a:ext uri="{FF2B5EF4-FFF2-40B4-BE49-F238E27FC236}">
                <a16:creationId xmlns:a16="http://schemas.microsoft.com/office/drawing/2014/main" id="{E56DAADF-A6E1-0A2E-D608-CAB1DE9AE655}"/>
              </a:ext>
            </a:extLst>
          </p:cNvPr>
          <p:cNvSpPr/>
          <p:nvPr/>
        </p:nvSpPr>
        <p:spPr>
          <a:xfrm>
            <a:off x="1351113" y="1815369"/>
            <a:ext cx="3481845" cy="1486805"/>
          </a:xfrm>
          <a:prstGeom prst="roundRect">
            <a:avLst>
              <a:gd name="adj" fmla="val 0"/>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2" name="CuadroTexto 395">
            <a:extLst>
              <a:ext uri="{FF2B5EF4-FFF2-40B4-BE49-F238E27FC236}">
                <a16:creationId xmlns:a16="http://schemas.microsoft.com/office/drawing/2014/main" id="{85068462-D43B-9E18-9EB8-6532BA65D926}"/>
              </a:ext>
            </a:extLst>
          </p:cNvPr>
          <p:cNvSpPr txBox="1"/>
          <p:nvPr/>
        </p:nvSpPr>
        <p:spPr>
          <a:xfrm flipH="1">
            <a:off x="2037371" y="2188131"/>
            <a:ext cx="2109332" cy="276999"/>
          </a:xfrm>
          <a:prstGeom prst="rect">
            <a:avLst/>
          </a:prstGeom>
          <a:noFill/>
        </p:spPr>
        <p:txBody>
          <a:bodyPr wrap="square" rtlCol="0">
            <a:spAutoFit/>
          </a:bodyPr>
          <a:lstStyle/>
          <a:p>
            <a:pPr algn="ctr"/>
            <a:r>
              <a:rPr lang="en-US" sz="12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3" name="TextBox 12">
            <a:extLst>
              <a:ext uri="{FF2B5EF4-FFF2-40B4-BE49-F238E27FC236}">
                <a16:creationId xmlns:a16="http://schemas.microsoft.com/office/drawing/2014/main" id="{2FCECC4B-3DD9-E0B7-BF44-1C069BF99B33}"/>
              </a:ext>
            </a:extLst>
          </p:cNvPr>
          <p:cNvSpPr txBox="1"/>
          <p:nvPr/>
        </p:nvSpPr>
        <p:spPr>
          <a:xfrm>
            <a:off x="1592123" y="2494997"/>
            <a:ext cx="2999827" cy="430887"/>
          </a:xfrm>
          <a:prstGeom prst="rect">
            <a:avLst/>
          </a:prstGeom>
          <a:noFill/>
        </p:spPr>
        <p:txBody>
          <a:bodyPr wrap="square" rtlCol="0">
            <a:spAutoFit/>
          </a:bodyPr>
          <a:lstStyle/>
          <a:p>
            <a:pPr algn="ctr"/>
            <a:r>
              <a:rPr lang="en-US" sz="1100" dirty="0">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p:txBody>
      </p:sp>
      <p:sp>
        <p:nvSpPr>
          <p:cNvPr id="14" name="Rounded Rectangle 13">
            <a:extLst>
              <a:ext uri="{FF2B5EF4-FFF2-40B4-BE49-F238E27FC236}">
                <a16:creationId xmlns:a16="http://schemas.microsoft.com/office/drawing/2014/main" id="{8861C7B2-98E3-A1FD-1381-99C069437489}"/>
              </a:ext>
            </a:extLst>
          </p:cNvPr>
          <p:cNvSpPr/>
          <p:nvPr/>
        </p:nvSpPr>
        <p:spPr>
          <a:xfrm>
            <a:off x="5016643" y="1815369"/>
            <a:ext cx="3481845" cy="1486805"/>
          </a:xfrm>
          <a:prstGeom prst="roundRect">
            <a:avLst>
              <a:gd name="adj" fmla="val 0"/>
            </a:avLst>
          </a:prstGeom>
          <a:noFill/>
          <a:ln w="38100">
            <a:solidFill>
              <a:srgbClr val="29446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5" name="CuadroTexto 395">
            <a:extLst>
              <a:ext uri="{FF2B5EF4-FFF2-40B4-BE49-F238E27FC236}">
                <a16:creationId xmlns:a16="http://schemas.microsoft.com/office/drawing/2014/main" id="{5A90B1EC-7DFF-EF24-DF29-5734AB4F1FEC}"/>
              </a:ext>
            </a:extLst>
          </p:cNvPr>
          <p:cNvSpPr txBox="1"/>
          <p:nvPr/>
        </p:nvSpPr>
        <p:spPr>
          <a:xfrm flipH="1">
            <a:off x="5702901" y="2188131"/>
            <a:ext cx="2109332" cy="276999"/>
          </a:xfrm>
          <a:prstGeom prst="rect">
            <a:avLst/>
          </a:prstGeom>
          <a:noFill/>
        </p:spPr>
        <p:txBody>
          <a:bodyPr wrap="square" rtlCol="0">
            <a:spAutoFit/>
          </a:bodyPr>
          <a:lstStyle/>
          <a:p>
            <a:pPr algn="ctr"/>
            <a:r>
              <a:rPr lang="en-US" sz="12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16" name="TextBox 15">
            <a:extLst>
              <a:ext uri="{FF2B5EF4-FFF2-40B4-BE49-F238E27FC236}">
                <a16:creationId xmlns:a16="http://schemas.microsoft.com/office/drawing/2014/main" id="{779CDACA-79BD-481C-D0EE-37724488E761}"/>
              </a:ext>
            </a:extLst>
          </p:cNvPr>
          <p:cNvSpPr txBox="1"/>
          <p:nvPr/>
        </p:nvSpPr>
        <p:spPr>
          <a:xfrm>
            <a:off x="5257654" y="2494997"/>
            <a:ext cx="2999827" cy="430887"/>
          </a:xfrm>
          <a:prstGeom prst="rect">
            <a:avLst/>
          </a:prstGeom>
          <a:noFill/>
        </p:spPr>
        <p:txBody>
          <a:bodyPr wrap="square" rtlCol="0">
            <a:spAutoFit/>
          </a:bodyPr>
          <a:lstStyle/>
          <a:p>
            <a:pPr algn="ctr"/>
            <a:r>
              <a:rPr lang="en-US" sz="1100" dirty="0">
                <a:solidFill>
                  <a:srgbClr val="29446F"/>
                </a:solidFill>
                <a:latin typeface="Lato Light" panose="020F0502020204030203" pitchFamily="34" charset="0"/>
                <a:ea typeface="Lato Light" panose="020F0502020204030203" pitchFamily="34" charset="0"/>
                <a:cs typeface="Lato Light" panose="020F0502020204030203" pitchFamily="34" charset="0"/>
              </a:rPr>
              <a:t>Businesses already know that social media platforms play an important role.</a:t>
            </a:r>
          </a:p>
        </p:txBody>
      </p:sp>
      <p:sp>
        <p:nvSpPr>
          <p:cNvPr id="17" name="Up Arrow 16">
            <a:extLst>
              <a:ext uri="{FF2B5EF4-FFF2-40B4-BE49-F238E27FC236}">
                <a16:creationId xmlns:a16="http://schemas.microsoft.com/office/drawing/2014/main" id="{35019CF8-8AAD-2B40-FD34-DC46D7BB72E3}"/>
              </a:ext>
            </a:extLst>
          </p:cNvPr>
          <p:cNvSpPr/>
          <p:nvPr/>
        </p:nvSpPr>
        <p:spPr>
          <a:xfrm>
            <a:off x="698485" y="1815369"/>
            <a:ext cx="526415" cy="3125914"/>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8" name="Up Arrow 17">
            <a:extLst>
              <a:ext uri="{FF2B5EF4-FFF2-40B4-BE49-F238E27FC236}">
                <a16:creationId xmlns:a16="http://schemas.microsoft.com/office/drawing/2014/main" id="{D43C7564-AF1D-E5C8-CED6-B45B75EFD679}"/>
              </a:ext>
            </a:extLst>
          </p:cNvPr>
          <p:cNvSpPr/>
          <p:nvPr/>
        </p:nvSpPr>
        <p:spPr>
          <a:xfrm rot="5400000">
            <a:off x="4616404" y="1803598"/>
            <a:ext cx="616794" cy="7147376"/>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sp>
        <p:nvSpPr>
          <p:cNvPr id="19" name="CuadroTexto 395">
            <a:extLst>
              <a:ext uri="{FF2B5EF4-FFF2-40B4-BE49-F238E27FC236}">
                <a16:creationId xmlns:a16="http://schemas.microsoft.com/office/drawing/2014/main" id="{F08631A4-9CDC-1317-6212-A9D4716E1534}"/>
              </a:ext>
            </a:extLst>
          </p:cNvPr>
          <p:cNvSpPr txBox="1"/>
          <p:nvPr/>
        </p:nvSpPr>
        <p:spPr>
          <a:xfrm rot="16200000" flipH="1">
            <a:off x="329185" y="3317845"/>
            <a:ext cx="1265013" cy="307777"/>
          </a:xfrm>
          <a:prstGeom prst="rect">
            <a:avLst/>
          </a:prstGeom>
          <a:noFill/>
        </p:spPr>
        <p:txBody>
          <a:bodyPr wrap="square" rtlCol="0">
            <a:spAutoFit/>
          </a:bodyPr>
          <a:lstStyle/>
          <a:p>
            <a:pPr algn="ctr"/>
            <a:r>
              <a:rPr lang="en-US" sz="14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Market</a:t>
            </a:r>
          </a:p>
        </p:txBody>
      </p:sp>
      <p:sp>
        <p:nvSpPr>
          <p:cNvPr id="20" name="CuadroTexto 395">
            <a:extLst>
              <a:ext uri="{FF2B5EF4-FFF2-40B4-BE49-F238E27FC236}">
                <a16:creationId xmlns:a16="http://schemas.microsoft.com/office/drawing/2014/main" id="{2B50D68C-8F46-2A6E-351A-393B7CFACA54}"/>
              </a:ext>
            </a:extLst>
          </p:cNvPr>
          <p:cNvSpPr txBox="1"/>
          <p:nvPr/>
        </p:nvSpPr>
        <p:spPr>
          <a:xfrm flipH="1">
            <a:off x="4384975" y="5224435"/>
            <a:ext cx="1079649" cy="307777"/>
          </a:xfrm>
          <a:prstGeom prst="rect">
            <a:avLst/>
          </a:prstGeom>
          <a:noFill/>
        </p:spPr>
        <p:txBody>
          <a:bodyPr wrap="square" rtlCol="0">
            <a:spAutoFit/>
          </a:bodyPr>
          <a:lstStyle/>
          <a:p>
            <a:pPr algn="ctr"/>
            <a:r>
              <a:rPr lang="en-US" sz="14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Product</a:t>
            </a:r>
          </a:p>
        </p:txBody>
      </p:sp>
      <p:sp>
        <p:nvSpPr>
          <p:cNvPr id="21" name="Rectangle 56">
            <a:extLst>
              <a:ext uri="{FF2B5EF4-FFF2-40B4-BE49-F238E27FC236}">
                <a16:creationId xmlns:a16="http://schemas.microsoft.com/office/drawing/2014/main" id="{0BAD0E93-D4E6-16A6-8A03-971DB62C1A2E}"/>
              </a:ext>
            </a:extLst>
          </p:cNvPr>
          <p:cNvSpPr/>
          <p:nvPr/>
        </p:nvSpPr>
        <p:spPr>
          <a:xfrm flipH="1">
            <a:off x="253146" y="2188131"/>
            <a:ext cx="474520" cy="253916"/>
          </a:xfrm>
          <a:prstGeom prst="rect">
            <a:avLst/>
          </a:prstGeom>
        </p:spPr>
        <p:txBody>
          <a:bodyPr wrap="square">
            <a:spAutoFit/>
          </a:bodyPr>
          <a:lstStyle/>
          <a:p>
            <a:pPr algn="ctr"/>
            <a:r>
              <a:rPr lang="en-US" sz="1050" dirty="0">
                <a:solidFill>
                  <a:srgbClr val="C00000"/>
                </a:solidFill>
                <a:latin typeface="Century Gothic" panose="020B0502020202020204" pitchFamily="34" charset="0"/>
                <a:ea typeface="Lato" panose="020F0502020204030203" pitchFamily="34" charset="0"/>
                <a:cs typeface="Lato" panose="020F0502020204030203" pitchFamily="34" charset="0"/>
              </a:rPr>
              <a:t>High</a:t>
            </a:r>
          </a:p>
        </p:txBody>
      </p:sp>
      <p:sp>
        <p:nvSpPr>
          <p:cNvPr id="22" name="Rectangle 56">
            <a:extLst>
              <a:ext uri="{FF2B5EF4-FFF2-40B4-BE49-F238E27FC236}">
                <a16:creationId xmlns:a16="http://schemas.microsoft.com/office/drawing/2014/main" id="{374B178C-E76E-83B9-E9FB-53C7C127F65F}"/>
              </a:ext>
            </a:extLst>
          </p:cNvPr>
          <p:cNvSpPr/>
          <p:nvPr/>
        </p:nvSpPr>
        <p:spPr>
          <a:xfrm flipH="1">
            <a:off x="253146" y="4732122"/>
            <a:ext cx="474520" cy="253916"/>
          </a:xfrm>
          <a:prstGeom prst="rect">
            <a:avLst/>
          </a:prstGeom>
        </p:spPr>
        <p:txBody>
          <a:bodyPr wrap="square">
            <a:spAutoFit/>
          </a:bodyPr>
          <a:lstStyle/>
          <a:p>
            <a:pPr algn="ctr"/>
            <a:r>
              <a:rPr lang="en-US" sz="1050" dirty="0">
                <a:solidFill>
                  <a:srgbClr val="C00000"/>
                </a:solidFill>
                <a:latin typeface="Century Gothic" panose="020B0502020202020204" pitchFamily="34" charset="0"/>
                <a:ea typeface="Lato" panose="020F0502020204030203" pitchFamily="34" charset="0"/>
                <a:cs typeface="Lato" panose="020F0502020204030203" pitchFamily="34" charset="0"/>
              </a:rPr>
              <a:t>Low</a:t>
            </a:r>
          </a:p>
        </p:txBody>
      </p:sp>
      <p:sp>
        <p:nvSpPr>
          <p:cNvPr id="23" name="Rectangle 56">
            <a:extLst>
              <a:ext uri="{FF2B5EF4-FFF2-40B4-BE49-F238E27FC236}">
                <a16:creationId xmlns:a16="http://schemas.microsoft.com/office/drawing/2014/main" id="{C9D80480-0BC2-6B11-6E13-EA9973A71E5D}"/>
              </a:ext>
            </a:extLst>
          </p:cNvPr>
          <p:cNvSpPr/>
          <p:nvPr/>
        </p:nvSpPr>
        <p:spPr>
          <a:xfrm flipH="1">
            <a:off x="1238435" y="5652074"/>
            <a:ext cx="474520" cy="253916"/>
          </a:xfrm>
          <a:prstGeom prst="rect">
            <a:avLst/>
          </a:prstGeom>
        </p:spPr>
        <p:txBody>
          <a:bodyPr wrap="square">
            <a:spAutoFit/>
          </a:bodyPr>
          <a:lstStyle/>
          <a:p>
            <a:pPr algn="ctr"/>
            <a:r>
              <a:rPr lang="en-US" sz="1050" dirty="0">
                <a:solidFill>
                  <a:srgbClr val="C00000"/>
                </a:solidFill>
                <a:latin typeface="Century Gothic" panose="020B0502020202020204" pitchFamily="34" charset="0"/>
                <a:ea typeface="Lato" panose="020F0502020204030203" pitchFamily="34" charset="0"/>
                <a:cs typeface="Lato" panose="020F0502020204030203" pitchFamily="34" charset="0"/>
              </a:rPr>
              <a:t>Low</a:t>
            </a:r>
          </a:p>
        </p:txBody>
      </p:sp>
      <p:sp>
        <p:nvSpPr>
          <p:cNvPr id="24" name="Rectangle 56">
            <a:extLst>
              <a:ext uri="{FF2B5EF4-FFF2-40B4-BE49-F238E27FC236}">
                <a16:creationId xmlns:a16="http://schemas.microsoft.com/office/drawing/2014/main" id="{8B662D9A-4480-FF96-2FD8-7C04218AEFC9}"/>
              </a:ext>
            </a:extLst>
          </p:cNvPr>
          <p:cNvSpPr/>
          <p:nvPr/>
        </p:nvSpPr>
        <p:spPr>
          <a:xfrm flipH="1">
            <a:off x="7714593" y="5652074"/>
            <a:ext cx="474520" cy="253916"/>
          </a:xfrm>
          <a:prstGeom prst="rect">
            <a:avLst/>
          </a:prstGeom>
        </p:spPr>
        <p:txBody>
          <a:bodyPr wrap="square">
            <a:spAutoFit/>
          </a:bodyPr>
          <a:lstStyle/>
          <a:p>
            <a:pPr algn="ctr"/>
            <a:r>
              <a:rPr lang="en-US" sz="1050" dirty="0">
                <a:solidFill>
                  <a:srgbClr val="C00000"/>
                </a:solidFill>
                <a:latin typeface="Century Gothic" panose="020B0502020202020204" pitchFamily="34" charset="0"/>
                <a:ea typeface="Lato" panose="020F0502020204030203" pitchFamily="34" charset="0"/>
                <a:cs typeface="Lato" panose="020F0502020204030203" pitchFamily="34" charset="0"/>
              </a:rPr>
              <a:t>High</a:t>
            </a:r>
          </a:p>
        </p:txBody>
      </p:sp>
      <p:sp>
        <p:nvSpPr>
          <p:cNvPr id="25" name="TextBox 24">
            <a:extLst>
              <a:ext uri="{FF2B5EF4-FFF2-40B4-BE49-F238E27FC236}">
                <a16:creationId xmlns:a16="http://schemas.microsoft.com/office/drawing/2014/main" id="{A2A5614C-0EEF-1D5E-08BA-141DC4E56A0E}"/>
              </a:ext>
            </a:extLst>
          </p:cNvPr>
          <p:cNvSpPr txBox="1"/>
          <p:nvPr/>
        </p:nvSpPr>
        <p:spPr>
          <a:xfrm>
            <a:off x="8870619" y="2094887"/>
            <a:ext cx="2843940" cy="830997"/>
          </a:xfrm>
          <a:prstGeom prst="rect">
            <a:avLst/>
          </a:prstGeom>
          <a:noFill/>
        </p:spPr>
        <p:txBody>
          <a:bodyPr wrap="square" rtlCol="0">
            <a:spAutoFit/>
          </a:bodyPr>
          <a:lstStyle/>
          <a:p>
            <a:pPr algn="just"/>
            <a:r>
              <a:rPr lang="en-US" sz="12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 in online marketing. Business process of creating relationships.</a:t>
            </a:r>
          </a:p>
        </p:txBody>
      </p:sp>
      <p:sp>
        <p:nvSpPr>
          <p:cNvPr id="26" name="TextBox 25">
            <a:extLst>
              <a:ext uri="{FF2B5EF4-FFF2-40B4-BE49-F238E27FC236}">
                <a16:creationId xmlns:a16="http://schemas.microsoft.com/office/drawing/2014/main" id="{83BB0A44-B792-D6DB-3F2E-9ED2FB54BC54}"/>
              </a:ext>
            </a:extLst>
          </p:cNvPr>
          <p:cNvSpPr txBox="1"/>
          <p:nvPr/>
        </p:nvSpPr>
        <p:spPr>
          <a:xfrm>
            <a:off x="8870619" y="3782382"/>
            <a:ext cx="2843940" cy="830997"/>
          </a:xfrm>
          <a:prstGeom prst="rect">
            <a:avLst/>
          </a:prstGeom>
          <a:noFill/>
        </p:spPr>
        <p:txBody>
          <a:bodyPr wrap="square" rtlCol="0">
            <a:spAutoFit/>
          </a:bodyPr>
          <a:lstStyle/>
          <a:p>
            <a:pPr algn="just"/>
            <a:r>
              <a:rPr lang="en-US" sz="1200" dirty="0">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 most businesses. Most businesses already know that social media.</a:t>
            </a:r>
          </a:p>
        </p:txBody>
      </p:sp>
      <p:sp>
        <p:nvSpPr>
          <p:cNvPr id="27" name="Rounded Rectangle 26">
            <a:extLst>
              <a:ext uri="{FF2B5EF4-FFF2-40B4-BE49-F238E27FC236}">
                <a16:creationId xmlns:a16="http://schemas.microsoft.com/office/drawing/2014/main" id="{5AD83D94-EE9B-C1C4-8B73-EBAF8DC43AB4}"/>
              </a:ext>
            </a:extLst>
          </p:cNvPr>
          <p:cNvSpPr/>
          <p:nvPr/>
        </p:nvSpPr>
        <p:spPr>
          <a:xfrm>
            <a:off x="8700978" y="1917875"/>
            <a:ext cx="3207895" cy="1154243"/>
          </a:xfrm>
          <a:prstGeom prst="roundRect">
            <a:avLst/>
          </a:prstGeom>
          <a:noFill/>
          <a:ln w="25400">
            <a:solidFill>
              <a:srgbClr val="E3927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ounded Rectangle 27">
            <a:extLst>
              <a:ext uri="{FF2B5EF4-FFF2-40B4-BE49-F238E27FC236}">
                <a16:creationId xmlns:a16="http://schemas.microsoft.com/office/drawing/2014/main" id="{0B1F5A78-87A2-E503-356D-335BD883B2A8}"/>
              </a:ext>
            </a:extLst>
          </p:cNvPr>
          <p:cNvSpPr/>
          <p:nvPr/>
        </p:nvSpPr>
        <p:spPr>
          <a:xfrm>
            <a:off x="8700978" y="3566793"/>
            <a:ext cx="3207895" cy="1154243"/>
          </a:xfrm>
          <a:prstGeom prst="roundRect">
            <a:avLst/>
          </a:prstGeom>
          <a:noFill/>
          <a:ln w="25400">
            <a:solidFill>
              <a:srgbClr val="E39274"/>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796443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 name="Rectangle 2">
            <a:extLst>
              <a:ext uri="{FF2B5EF4-FFF2-40B4-BE49-F238E27FC236}">
                <a16:creationId xmlns:a16="http://schemas.microsoft.com/office/drawing/2014/main" id="{06ACC226-F75B-6FF0-189A-E61AAE370CC2}"/>
              </a:ext>
            </a:extLst>
          </p:cNvPr>
          <p:cNvSpPr/>
          <p:nvPr/>
        </p:nvSpPr>
        <p:spPr>
          <a:xfrm>
            <a:off x="2035484" y="1337201"/>
            <a:ext cx="9395857" cy="373447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8" name="Oval 27">
            <a:extLst>
              <a:ext uri="{FF2B5EF4-FFF2-40B4-BE49-F238E27FC236}">
                <a16:creationId xmlns:a16="http://schemas.microsoft.com/office/drawing/2014/main" id="{77F3D3C0-DD18-200A-AD14-E23881F46789}"/>
              </a:ext>
            </a:extLst>
          </p:cNvPr>
          <p:cNvSpPr/>
          <p:nvPr/>
        </p:nvSpPr>
        <p:spPr>
          <a:xfrm>
            <a:off x="10214107" y="1662739"/>
            <a:ext cx="1476176" cy="1476176"/>
          </a:xfrm>
          <a:prstGeom prst="ellipse">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91C400DC-F804-579E-78B9-82D3FBAAAC9C}"/>
              </a:ext>
            </a:extLst>
          </p:cNvPr>
          <p:cNvSpPr/>
          <p:nvPr/>
        </p:nvSpPr>
        <p:spPr>
          <a:xfrm>
            <a:off x="10214107" y="3360910"/>
            <a:ext cx="1476176" cy="1476176"/>
          </a:xfrm>
          <a:prstGeom prst="ellipse">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5647F44B-F34F-88B5-7A83-65D7E79865FF}"/>
              </a:ext>
            </a:extLst>
          </p:cNvPr>
          <p:cNvSpPr/>
          <p:nvPr/>
        </p:nvSpPr>
        <p:spPr>
          <a:xfrm>
            <a:off x="1689454" y="3389938"/>
            <a:ext cx="1476176" cy="1476176"/>
          </a:xfrm>
          <a:prstGeom prst="ellipse">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0126DAF-8477-4F6F-37ED-7AD24E5A5327}"/>
              </a:ext>
            </a:extLst>
          </p:cNvPr>
          <p:cNvSpPr/>
          <p:nvPr/>
        </p:nvSpPr>
        <p:spPr>
          <a:xfrm>
            <a:off x="1689454" y="1749824"/>
            <a:ext cx="1476176" cy="1476176"/>
          </a:xfrm>
          <a:prstGeom prst="ellipse">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AECB9CF2-B68E-B5DB-6D50-1AC718882D9B}"/>
              </a:ext>
            </a:extLst>
          </p:cNvPr>
          <p:cNvSpPr/>
          <p:nvPr/>
        </p:nvSpPr>
        <p:spPr>
          <a:xfrm>
            <a:off x="5969772" y="2446510"/>
            <a:ext cx="1476176" cy="1476176"/>
          </a:xfrm>
          <a:prstGeom prst="ellipse">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CuadroTexto 395">
            <a:extLst>
              <a:ext uri="{FF2B5EF4-FFF2-40B4-BE49-F238E27FC236}">
                <a16:creationId xmlns:a16="http://schemas.microsoft.com/office/drawing/2014/main" id="{FAA1CEFA-A28F-2D03-33DF-24893C0E8A6B}"/>
              </a:ext>
            </a:extLst>
          </p:cNvPr>
          <p:cNvSpPr txBox="1"/>
          <p:nvPr/>
        </p:nvSpPr>
        <p:spPr>
          <a:xfrm flipH="1">
            <a:off x="5921052" y="2835089"/>
            <a:ext cx="1624719" cy="646331"/>
          </a:xfrm>
          <a:prstGeom prst="rect">
            <a:avLst/>
          </a:prstGeom>
          <a:noFill/>
        </p:spPr>
        <p:txBody>
          <a:bodyPr wrap="square" rtlCol="0">
            <a:spAutoFit/>
          </a:bodyPr>
          <a:lstStyle/>
          <a:p>
            <a:pPr algn="ctr"/>
            <a:r>
              <a:rPr lang="en-US"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Product Service</a:t>
            </a:r>
          </a:p>
        </p:txBody>
      </p:sp>
      <p:sp>
        <p:nvSpPr>
          <p:cNvPr id="8" name="CuadroTexto 395">
            <a:extLst>
              <a:ext uri="{FF2B5EF4-FFF2-40B4-BE49-F238E27FC236}">
                <a16:creationId xmlns:a16="http://schemas.microsoft.com/office/drawing/2014/main" id="{C5186DC3-89DA-A54B-D0F6-F7801BEDE700}"/>
              </a:ext>
            </a:extLst>
          </p:cNvPr>
          <p:cNvSpPr txBox="1"/>
          <p:nvPr/>
        </p:nvSpPr>
        <p:spPr>
          <a:xfrm flipH="1">
            <a:off x="5921052" y="1607659"/>
            <a:ext cx="1624719" cy="461665"/>
          </a:xfrm>
          <a:prstGeom prst="rect">
            <a:avLst/>
          </a:prstGeom>
          <a:noFill/>
        </p:spPr>
        <p:txBody>
          <a:bodyPr wrap="square" rtlCol="0">
            <a:spAutoFit/>
          </a:bodyPr>
          <a:lstStyle/>
          <a:p>
            <a:pPr algn="ctr"/>
            <a:r>
              <a:rPr lang="en-US" sz="24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Function</a:t>
            </a:r>
          </a:p>
        </p:txBody>
      </p:sp>
      <p:sp>
        <p:nvSpPr>
          <p:cNvPr id="9" name="CuadroTexto 395">
            <a:extLst>
              <a:ext uri="{FF2B5EF4-FFF2-40B4-BE49-F238E27FC236}">
                <a16:creationId xmlns:a16="http://schemas.microsoft.com/office/drawing/2014/main" id="{25A07AA4-1616-695E-F4AA-397CA7F24B02}"/>
              </a:ext>
            </a:extLst>
          </p:cNvPr>
          <p:cNvSpPr txBox="1"/>
          <p:nvPr/>
        </p:nvSpPr>
        <p:spPr>
          <a:xfrm flipH="1">
            <a:off x="5921052" y="4395128"/>
            <a:ext cx="1624719" cy="461665"/>
          </a:xfrm>
          <a:prstGeom prst="rect">
            <a:avLst/>
          </a:prstGeom>
          <a:noFill/>
        </p:spPr>
        <p:txBody>
          <a:bodyPr wrap="square" rtlCol="0">
            <a:spAutoFit/>
          </a:bodyPr>
          <a:lstStyle/>
          <a:p>
            <a:pPr algn="ctr"/>
            <a:r>
              <a:rPr lang="en-US" sz="24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Trust</a:t>
            </a:r>
          </a:p>
        </p:txBody>
      </p:sp>
      <p:sp>
        <p:nvSpPr>
          <p:cNvPr id="10" name="CuadroTexto 395">
            <a:extLst>
              <a:ext uri="{FF2B5EF4-FFF2-40B4-BE49-F238E27FC236}">
                <a16:creationId xmlns:a16="http://schemas.microsoft.com/office/drawing/2014/main" id="{352B331C-79B1-0C02-050A-C75B634E27A8}"/>
              </a:ext>
            </a:extLst>
          </p:cNvPr>
          <p:cNvSpPr txBox="1"/>
          <p:nvPr/>
        </p:nvSpPr>
        <p:spPr>
          <a:xfrm flipH="1">
            <a:off x="7936100" y="3024497"/>
            <a:ext cx="1730413" cy="461665"/>
          </a:xfrm>
          <a:prstGeom prst="rect">
            <a:avLst/>
          </a:prstGeom>
          <a:noFill/>
        </p:spPr>
        <p:txBody>
          <a:bodyPr wrap="square" rtlCol="0">
            <a:spAutoFit/>
          </a:bodyPr>
          <a:lstStyle/>
          <a:p>
            <a:pPr algn="ctr"/>
            <a:r>
              <a:rPr lang="en-US" sz="24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Experience</a:t>
            </a:r>
          </a:p>
        </p:txBody>
      </p:sp>
      <p:sp>
        <p:nvSpPr>
          <p:cNvPr id="11" name="CuadroTexto 395">
            <a:extLst>
              <a:ext uri="{FF2B5EF4-FFF2-40B4-BE49-F238E27FC236}">
                <a16:creationId xmlns:a16="http://schemas.microsoft.com/office/drawing/2014/main" id="{1A50DABF-1B58-C5E5-375E-E57577B135C9}"/>
              </a:ext>
            </a:extLst>
          </p:cNvPr>
          <p:cNvSpPr txBox="1"/>
          <p:nvPr/>
        </p:nvSpPr>
        <p:spPr>
          <a:xfrm flipH="1">
            <a:off x="3906004" y="3024497"/>
            <a:ext cx="1624719" cy="461665"/>
          </a:xfrm>
          <a:prstGeom prst="rect">
            <a:avLst/>
          </a:prstGeom>
          <a:noFill/>
        </p:spPr>
        <p:txBody>
          <a:bodyPr wrap="square" rtlCol="0">
            <a:spAutoFit/>
          </a:bodyPr>
          <a:lstStyle/>
          <a:p>
            <a:pPr algn="ctr"/>
            <a:r>
              <a:rPr lang="en-US" sz="24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Lifestyle</a:t>
            </a:r>
          </a:p>
        </p:txBody>
      </p:sp>
      <p:sp>
        <p:nvSpPr>
          <p:cNvPr id="13" name="CuadroTexto 395">
            <a:extLst>
              <a:ext uri="{FF2B5EF4-FFF2-40B4-BE49-F238E27FC236}">
                <a16:creationId xmlns:a16="http://schemas.microsoft.com/office/drawing/2014/main" id="{D5235D7A-B83A-4E1A-F4F2-5A9DCC1479FE}"/>
              </a:ext>
            </a:extLst>
          </p:cNvPr>
          <p:cNvSpPr txBox="1"/>
          <p:nvPr/>
        </p:nvSpPr>
        <p:spPr>
          <a:xfrm flipH="1">
            <a:off x="1615183" y="2164747"/>
            <a:ext cx="1624719" cy="646331"/>
          </a:xfrm>
          <a:prstGeom prst="rect">
            <a:avLst/>
          </a:prstGeom>
          <a:noFill/>
        </p:spPr>
        <p:txBody>
          <a:bodyPr wrap="square" rtlCol="0">
            <a:spAutoFit/>
          </a:bodyPr>
          <a:lstStyle/>
          <a:p>
            <a:pPr algn="ctr"/>
            <a:r>
              <a:rPr lang="en-US"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Product Service</a:t>
            </a:r>
          </a:p>
        </p:txBody>
      </p:sp>
      <p:sp>
        <p:nvSpPr>
          <p:cNvPr id="15" name="CuadroTexto 395">
            <a:extLst>
              <a:ext uri="{FF2B5EF4-FFF2-40B4-BE49-F238E27FC236}">
                <a16:creationId xmlns:a16="http://schemas.microsoft.com/office/drawing/2014/main" id="{6EE218F4-4DCA-B09E-4D8A-1E5A2FFF3D76}"/>
              </a:ext>
            </a:extLst>
          </p:cNvPr>
          <p:cNvSpPr txBox="1"/>
          <p:nvPr/>
        </p:nvSpPr>
        <p:spPr>
          <a:xfrm flipH="1">
            <a:off x="1615183" y="3804861"/>
            <a:ext cx="1624719" cy="646331"/>
          </a:xfrm>
          <a:prstGeom prst="rect">
            <a:avLst/>
          </a:prstGeom>
          <a:noFill/>
        </p:spPr>
        <p:txBody>
          <a:bodyPr wrap="square" rtlCol="0">
            <a:spAutoFit/>
          </a:bodyPr>
          <a:lstStyle/>
          <a:p>
            <a:pPr algn="ctr"/>
            <a:r>
              <a:rPr lang="en-US"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Product Service</a:t>
            </a:r>
          </a:p>
        </p:txBody>
      </p:sp>
      <p:sp>
        <p:nvSpPr>
          <p:cNvPr id="17" name="CuadroTexto 395">
            <a:extLst>
              <a:ext uri="{FF2B5EF4-FFF2-40B4-BE49-F238E27FC236}">
                <a16:creationId xmlns:a16="http://schemas.microsoft.com/office/drawing/2014/main" id="{A7C2B79A-27A5-B284-2DB8-B93B9CEF591F}"/>
              </a:ext>
            </a:extLst>
          </p:cNvPr>
          <p:cNvSpPr txBox="1"/>
          <p:nvPr/>
        </p:nvSpPr>
        <p:spPr>
          <a:xfrm flipH="1">
            <a:off x="10139836" y="2077662"/>
            <a:ext cx="1624719" cy="646331"/>
          </a:xfrm>
          <a:prstGeom prst="rect">
            <a:avLst/>
          </a:prstGeom>
          <a:noFill/>
        </p:spPr>
        <p:txBody>
          <a:bodyPr wrap="square" rtlCol="0">
            <a:spAutoFit/>
          </a:bodyPr>
          <a:lstStyle/>
          <a:p>
            <a:pPr algn="ctr"/>
            <a:r>
              <a:rPr lang="en-US"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Product Service</a:t>
            </a:r>
          </a:p>
        </p:txBody>
      </p:sp>
      <p:sp>
        <p:nvSpPr>
          <p:cNvPr id="19" name="CuadroTexto 395">
            <a:extLst>
              <a:ext uri="{FF2B5EF4-FFF2-40B4-BE49-F238E27FC236}">
                <a16:creationId xmlns:a16="http://schemas.microsoft.com/office/drawing/2014/main" id="{9E692136-4640-E8E2-DE43-76482A31E6A9}"/>
              </a:ext>
            </a:extLst>
          </p:cNvPr>
          <p:cNvSpPr txBox="1"/>
          <p:nvPr/>
        </p:nvSpPr>
        <p:spPr>
          <a:xfrm flipH="1">
            <a:off x="10139836" y="3775833"/>
            <a:ext cx="1624719" cy="646331"/>
          </a:xfrm>
          <a:prstGeom prst="rect">
            <a:avLst/>
          </a:prstGeom>
          <a:noFill/>
        </p:spPr>
        <p:txBody>
          <a:bodyPr wrap="square" rtlCol="0">
            <a:spAutoFit/>
          </a:bodyPr>
          <a:lstStyle/>
          <a:p>
            <a:pPr algn="ctr"/>
            <a:r>
              <a:rPr lang="en-US" dirty="0">
                <a:solidFill>
                  <a:schemeClr val="bg1"/>
                </a:solidFill>
                <a:latin typeface="Century Gothic" panose="020B0502020202020204" pitchFamily="34" charset="0"/>
                <a:ea typeface="Roboto Medium" panose="02000000000000000000" pitchFamily="2" charset="0"/>
                <a:cs typeface="Lato Semibold" panose="020F0502020204030203" pitchFamily="34" charset="0"/>
              </a:rPr>
              <a:t>Product Service</a:t>
            </a:r>
          </a:p>
        </p:txBody>
      </p:sp>
      <p:sp>
        <p:nvSpPr>
          <p:cNvPr id="20" name="Up Arrow 19">
            <a:extLst>
              <a:ext uri="{FF2B5EF4-FFF2-40B4-BE49-F238E27FC236}">
                <a16:creationId xmlns:a16="http://schemas.microsoft.com/office/drawing/2014/main" id="{D0C45206-2515-8582-973F-2819AD5596E0}"/>
              </a:ext>
            </a:extLst>
          </p:cNvPr>
          <p:cNvSpPr/>
          <p:nvPr/>
        </p:nvSpPr>
        <p:spPr>
          <a:xfrm>
            <a:off x="880921" y="1364491"/>
            <a:ext cx="619705" cy="3679885"/>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1" name="CuadroTexto 395">
            <a:extLst>
              <a:ext uri="{FF2B5EF4-FFF2-40B4-BE49-F238E27FC236}">
                <a16:creationId xmlns:a16="http://schemas.microsoft.com/office/drawing/2014/main" id="{26B138F0-AA8C-A68D-F4BC-00C0D4046B6C}"/>
              </a:ext>
            </a:extLst>
          </p:cNvPr>
          <p:cNvSpPr txBox="1"/>
          <p:nvPr/>
        </p:nvSpPr>
        <p:spPr>
          <a:xfrm rot="16200000" flipH="1">
            <a:off x="443441" y="3078118"/>
            <a:ext cx="1489197" cy="461665"/>
          </a:xfrm>
          <a:prstGeom prst="rect">
            <a:avLst/>
          </a:prstGeom>
          <a:noFill/>
        </p:spPr>
        <p:txBody>
          <a:bodyPr wrap="square" rtlCol="0">
            <a:spAutoFit/>
          </a:bodyPr>
          <a:lstStyle/>
          <a:p>
            <a:pPr algn="ctr"/>
            <a:r>
              <a:rPr lang="en-US" sz="24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Market</a:t>
            </a:r>
          </a:p>
        </p:txBody>
      </p:sp>
      <p:sp>
        <p:nvSpPr>
          <p:cNvPr id="22" name="Rectangle 56">
            <a:extLst>
              <a:ext uri="{FF2B5EF4-FFF2-40B4-BE49-F238E27FC236}">
                <a16:creationId xmlns:a16="http://schemas.microsoft.com/office/drawing/2014/main" id="{1F594FDF-9DC0-F00C-4E81-6984F4CA94B0}"/>
              </a:ext>
            </a:extLst>
          </p:cNvPr>
          <p:cNvSpPr/>
          <p:nvPr/>
        </p:nvSpPr>
        <p:spPr>
          <a:xfrm rot="16200000" flipH="1">
            <a:off x="295569" y="1803314"/>
            <a:ext cx="619704" cy="338554"/>
          </a:xfrm>
          <a:prstGeom prst="rect">
            <a:avLst/>
          </a:prstGeom>
        </p:spPr>
        <p:txBody>
          <a:bodyPr wrap="square">
            <a:spAutoFit/>
          </a:bodyPr>
          <a:lstStyle/>
          <a:p>
            <a:pPr algn="ctr"/>
            <a:r>
              <a:rPr lang="en-US" sz="1600" dirty="0">
                <a:solidFill>
                  <a:srgbClr val="C00000"/>
                </a:solidFill>
                <a:latin typeface="Lato" panose="020F0502020204030203" pitchFamily="34" charset="0"/>
                <a:ea typeface="Lato" panose="020F0502020204030203" pitchFamily="34" charset="0"/>
                <a:cs typeface="Lato" panose="020F0502020204030203" pitchFamily="34" charset="0"/>
              </a:rPr>
              <a:t>High</a:t>
            </a:r>
          </a:p>
        </p:txBody>
      </p:sp>
      <p:sp>
        <p:nvSpPr>
          <p:cNvPr id="23" name="Rectangle 56">
            <a:extLst>
              <a:ext uri="{FF2B5EF4-FFF2-40B4-BE49-F238E27FC236}">
                <a16:creationId xmlns:a16="http://schemas.microsoft.com/office/drawing/2014/main" id="{E7BF15AB-B5A6-0829-D3E5-31903F318FB5}"/>
              </a:ext>
            </a:extLst>
          </p:cNvPr>
          <p:cNvSpPr/>
          <p:nvPr/>
        </p:nvSpPr>
        <p:spPr>
          <a:xfrm rot="16200000" flipH="1">
            <a:off x="295569" y="4798146"/>
            <a:ext cx="619704" cy="338554"/>
          </a:xfrm>
          <a:prstGeom prst="rect">
            <a:avLst/>
          </a:prstGeom>
        </p:spPr>
        <p:txBody>
          <a:bodyPr wrap="square">
            <a:spAutoFit/>
          </a:bodyPr>
          <a:lstStyle/>
          <a:p>
            <a:pPr algn="ctr"/>
            <a:r>
              <a:rPr lang="en-US" sz="1600" dirty="0">
                <a:solidFill>
                  <a:srgbClr val="C00000"/>
                </a:solidFill>
                <a:latin typeface="Lato" panose="020F0502020204030203" pitchFamily="34" charset="0"/>
                <a:ea typeface="Lato" panose="020F0502020204030203" pitchFamily="34" charset="0"/>
                <a:cs typeface="Lato" panose="020F0502020204030203" pitchFamily="34" charset="0"/>
              </a:rPr>
              <a:t>Low</a:t>
            </a:r>
          </a:p>
        </p:txBody>
      </p:sp>
      <p:sp>
        <p:nvSpPr>
          <p:cNvPr id="24" name="Up Arrow 23">
            <a:extLst>
              <a:ext uri="{FF2B5EF4-FFF2-40B4-BE49-F238E27FC236}">
                <a16:creationId xmlns:a16="http://schemas.microsoft.com/office/drawing/2014/main" id="{703E2001-6319-7B22-9E0D-B11518559294}"/>
              </a:ext>
            </a:extLst>
          </p:cNvPr>
          <p:cNvSpPr/>
          <p:nvPr/>
        </p:nvSpPr>
        <p:spPr>
          <a:xfrm rot="5400000">
            <a:off x="5993189" y="294915"/>
            <a:ext cx="726101" cy="10728314"/>
          </a:xfrm>
          <a:prstGeom prst="upArrow">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25" name="CuadroTexto 395">
            <a:extLst>
              <a:ext uri="{FF2B5EF4-FFF2-40B4-BE49-F238E27FC236}">
                <a16:creationId xmlns:a16="http://schemas.microsoft.com/office/drawing/2014/main" id="{CB8F1519-0BE6-26E6-A3AA-F231D3EA9C57}"/>
              </a:ext>
            </a:extLst>
          </p:cNvPr>
          <p:cNvSpPr txBox="1"/>
          <p:nvPr/>
        </p:nvSpPr>
        <p:spPr>
          <a:xfrm flipH="1">
            <a:off x="5999702" y="5393670"/>
            <a:ext cx="1416315" cy="461665"/>
          </a:xfrm>
          <a:prstGeom prst="rect">
            <a:avLst/>
          </a:prstGeom>
          <a:noFill/>
        </p:spPr>
        <p:txBody>
          <a:bodyPr wrap="square" rtlCol="0">
            <a:spAutoFit/>
          </a:bodyPr>
          <a:lstStyle/>
          <a:p>
            <a:pPr algn="ctr"/>
            <a:r>
              <a:rPr lang="en-US" sz="24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Product</a:t>
            </a:r>
          </a:p>
        </p:txBody>
      </p:sp>
      <p:sp>
        <p:nvSpPr>
          <p:cNvPr id="26" name="Rectangle 56">
            <a:extLst>
              <a:ext uri="{FF2B5EF4-FFF2-40B4-BE49-F238E27FC236}">
                <a16:creationId xmlns:a16="http://schemas.microsoft.com/office/drawing/2014/main" id="{9EBE1A1F-D11B-3E3E-ADF0-8D41FF605EAA}"/>
              </a:ext>
            </a:extLst>
          </p:cNvPr>
          <p:cNvSpPr/>
          <p:nvPr/>
        </p:nvSpPr>
        <p:spPr>
          <a:xfrm flipH="1">
            <a:off x="1911135" y="5982558"/>
            <a:ext cx="618752" cy="338554"/>
          </a:xfrm>
          <a:prstGeom prst="rect">
            <a:avLst/>
          </a:prstGeom>
        </p:spPr>
        <p:txBody>
          <a:bodyPr wrap="square">
            <a:spAutoFit/>
          </a:bodyPr>
          <a:lstStyle/>
          <a:p>
            <a:pPr algn="ctr"/>
            <a:r>
              <a:rPr lang="en-US" sz="1600" dirty="0">
                <a:solidFill>
                  <a:srgbClr val="C00000"/>
                </a:solidFill>
                <a:latin typeface="Lato" panose="020F0502020204030203" pitchFamily="34" charset="0"/>
                <a:ea typeface="Lato" panose="020F0502020204030203" pitchFamily="34" charset="0"/>
                <a:cs typeface="Lato" panose="020F0502020204030203" pitchFamily="34" charset="0"/>
              </a:rPr>
              <a:t>Low</a:t>
            </a:r>
          </a:p>
        </p:txBody>
      </p:sp>
      <p:sp>
        <p:nvSpPr>
          <p:cNvPr id="27" name="Rectangle 56">
            <a:extLst>
              <a:ext uri="{FF2B5EF4-FFF2-40B4-BE49-F238E27FC236}">
                <a16:creationId xmlns:a16="http://schemas.microsoft.com/office/drawing/2014/main" id="{189E7A7C-7E2D-1BFD-C530-E76053849610}"/>
              </a:ext>
            </a:extLst>
          </p:cNvPr>
          <p:cNvSpPr/>
          <p:nvPr/>
        </p:nvSpPr>
        <p:spPr>
          <a:xfrm flipH="1">
            <a:off x="10406743" y="5982558"/>
            <a:ext cx="618752" cy="338554"/>
          </a:xfrm>
          <a:prstGeom prst="rect">
            <a:avLst/>
          </a:prstGeom>
        </p:spPr>
        <p:txBody>
          <a:bodyPr wrap="square">
            <a:spAutoFit/>
          </a:bodyPr>
          <a:lstStyle/>
          <a:p>
            <a:pPr algn="ctr"/>
            <a:r>
              <a:rPr lang="en-US" sz="1600" dirty="0">
                <a:solidFill>
                  <a:srgbClr val="C00000"/>
                </a:solidFill>
                <a:latin typeface="Lato" panose="020F0502020204030203" pitchFamily="34" charset="0"/>
                <a:ea typeface="Lato" panose="020F0502020204030203" pitchFamily="34" charset="0"/>
                <a:cs typeface="Lato" panose="020F0502020204030203" pitchFamily="34" charset="0"/>
              </a:rPr>
              <a:t>High</a:t>
            </a:r>
          </a:p>
        </p:txBody>
      </p:sp>
    </p:spTree>
    <p:extLst>
      <p:ext uri="{BB962C8B-B14F-4D97-AF65-F5344CB8AC3E}">
        <p14:creationId xmlns:p14="http://schemas.microsoft.com/office/powerpoint/2010/main" val="34423538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 name="Rounded Rectangle 2">
            <a:extLst>
              <a:ext uri="{FF2B5EF4-FFF2-40B4-BE49-F238E27FC236}">
                <a16:creationId xmlns:a16="http://schemas.microsoft.com/office/drawing/2014/main" id="{727E9078-40F2-A021-BBB7-209EADE6AEA3}"/>
              </a:ext>
            </a:extLst>
          </p:cNvPr>
          <p:cNvSpPr/>
          <p:nvPr/>
        </p:nvSpPr>
        <p:spPr>
          <a:xfrm>
            <a:off x="1711559" y="2349606"/>
            <a:ext cx="10114854" cy="3064561"/>
          </a:xfrm>
          <a:prstGeom prst="roundRect">
            <a:avLst>
              <a:gd name="adj" fmla="val 9919"/>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800" dirty="0">
              <a:solidFill>
                <a:schemeClr val="bg1"/>
              </a:solidFill>
              <a:latin typeface="Lato Light" panose="020F0502020204030203" pitchFamily="34" charset="0"/>
              <a:ea typeface="Lato Light" panose="020F0502020204030203" pitchFamily="34" charset="0"/>
              <a:cs typeface="Lato Light" panose="020F0502020204030203" pitchFamily="34" charset="0"/>
            </a:endParaRPr>
          </a:p>
        </p:txBody>
      </p:sp>
      <p:sp>
        <p:nvSpPr>
          <p:cNvPr id="6" name="CuadroTexto 395">
            <a:extLst>
              <a:ext uri="{FF2B5EF4-FFF2-40B4-BE49-F238E27FC236}">
                <a16:creationId xmlns:a16="http://schemas.microsoft.com/office/drawing/2014/main" id="{4F2CD6B5-C653-46BA-A97B-1B5521A52EEC}"/>
              </a:ext>
            </a:extLst>
          </p:cNvPr>
          <p:cNvSpPr txBox="1"/>
          <p:nvPr/>
        </p:nvSpPr>
        <p:spPr>
          <a:xfrm flipH="1">
            <a:off x="2706698" y="2910913"/>
            <a:ext cx="2985096" cy="408095"/>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 Focus</a:t>
            </a:r>
          </a:p>
        </p:txBody>
      </p:sp>
      <p:sp>
        <p:nvSpPr>
          <p:cNvPr id="7" name="CuadroTexto 395">
            <a:extLst>
              <a:ext uri="{FF2B5EF4-FFF2-40B4-BE49-F238E27FC236}">
                <a16:creationId xmlns:a16="http://schemas.microsoft.com/office/drawing/2014/main" id="{C7C7A798-E3E4-E350-B594-D4FAC0E83B41}"/>
              </a:ext>
            </a:extLst>
          </p:cNvPr>
          <p:cNvSpPr txBox="1"/>
          <p:nvPr/>
        </p:nvSpPr>
        <p:spPr>
          <a:xfrm flipH="1">
            <a:off x="7894098" y="2910913"/>
            <a:ext cx="2985096" cy="408095"/>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8" name="CuadroTexto 395">
            <a:extLst>
              <a:ext uri="{FF2B5EF4-FFF2-40B4-BE49-F238E27FC236}">
                <a16:creationId xmlns:a16="http://schemas.microsoft.com/office/drawing/2014/main" id="{785615D7-EAD4-43A5-0C42-F91F0D4E1DE8}"/>
              </a:ext>
            </a:extLst>
          </p:cNvPr>
          <p:cNvSpPr txBox="1"/>
          <p:nvPr/>
        </p:nvSpPr>
        <p:spPr>
          <a:xfrm flipH="1">
            <a:off x="2706698" y="4340065"/>
            <a:ext cx="2985096" cy="408095"/>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Focus</a:t>
            </a:r>
          </a:p>
        </p:txBody>
      </p:sp>
      <p:sp>
        <p:nvSpPr>
          <p:cNvPr id="9" name="CuadroTexto 395">
            <a:extLst>
              <a:ext uri="{FF2B5EF4-FFF2-40B4-BE49-F238E27FC236}">
                <a16:creationId xmlns:a16="http://schemas.microsoft.com/office/drawing/2014/main" id="{79CEE412-4F68-E359-2E89-3A36D22BC478}"/>
              </a:ext>
            </a:extLst>
          </p:cNvPr>
          <p:cNvSpPr txBox="1"/>
          <p:nvPr/>
        </p:nvSpPr>
        <p:spPr>
          <a:xfrm flipH="1">
            <a:off x="7894098" y="4340065"/>
            <a:ext cx="2985096" cy="408095"/>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Cost Leadership</a:t>
            </a:r>
          </a:p>
        </p:txBody>
      </p:sp>
      <p:sp>
        <p:nvSpPr>
          <p:cNvPr id="10" name="Rectangle 9">
            <a:extLst>
              <a:ext uri="{FF2B5EF4-FFF2-40B4-BE49-F238E27FC236}">
                <a16:creationId xmlns:a16="http://schemas.microsoft.com/office/drawing/2014/main" id="{90211CAB-2B67-3F86-A306-11CC53978F00}"/>
              </a:ext>
            </a:extLst>
          </p:cNvPr>
          <p:cNvSpPr/>
          <p:nvPr/>
        </p:nvSpPr>
        <p:spPr>
          <a:xfrm>
            <a:off x="993771" y="1638634"/>
            <a:ext cx="515844" cy="3775532"/>
          </a:xfrm>
          <a:prstGeom prst="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EC84673-298D-DDB7-505F-BAEB801CA539}"/>
              </a:ext>
            </a:extLst>
          </p:cNvPr>
          <p:cNvSpPr/>
          <p:nvPr/>
        </p:nvSpPr>
        <p:spPr>
          <a:xfrm rot="5400000">
            <a:off x="6510973" y="-3171338"/>
            <a:ext cx="516025" cy="10114855"/>
          </a:xfrm>
          <a:prstGeom prst="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uadroTexto 395">
            <a:extLst>
              <a:ext uri="{FF2B5EF4-FFF2-40B4-BE49-F238E27FC236}">
                <a16:creationId xmlns:a16="http://schemas.microsoft.com/office/drawing/2014/main" id="{36FF818B-EAEA-93BC-6E44-A1B1F83C37E4}"/>
              </a:ext>
            </a:extLst>
          </p:cNvPr>
          <p:cNvSpPr txBox="1"/>
          <p:nvPr/>
        </p:nvSpPr>
        <p:spPr>
          <a:xfrm rot="16200000" flipH="1">
            <a:off x="487742" y="3341734"/>
            <a:ext cx="1527904"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Broad Target</a:t>
            </a:r>
          </a:p>
        </p:txBody>
      </p:sp>
      <p:sp>
        <p:nvSpPr>
          <p:cNvPr id="13" name="CuadroTexto 395">
            <a:extLst>
              <a:ext uri="{FF2B5EF4-FFF2-40B4-BE49-F238E27FC236}">
                <a16:creationId xmlns:a16="http://schemas.microsoft.com/office/drawing/2014/main" id="{E7B707F3-A8D9-F8D1-70CB-B1272D0740CF}"/>
              </a:ext>
            </a:extLst>
          </p:cNvPr>
          <p:cNvSpPr txBox="1"/>
          <p:nvPr/>
        </p:nvSpPr>
        <p:spPr>
          <a:xfrm flipH="1">
            <a:off x="5724786" y="1701423"/>
            <a:ext cx="2088399"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Lower Cost</a:t>
            </a:r>
          </a:p>
        </p:txBody>
      </p:sp>
      <p:sp>
        <p:nvSpPr>
          <p:cNvPr id="14" name="Rectangle 56">
            <a:extLst>
              <a:ext uri="{FF2B5EF4-FFF2-40B4-BE49-F238E27FC236}">
                <a16:creationId xmlns:a16="http://schemas.microsoft.com/office/drawing/2014/main" id="{2C90F2F9-1386-7567-CB86-7975AEE7126B}"/>
              </a:ext>
            </a:extLst>
          </p:cNvPr>
          <p:cNvSpPr/>
          <p:nvPr/>
        </p:nvSpPr>
        <p:spPr>
          <a:xfrm rot="16200000" flipH="1">
            <a:off x="189493" y="1996291"/>
            <a:ext cx="807392" cy="276999"/>
          </a:xfrm>
          <a:prstGeom prst="rect">
            <a:avLst/>
          </a:prstGeom>
        </p:spPr>
        <p:txBody>
          <a:bodyPr wrap="square">
            <a:spAutoFit/>
          </a:bodyPr>
          <a:lstStyle/>
          <a:p>
            <a:pPr algn="ctr"/>
            <a:r>
              <a:rPr lang="en-US" sz="1200" dirty="0">
                <a:solidFill>
                  <a:schemeClr val="tx2"/>
                </a:solidFill>
                <a:latin typeface="Lato" panose="020F0502020204030203" pitchFamily="34" charset="0"/>
                <a:ea typeface="Lato" panose="020F0502020204030203" pitchFamily="34" charset="0"/>
                <a:cs typeface="Lato" panose="020F0502020204030203" pitchFamily="34" charset="0"/>
              </a:rPr>
              <a:t>High</a:t>
            </a:r>
          </a:p>
        </p:txBody>
      </p:sp>
      <p:sp>
        <p:nvSpPr>
          <p:cNvPr id="15" name="Rectangle 56">
            <a:extLst>
              <a:ext uri="{FF2B5EF4-FFF2-40B4-BE49-F238E27FC236}">
                <a16:creationId xmlns:a16="http://schemas.microsoft.com/office/drawing/2014/main" id="{259322B9-56F2-CCE1-2EF2-0383BD435746}"/>
              </a:ext>
            </a:extLst>
          </p:cNvPr>
          <p:cNvSpPr/>
          <p:nvPr/>
        </p:nvSpPr>
        <p:spPr>
          <a:xfrm rot="16200000" flipH="1">
            <a:off x="189492" y="4885374"/>
            <a:ext cx="807393" cy="276999"/>
          </a:xfrm>
          <a:prstGeom prst="rect">
            <a:avLst/>
          </a:prstGeom>
        </p:spPr>
        <p:txBody>
          <a:bodyPr wrap="square">
            <a:spAutoFit/>
          </a:bodyPr>
          <a:lstStyle/>
          <a:p>
            <a:pPr algn="ctr"/>
            <a:r>
              <a:rPr lang="en-US" sz="1200" dirty="0">
                <a:solidFill>
                  <a:schemeClr val="tx2"/>
                </a:solidFill>
                <a:latin typeface="Lato" panose="020F0502020204030203" pitchFamily="34" charset="0"/>
                <a:ea typeface="Lato" panose="020F0502020204030203" pitchFamily="34" charset="0"/>
                <a:cs typeface="Lato" panose="020F0502020204030203" pitchFamily="34" charset="0"/>
              </a:rPr>
              <a:t>Low</a:t>
            </a:r>
          </a:p>
        </p:txBody>
      </p:sp>
      <p:sp>
        <p:nvSpPr>
          <p:cNvPr id="16" name="Rectangle 56">
            <a:extLst>
              <a:ext uri="{FF2B5EF4-FFF2-40B4-BE49-F238E27FC236}">
                <a16:creationId xmlns:a16="http://schemas.microsoft.com/office/drawing/2014/main" id="{B8A23145-E937-95B3-343C-6C48C3EA5773}"/>
              </a:ext>
            </a:extLst>
          </p:cNvPr>
          <p:cNvSpPr/>
          <p:nvPr/>
        </p:nvSpPr>
        <p:spPr>
          <a:xfrm flipH="1">
            <a:off x="1869718" y="5507607"/>
            <a:ext cx="955367" cy="307777"/>
          </a:xfrm>
          <a:prstGeom prst="rect">
            <a:avLst/>
          </a:prstGeom>
        </p:spPr>
        <p:txBody>
          <a:bodyPr wrap="square">
            <a:spAutoFit/>
          </a:bodyPr>
          <a:lstStyle/>
          <a:p>
            <a:pPr algn="ct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Low</a:t>
            </a:r>
          </a:p>
        </p:txBody>
      </p:sp>
      <p:sp>
        <p:nvSpPr>
          <p:cNvPr id="17" name="Rectangle 56">
            <a:extLst>
              <a:ext uri="{FF2B5EF4-FFF2-40B4-BE49-F238E27FC236}">
                <a16:creationId xmlns:a16="http://schemas.microsoft.com/office/drawing/2014/main" id="{7ABB47FE-8D5E-BCAE-C5CA-AF3FC45F3341}"/>
              </a:ext>
            </a:extLst>
          </p:cNvPr>
          <p:cNvSpPr/>
          <p:nvPr/>
        </p:nvSpPr>
        <p:spPr>
          <a:xfrm flipH="1">
            <a:off x="10586145" y="5507607"/>
            <a:ext cx="955367" cy="307777"/>
          </a:xfrm>
          <a:prstGeom prst="rect">
            <a:avLst/>
          </a:prstGeom>
        </p:spPr>
        <p:txBody>
          <a:bodyPr wrap="square">
            <a:spAutoFit/>
          </a:bodyPr>
          <a:lstStyle/>
          <a:p>
            <a:pPr algn="ctr"/>
            <a:r>
              <a:rPr lang="en-US" sz="1400" dirty="0">
                <a:solidFill>
                  <a:schemeClr val="tx2"/>
                </a:solidFill>
                <a:latin typeface="Lato" panose="020F0502020204030203" pitchFamily="34" charset="0"/>
                <a:ea typeface="Lato" panose="020F0502020204030203" pitchFamily="34" charset="0"/>
                <a:cs typeface="Lato" panose="020F0502020204030203" pitchFamily="34" charset="0"/>
              </a:rPr>
              <a:t>High</a:t>
            </a:r>
          </a:p>
        </p:txBody>
      </p:sp>
      <p:cxnSp>
        <p:nvCxnSpPr>
          <p:cNvPr id="19" name="Straight Connector 18">
            <a:extLst>
              <a:ext uri="{FF2B5EF4-FFF2-40B4-BE49-F238E27FC236}">
                <a16:creationId xmlns:a16="http://schemas.microsoft.com/office/drawing/2014/main" id="{BDBAF720-BA9C-E02C-B6EB-2E5C27A6330D}"/>
              </a:ext>
            </a:extLst>
          </p:cNvPr>
          <p:cNvCxnSpPr>
            <a:stCxn id="3" idx="0"/>
          </p:cNvCxnSpPr>
          <p:nvPr/>
        </p:nvCxnSpPr>
        <p:spPr>
          <a:xfrm flipH="1">
            <a:off x="6768985" y="2349606"/>
            <a:ext cx="1" cy="3158001"/>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97C1295-C2ED-4B09-DC1F-9B18FD67EF4B}"/>
              </a:ext>
            </a:extLst>
          </p:cNvPr>
          <p:cNvCxnSpPr>
            <a:stCxn id="3" idx="1"/>
            <a:endCxn id="3" idx="3"/>
          </p:cNvCxnSpPr>
          <p:nvPr/>
        </p:nvCxnSpPr>
        <p:spPr>
          <a:xfrm>
            <a:off x="1711559" y="3881887"/>
            <a:ext cx="10114854" cy="0"/>
          </a:xfrm>
          <a:prstGeom prst="line">
            <a:avLst/>
          </a:prstGeom>
          <a:ln w="476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4354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ounded Rectangle 28">
            <a:extLst>
              <a:ext uri="{FF2B5EF4-FFF2-40B4-BE49-F238E27FC236}">
                <a16:creationId xmlns:a16="http://schemas.microsoft.com/office/drawing/2014/main" id="{C1FB91E7-D1FD-F936-5409-D41CAB6643CD}"/>
              </a:ext>
            </a:extLst>
          </p:cNvPr>
          <p:cNvSpPr/>
          <p:nvPr/>
        </p:nvSpPr>
        <p:spPr>
          <a:xfrm>
            <a:off x="7313515" y="5518193"/>
            <a:ext cx="4269298" cy="1097280"/>
          </a:xfrm>
          <a:prstGeom prst="roundRect">
            <a:avLst/>
          </a:prstGeom>
          <a:solidFill>
            <a:srgbClr val="A7CFDC">
              <a:alpha val="4524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ounded Rectangle 29">
            <a:extLst>
              <a:ext uri="{FF2B5EF4-FFF2-40B4-BE49-F238E27FC236}">
                <a16:creationId xmlns:a16="http://schemas.microsoft.com/office/drawing/2014/main" id="{24F87F80-E31E-BEBD-1D1F-B98B318B6852}"/>
              </a:ext>
            </a:extLst>
          </p:cNvPr>
          <p:cNvSpPr/>
          <p:nvPr/>
        </p:nvSpPr>
        <p:spPr>
          <a:xfrm>
            <a:off x="1095595" y="5518193"/>
            <a:ext cx="4269298" cy="1097280"/>
          </a:xfrm>
          <a:prstGeom prst="roundRect">
            <a:avLst/>
          </a:prstGeom>
          <a:solidFill>
            <a:srgbClr val="A7CFDC">
              <a:alpha val="45249"/>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cxnSp>
        <p:nvCxnSpPr>
          <p:cNvPr id="3" name="Straight Arrow Connector 2">
            <a:extLst>
              <a:ext uri="{FF2B5EF4-FFF2-40B4-BE49-F238E27FC236}">
                <a16:creationId xmlns:a16="http://schemas.microsoft.com/office/drawing/2014/main" id="{4BBA69BB-15C6-B01E-096E-EC29E0206DAE}"/>
              </a:ext>
            </a:extLst>
          </p:cNvPr>
          <p:cNvCxnSpPr>
            <a:cxnSpLocks/>
          </p:cNvCxnSpPr>
          <p:nvPr/>
        </p:nvCxnSpPr>
        <p:spPr>
          <a:xfrm>
            <a:off x="1455602" y="4668442"/>
            <a:ext cx="3641021" cy="0"/>
          </a:xfrm>
          <a:prstGeom prst="straightConnector1">
            <a:avLst/>
          </a:prstGeom>
          <a:ln w="63500">
            <a:solidFill>
              <a:schemeClr val="bg1">
                <a:lumMod val="8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5C38F1D7-E0C4-85E6-C20F-DCD079258B6F}"/>
              </a:ext>
            </a:extLst>
          </p:cNvPr>
          <p:cNvCxnSpPr>
            <a:cxnSpLocks/>
          </p:cNvCxnSpPr>
          <p:nvPr/>
        </p:nvCxnSpPr>
        <p:spPr>
          <a:xfrm flipV="1">
            <a:off x="1473854" y="1567845"/>
            <a:ext cx="0" cy="3113779"/>
          </a:xfrm>
          <a:prstGeom prst="straightConnector1">
            <a:avLst/>
          </a:prstGeom>
          <a:ln w="63500">
            <a:solidFill>
              <a:schemeClr val="bg1">
                <a:lumMod val="8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F88F211-C33F-FB00-4ECD-887138FCBA68}"/>
              </a:ext>
            </a:extLst>
          </p:cNvPr>
          <p:cNvSpPr/>
          <p:nvPr/>
        </p:nvSpPr>
        <p:spPr>
          <a:xfrm>
            <a:off x="1718957" y="1567845"/>
            <a:ext cx="1465822" cy="1465822"/>
          </a:xfrm>
          <a:prstGeom prst="rect">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Differentiation</a:t>
            </a:r>
          </a:p>
        </p:txBody>
      </p:sp>
      <p:sp>
        <p:nvSpPr>
          <p:cNvPr id="8" name="Rectangle 7">
            <a:extLst>
              <a:ext uri="{FF2B5EF4-FFF2-40B4-BE49-F238E27FC236}">
                <a16:creationId xmlns:a16="http://schemas.microsoft.com/office/drawing/2014/main" id="{770E81BD-DA74-F864-91DC-B059ECFAD4E0}"/>
              </a:ext>
            </a:extLst>
          </p:cNvPr>
          <p:cNvSpPr/>
          <p:nvPr/>
        </p:nvSpPr>
        <p:spPr>
          <a:xfrm>
            <a:off x="3184779" y="3033667"/>
            <a:ext cx="1465822" cy="1465822"/>
          </a:xfrm>
          <a:prstGeom prst="rect">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Cost</a:t>
            </a:r>
          </a:p>
        </p:txBody>
      </p:sp>
      <p:sp>
        <p:nvSpPr>
          <p:cNvPr id="9" name="CuadroTexto 395">
            <a:extLst>
              <a:ext uri="{FF2B5EF4-FFF2-40B4-BE49-F238E27FC236}">
                <a16:creationId xmlns:a16="http://schemas.microsoft.com/office/drawing/2014/main" id="{EB6191D4-771D-F989-2B0F-95449D1EF708}"/>
              </a:ext>
            </a:extLst>
          </p:cNvPr>
          <p:cNvSpPr txBox="1"/>
          <p:nvPr/>
        </p:nvSpPr>
        <p:spPr>
          <a:xfrm rot="16200000" flipH="1">
            <a:off x="205782" y="2898748"/>
            <a:ext cx="1719133" cy="369332"/>
          </a:xfrm>
          <a:prstGeom prst="rect">
            <a:avLst/>
          </a:prstGeom>
          <a:noFill/>
        </p:spPr>
        <p:txBody>
          <a:bodyPr wrap="square" rtlCol="0">
            <a:spAutoFit/>
          </a:bodyPr>
          <a:lstStyle/>
          <a:p>
            <a:pPr algn="ctr"/>
            <a:r>
              <a:rPr lang="en-US" dirty="0">
                <a:solidFill>
                  <a:schemeClr val="bg2">
                    <a:lumMod val="25000"/>
                  </a:schemeClr>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10" name="Rectangle 56">
            <a:extLst>
              <a:ext uri="{FF2B5EF4-FFF2-40B4-BE49-F238E27FC236}">
                <a16:creationId xmlns:a16="http://schemas.microsoft.com/office/drawing/2014/main" id="{8AFD62E9-4502-25F5-2C11-EDA22475AEBD}"/>
              </a:ext>
            </a:extLst>
          </p:cNvPr>
          <p:cNvSpPr/>
          <p:nvPr/>
        </p:nvSpPr>
        <p:spPr>
          <a:xfrm flipH="1">
            <a:off x="757856" y="1849096"/>
            <a:ext cx="614984"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High</a:t>
            </a:r>
          </a:p>
        </p:txBody>
      </p:sp>
      <p:sp>
        <p:nvSpPr>
          <p:cNvPr id="11" name="Rectangle 56">
            <a:extLst>
              <a:ext uri="{FF2B5EF4-FFF2-40B4-BE49-F238E27FC236}">
                <a16:creationId xmlns:a16="http://schemas.microsoft.com/office/drawing/2014/main" id="{84493BB3-9D66-04F1-3FDB-86A2C8F4DB57}"/>
              </a:ext>
            </a:extLst>
          </p:cNvPr>
          <p:cNvSpPr/>
          <p:nvPr/>
        </p:nvSpPr>
        <p:spPr>
          <a:xfrm flipH="1">
            <a:off x="757856" y="4176765"/>
            <a:ext cx="614984"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Low</a:t>
            </a:r>
          </a:p>
        </p:txBody>
      </p:sp>
      <p:sp>
        <p:nvSpPr>
          <p:cNvPr id="12" name="Rectangle 56">
            <a:extLst>
              <a:ext uri="{FF2B5EF4-FFF2-40B4-BE49-F238E27FC236}">
                <a16:creationId xmlns:a16="http://schemas.microsoft.com/office/drawing/2014/main" id="{E382B921-5B24-C6E1-8FED-196447423D5D}"/>
              </a:ext>
            </a:extLst>
          </p:cNvPr>
          <p:cNvSpPr/>
          <p:nvPr/>
        </p:nvSpPr>
        <p:spPr>
          <a:xfrm flipH="1">
            <a:off x="1582382" y="4896057"/>
            <a:ext cx="614984"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High</a:t>
            </a:r>
          </a:p>
        </p:txBody>
      </p:sp>
      <p:sp>
        <p:nvSpPr>
          <p:cNvPr id="13" name="Rectangle 56">
            <a:extLst>
              <a:ext uri="{FF2B5EF4-FFF2-40B4-BE49-F238E27FC236}">
                <a16:creationId xmlns:a16="http://schemas.microsoft.com/office/drawing/2014/main" id="{902AE084-F8B9-FC2D-D8CC-33FC09FCB1C9}"/>
              </a:ext>
            </a:extLst>
          </p:cNvPr>
          <p:cNvSpPr/>
          <p:nvPr/>
        </p:nvSpPr>
        <p:spPr>
          <a:xfrm flipH="1">
            <a:off x="4239182" y="4896057"/>
            <a:ext cx="614984"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Low</a:t>
            </a:r>
          </a:p>
        </p:txBody>
      </p:sp>
      <p:sp>
        <p:nvSpPr>
          <p:cNvPr id="14" name="CuadroTexto 395">
            <a:extLst>
              <a:ext uri="{FF2B5EF4-FFF2-40B4-BE49-F238E27FC236}">
                <a16:creationId xmlns:a16="http://schemas.microsoft.com/office/drawing/2014/main" id="{5A2F96DB-1AA6-C233-24FC-5E2ED035DAE7}"/>
              </a:ext>
            </a:extLst>
          </p:cNvPr>
          <p:cNvSpPr txBox="1"/>
          <p:nvPr/>
        </p:nvSpPr>
        <p:spPr>
          <a:xfrm flipH="1">
            <a:off x="2442262" y="4845098"/>
            <a:ext cx="1475427" cy="369332"/>
          </a:xfrm>
          <a:prstGeom prst="rect">
            <a:avLst/>
          </a:prstGeom>
          <a:noFill/>
        </p:spPr>
        <p:txBody>
          <a:bodyPr wrap="square" rtlCol="0">
            <a:spAutoFit/>
          </a:bodyPr>
          <a:lstStyle/>
          <a:p>
            <a:pPr algn="ctr"/>
            <a:r>
              <a:rPr lang="en-US" dirty="0">
                <a:solidFill>
                  <a:schemeClr val="bg2">
                    <a:lumMod val="25000"/>
                  </a:schemeClr>
                </a:solidFill>
                <a:latin typeface="Roboto Medium" panose="02000000000000000000" pitchFamily="2" charset="0"/>
                <a:ea typeface="Roboto Medium" panose="02000000000000000000" pitchFamily="2" charset="0"/>
                <a:cs typeface="Lato Semibold" panose="020F0502020204030203" pitchFamily="34" charset="0"/>
              </a:rPr>
              <a:t>Cost</a:t>
            </a:r>
          </a:p>
        </p:txBody>
      </p:sp>
      <p:sp>
        <p:nvSpPr>
          <p:cNvPr id="15" name="Rectangle 14">
            <a:extLst>
              <a:ext uri="{FF2B5EF4-FFF2-40B4-BE49-F238E27FC236}">
                <a16:creationId xmlns:a16="http://schemas.microsoft.com/office/drawing/2014/main" id="{2C414D28-A1E5-8E72-2CBF-50573B8DF9A0}"/>
              </a:ext>
            </a:extLst>
          </p:cNvPr>
          <p:cNvSpPr/>
          <p:nvPr/>
        </p:nvSpPr>
        <p:spPr>
          <a:xfrm>
            <a:off x="3041664" y="1960794"/>
            <a:ext cx="1465822" cy="1465822"/>
          </a:xfrm>
          <a:prstGeom prst="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Product Differentiation</a:t>
            </a:r>
          </a:p>
        </p:txBody>
      </p:sp>
      <p:cxnSp>
        <p:nvCxnSpPr>
          <p:cNvPr id="16" name="Straight Arrow Connector 15">
            <a:extLst>
              <a:ext uri="{FF2B5EF4-FFF2-40B4-BE49-F238E27FC236}">
                <a16:creationId xmlns:a16="http://schemas.microsoft.com/office/drawing/2014/main" id="{10DAEAE0-E592-D09D-69F2-AD2326437AD2}"/>
              </a:ext>
            </a:extLst>
          </p:cNvPr>
          <p:cNvCxnSpPr>
            <a:cxnSpLocks/>
          </p:cNvCxnSpPr>
          <p:nvPr/>
        </p:nvCxnSpPr>
        <p:spPr>
          <a:xfrm>
            <a:off x="7718987" y="4668442"/>
            <a:ext cx="3641021" cy="0"/>
          </a:xfrm>
          <a:prstGeom prst="straightConnector1">
            <a:avLst/>
          </a:prstGeom>
          <a:ln w="63500">
            <a:solidFill>
              <a:schemeClr val="bg1">
                <a:lumMod val="8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4A187B70-26F4-8F10-5DAA-317B6818D966}"/>
              </a:ext>
            </a:extLst>
          </p:cNvPr>
          <p:cNvCxnSpPr>
            <a:cxnSpLocks/>
          </p:cNvCxnSpPr>
          <p:nvPr/>
        </p:nvCxnSpPr>
        <p:spPr>
          <a:xfrm flipV="1">
            <a:off x="7737239" y="1567845"/>
            <a:ext cx="0" cy="3113779"/>
          </a:xfrm>
          <a:prstGeom prst="straightConnector1">
            <a:avLst/>
          </a:prstGeom>
          <a:ln w="63500">
            <a:solidFill>
              <a:schemeClr val="bg1">
                <a:lumMod val="8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32A6777-BFD4-8291-3DB6-FFE825389C5E}"/>
              </a:ext>
            </a:extLst>
          </p:cNvPr>
          <p:cNvSpPr/>
          <p:nvPr/>
        </p:nvSpPr>
        <p:spPr>
          <a:xfrm>
            <a:off x="9450712" y="1567845"/>
            <a:ext cx="1465822" cy="1465822"/>
          </a:xfrm>
          <a:prstGeom prst="rect">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Differentiation</a:t>
            </a:r>
          </a:p>
        </p:txBody>
      </p:sp>
      <p:sp>
        <p:nvSpPr>
          <p:cNvPr id="19" name="Rectangle 18">
            <a:extLst>
              <a:ext uri="{FF2B5EF4-FFF2-40B4-BE49-F238E27FC236}">
                <a16:creationId xmlns:a16="http://schemas.microsoft.com/office/drawing/2014/main" id="{074C8814-5D27-8719-147C-8BE119498B5C}"/>
              </a:ext>
            </a:extLst>
          </p:cNvPr>
          <p:cNvSpPr/>
          <p:nvPr/>
        </p:nvSpPr>
        <p:spPr>
          <a:xfrm>
            <a:off x="9448164" y="3033667"/>
            <a:ext cx="1465822" cy="1465822"/>
          </a:xfrm>
          <a:prstGeom prst="rect">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Cost</a:t>
            </a:r>
          </a:p>
        </p:txBody>
      </p:sp>
      <p:sp>
        <p:nvSpPr>
          <p:cNvPr id="20" name="CuadroTexto 395">
            <a:extLst>
              <a:ext uri="{FF2B5EF4-FFF2-40B4-BE49-F238E27FC236}">
                <a16:creationId xmlns:a16="http://schemas.microsoft.com/office/drawing/2014/main" id="{957747BB-D7E9-E195-728A-30693A8259AB}"/>
              </a:ext>
            </a:extLst>
          </p:cNvPr>
          <p:cNvSpPr txBox="1"/>
          <p:nvPr/>
        </p:nvSpPr>
        <p:spPr>
          <a:xfrm rot="16200000" flipH="1">
            <a:off x="6469166" y="2898749"/>
            <a:ext cx="1719134" cy="369332"/>
          </a:xfrm>
          <a:prstGeom prst="rect">
            <a:avLst/>
          </a:prstGeom>
          <a:noFill/>
        </p:spPr>
        <p:txBody>
          <a:bodyPr wrap="square" rtlCol="0">
            <a:spAutoFit/>
          </a:bodyPr>
          <a:lstStyle/>
          <a:p>
            <a:pPr algn="ctr"/>
            <a:r>
              <a:rPr lang="en-US" dirty="0">
                <a:solidFill>
                  <a:schemeClr val="bg2">
                    <a:lumMod val="25000"/>
                  </a:schemeClr>
                </a:solidFill>
                <a:latin typeface="Roboto Medium" panose="02000000000000000000" pitchFamily="2" charset="0"/>
                <a:ea typeface="Roboto Medium" panose="02000000000000000000" pitchFamily="2" charset="0"/>
                <a:cs typeface="Lato Semibold" panose="020F0502020204030203" pitchFamily="34" charset="0"/>
              </a:rPr>
              <a:t>Differentiation</a:t>
            </a:r>
          </a:p>
        </p:txBody>
      </p:sp>
      <p:sp>
        <p:nvSpPr>
          <p:cNvPr id="21" name="Rectangle 56">
            <a:extLst>
              <a:ext uri="{FF2B5EF4-FFF2-40B4-BE49-F238E27FC236}">
                <a16:creationId xmlns:a16="http://schemas.microsoft.com/office/drawing/2014/main" id="{68E4B3EA-651E-E827-83F2-079FD2ADA04D}"/>
              </a:ext>
            </a:extLst>
          </p:cNvPr>
          <p:cNvSpPr/>
          <p:nvPr/>
        </p:nvSpPr>
        <p:spPr>
          <a:xfrm flipH="1">
            <a:off x="7021241" y="1849096"/>
            <a:ext cx="614984"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High</a:t>
            </a:r>
          </a:p>
        </p:txBody>
      </p:sp>
      <p:sp>
        <p:nvSpPr>
          <p:cNvPr id="22" name="Rectangle 56">
            <a:extLst>
              <a:ext uri="{FF2B5EF4-FFF2-40B4-BE49-F238E27FC236}">
                <a16:creationId xmlns:a16="http://schemas.microsoft.com/office/drawing/2014/main" id="{7DE3A558-4D36-AC63-1DD9-694D8A0853CE}"/>
              </a:ext>
            </a:extLst>
          </p:cNvPr>
          <p:cNvSpPr/>
          <p:nvPr/>
        </p:nvSpPr>
        <p:spPr>
          <a:xfrm flipH="1">
            <a:off x="7021241" y="4176765"/>
            <a:ext cx="614984"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Low</a:t>
            </a:r>
          </a:p>
        </p:txBody>
      </p:sp>
      <p:sp>
        <p:nvSpPr>
          <p:cNvPr id="23" name="Rectangle 56">
            <a:extLst>
              <a:ext uri="{FF2B5EF4-FFF2-40B4-BE49-F238E27FC236}">
                <a16:creationId xmlns:a16="http://schemas.microsoft.com/office/drawing/2014/main" id="{4332B77C-980E-0799-2188-4D5C49910233}"/>
              </a:ext>
            </a:extLst>
          </p:cNvPr>
          <p:cNvSpPr/>
          <p:nvPr/>
        </p:nvSpPr>
        <p:spPr>
          <a:xfrm flipH="1">
            <a:off x="7845767" y="4896057"/>
            <a:ext cx="614984"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High</a:t>
            </a:r>
          </a:p>
        </p:txBody>
      </p:sp>
      <p:sp>
        <p:nvSpPr>
          <p:cNvPr id="24" name="Rectangle 56">
            <a:extLst>
              <a:ext uri="{FF2B5EF4-FFF2-40B4-BE49-F238E27FC236}">
                <a16:creationId xmlns:a16="http://schemas.microsoft.com/office/drawing/2014/main" id="{51DBC288-C5DA-45BE-554F-F388210BC0A7}"/>
              </a:ext>
            </a:extLst>
          </p:cNvPr>
          <p:cNvSpPr/>
          <p:nvPr/>
        </p:nvSpPr>
        <p:spPr>
          <a:xfrm flipH="1">
            <a:off x="10502567" y="4896057"/>
            <a:ext cx="614984" cy="276999"/>
          </a:xfrm>
          <a:prstGeom prst="rect">
            <a:avLst/>
          </a:prstGeom>
        </p:spPr>
        <p:txBody>
          <a:bodyPr wrap="square">
            <a:spAutoFit/>
          </a:bodyPr>
          <a:lstStyle/>
          <a:p>
            <a:pPr algn="ctr"/>
            <a:r>
              <a:rPr lang="en-US" sz="1200" dirty="0">
                <a:solidFill>
                  <a:srgbClr val="C00000"/>
                </a:solidFill>
                <a:latin typeface="Lato Light" panose="020F0502020204030203" pitchFamily="34" charset="0"/>
                <a:ea typeface="Lato Light" panose="020F0502020204030203" pitchFamily="34" charset="0"/>
                <a:cs typeface="Lato Light" panose="020F0502020204030203" pitchFamily="34" charset="0"/>
              </a:rPr>
              <a:t>Low</a:t>
            </a:r>
          </a:p>
        </p:txBody>
      </p:sp>
      <p:sp>
        <p:nvSpPr>
          <p:cNvPr id="25" name="CuadroTexto 395">
            <a:extLst>
              <a:ext uri="{FF2B5EF4-FFF2-40B4-BE49-F238E27FC236}">
                <a16:creationId xmlns:a16="http://schemas.microsoft.com/office/drawing/2014/main" id="{13ADF495-06F7-7CD4-983A-BED7284F858D}"/>
              </a:ext>
            </a:extLst>
          </p:cNvPr>
          <p:cNvSpPr txBox="1"/>
          <p:nvPr/>
        </p:nvSpPr>
        <p:spPr>
          <a:xfrm flipH="1">
            <a:off x="8705648" y="4845098"/>
            <a:ext cx="1475427" cy="369332"/>
          </a:xfrm>
          <a:prstGeom prst="rect">
            <a:avLst/>
          </a:prstGeom>
          <a:noFill/>
        </p:spPr>
        <p:txBody>
          <a:bodyPr wrap="square" rtlCol="0">
            <a:spAutoFit/>
          </a:bodyPr>
          <a:lstStyle/>
          <a:p>
            <a:pPr algn="ctr"/>
            <a:r>
              <a:rPr lang="en-US" dirty="0">
                <a:solidFill>
                  <a:schemeClr val="bg2">
                    <a:lumMod val="25000"/>
                  </a:schemeClr>
                </a:solidFill>
                <a:latin typeface="Roboto Medium" panose="02000000000000000000" pitchFamily="2" charset="0"/>
                <a:ea typeface="Roboto Medium" panose="02000000000000000000" pitchFamily="2" charset="0"/>
                <a:cs typeface="Lato Semibold" panose="020F0502020204030203" pitchFamily="34" charset="0"/>
              </a:rPr>
              <a:t>Cost</a:t>
            </a:r>
          </a:p>
        </p:txBody>
      </p:sp>
      <p:sp>
        <p:nvSpPr>
          <p:cNvPr id="26" name="Rectangle 25">
            <a:extLst>
              <a:ext uri="{FF2B5EF4-FFF2-40B4-BE49-F238E27FC236}">
                <a16:creationId xmlns:a16="http://schemas.microsoft.com/office/drawing/2014/main" id="{E4FB01A6-8A0D-51B9-4E97-5D699FAC72D9}"/>
              </a:ext>
            </a:extLst>
          </p:cNvPr>
          <p:cNvSpPr/>
          <p:nvPr/>
        </p:nvSpPr>
        <p:spPr>
          <a:xfrm>
            <a:off x="8153259" y="1849097"/>
            <a:ext cx="1465822" cy="1465822"/>
          </a:xfrm>
          <a:prstGeom prst="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Product Differentiation</a:t>
            </a:r>
          </a:p>
        </p:txBody>
      </p:sp>
      <p:sp>
        <p:nvSpPr>
          <p:cNvPr id="27" name="TextBox 26">
            <a:extLst>
              <a:ext uri="{FF2B5EF4-FFF2-40B4-BE49-F238E27FC236}">
                <a16:creationId xmlns:a16="http://schemas.microsoft.com/office/drawing/2014/main" id="{9F595B63-0119-1F68-02CE-25A510AF8313}"/>
              </a:ext>
            </a:extLst>
          </p:cNvPr>
          <p:cNvSpPr txBox="1"/>
          <p:nvPr/>
        </p:nvSpPr>
        <p:spPr>
          <a:xfrm>
            <a:off x="1313597" y="5774446"/>
            <a:ext cx="3833294" cy="584775"/>
          </a:xfrm>
          <a:prstGeom prst="rect">
            <a:avLst/>
          </a:prstGeom>
          <a:noFill/>
        </p:spPr>
        <p:txBody>
          <a:bodyPr wrap="square" rtlCol="0">
            <a:spAutoFit/>
          </a:bodyPr>
          <a:lstStyle/>
          <a:p>
            <a:pPr algn="ctr"/>
            <a:r>
              <a:rPr lang="en-US" sz="16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a:t>
            </a:r>
          </a:p>
        </p:txBody>
      </p:sp>
      <p:sp>
        <p:nvSpPr>
          <p:cNvPr id="28" name="TextBox 27">
            <a:extLst>
              <a:ext uri="{FF2B5EF4-FFF2-40B4-BE49-F238E27FC236}">
                <a16:creationId xmlns:a16="http://schemas.microsoft.com/office/drawing/2014/main" id="{CD4D8A75-AF3C-805F-66DE-BDB6893663FF}"/>
              </a:ext>
            </a:extLst>
          </p:cNvPr>
          <p:cNvSpPr txBox="1"/>
          <p:nvPr/>
        </p:nvSpPr>
        <p:spPr>
          <a:xfrm>
            <a:off x="7531517" y="5774446"/>
            <a:ext cx="3833294" cy="584775"/>
          </a:xfrm>
          <a:prstGeom prst="rect">
            <a:avLst/>
          </a:prstGeom>
          <a:noFill/>
        </p:spPr>
        <p:txBody>
          <a:bodyPr wrap="square" rtlCol="0">
            <a:spAutoFit/>
          </a:bodyPr>
          <a:lstStyle/>
          <a:p>
            <a:pPr algn="ctr"/>
            <a:r>
              <a:rPr lang="en-US" sz="1600" dirty="0">
                <a:latin typeface="Lato Light" panose="020F0502020204030203" pitchFamily="34" charset="0"/>
                <a:ea typeface="Lato Light" panose="020F0502020204030203" pitchFamily="34" charset="0"/>
                <a:cs typeface="Lato Light" panose="020F0502020204030203" pitchFamily="34" charset="0"/>
              </a:rPr>
              <a:t>Most businesses already know that social media platforms play an important role.</a:t>
            </a:r>
          </a:p>
        </p:txBody>
      </p:sp>
    </p:spTree>
    <p:extLst>
      <p:ext uri="{BB962C8B-B14F-4D97-AF65-F5344CB8AC3E}">
        <p14:creationId xmlns:p14="http://schemas.microsoft.com/office/powerpoint/2010/main" val="4075381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 name="Parallelogram 2">
            <a:extLst>
              <a:ext uri="{FF2B5EF4-FFF2-40B4-BE49-F238E27FC236}">
                <a16:creationId xmlns:a16="http://schemas.microsoft.com/office/drawing/2014/main" id="{D799A957-BE89-F348-0101-9383E3AA3D3A}"/>
              </a:ext>
            </a:extLst>
          </p:cNvPr>
          <p:cNvSpPr/>
          <p:nvPr/>
        </p:nvSpPr>
        <p:spPr>
          <a:xfrm>
            <a:off x="2063188" y="1289729"/>
            <a:ext cx="3529698" cy="1189104"/>
          </a:xfrm>
          <a:prstGeom prst="parallelogram">
            <a:avLst>
              <a:gd name="adj" fmla="val 48529"/>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6" name="Parallelogram 5">
            <a:extLst>
              <a:ext uri="{FF2B5EF4-FFF2-40B4-BE49-F238E27FC236}">
                <a16:creationId xmlns:a16="http://schemas.microsoft.com/office/drawing/2014/main" id="{F6808B0E-71B2-0C0D-5DC6-723E7FF8B08A}"/>
              </a:ext>
            </a:extLst>
          </p:cNvPr>
          <p:cNvSpPr/>
          <p:nvPr/>
        </p:nvSpPr>
        <p:spPr>
          <a:xfrm>
            <a:off x="1433663" y="2595412"/>
            <a:ext cx="3529698" cy="1189104"/>
          </a:xfrm>
          <a:prstGeom prst="parallelogram">
            <a:avLst>
              <a:gd name="adj" fmla="val 48529"/>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7" name="Parallelogram 6">
            <a:extLst>
              <a:ext uri="{FF2B5EF4-FFF2-40B4-BE49-F238E27FC236}">
                <a16:creationId xmlns:a16="http://schemas.microsoft.com/office/drawing/2014/main" id="{9C51BB88-E5E3-9134-B4E9-493B309A898F}"/>
              </a:ext>
            </a:extLst>
          </p:cNvPr>
          <p:cNvSpPr/>
          <p:nvPr/>
        </p:nvSpPr>
        <p:spPr>
          <a:xfrm flipH="1">
            <a:off x="1433662" y="3901096"/>
            <a:ext cx="3529698" cy="1189104"/>
          </a:xfrm>
          <a:prstGeom prst="parallelogram">
            <a:avLst>
              <a:gd name="adj" fmla="val 48529"/>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8" name="Parallelogram 7">
            <a:extLst>
              <a:ext uri="{FF2B5EF4-FFF2-40B4-BE49-F238E27FC236}">
                <a16:creationId xmlns:a16="http://schemas.microsoft.com/office/drawing/2014/main" id="{C4EC3BCC-B970-03F5-B6B7-FC26226B229C}"/>
              </a:ext>
            </a:extLst>
          </p:cNvPr>
          <p:cNvSpPr/>
          <p:nvPr/>
        </p:nvSpPr>
        <p:spPr>
          <a:xfrm flipH="1">
            <a:off x="2063188" y="5206779"/>
            <a:ext cx="3529698" cy="1189104"/>
          </a:xfrm>
          <a:prstGeom prst="parallelogram">
            <a:avLst>
              <a:gd name="adj" fmla="val 48529"/>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9" name="Parallelogram 8">
            <a:extLst>
              <a:ext uri="{FF2B5EF4-FFF2-40B4-BE49-F238E27FC236}">
                <a16:creationId xmlns:a16="http://schemas.microsoft.com/office/drawing/2014/main" id="{32D4DB7F-BE5A-AA31-5622-C7EC9D14E626}"/>
              </a:ext>
            </a:extLst>
          </p:cNvPr>
          <p:cNvSpPr/>
          <p:nvPr/>
        </p:nvSpPr>
        <p:spPr>
          <a:xfrm flipH="1">
            <a:off x="6599113" y="1289729"/>
            <a:ext cx="3529698" cy="1189104"/>
          </a:xfrm>
          <a:prstGeom prst="parallelogram">
            <a:avLst>
              <a:gd name="adj" fmla="val 48529"/>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0" name="Parallelogram 9">
            <a:extLst>
              <a:ext uri="{FF2B5EF4-FFF2-40B4-BE49-F238E27FC236}">
                <a16:creationId xmlns:a16="http://schemas.microsoft.com/office/drawing/2014/main" id="{B1AE105F-9E24-BD15-7B4B-FC685987861E}"/>
              </a:ext>
            </a:extLst>
          </p:cNvPr>
          <p:cNvSpPr/>
          <p:nvPr/>
        </p:nvSpPr>
        <p:spPr>
          <a:xfrm flipH="1">
            <a:off x="7228638" y="2595412"/>
            <a:ext cx="3529698" cy="1189104"/>
          </a:xfrm>
          <a:prstGeom prst="parallelogram">
            <a:avLst>
              <a:gd name="adj" fmla="val 48529"/>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1" name="Parallelogram 10">
            <a:extLst>
              <a:ext uri="{FF2B5EF4-FFF2-40B4-BE49-F238E27FC236}">
                <a16:creationId xmlns:a16="http://schemas.microsoft.com/office/drawing/2014/main" id="{AAA84028-6CCC-1768-2509-21944AC47EB2}"/>
              </a:ext>
            </a:extLst>
          </p:cNvPr>
          <p:cNvSpPr/>
          <p:nvPr/>
        </p:nvSpPr>
        <p:spPr>
          <a:xfrm>
            <a:off x="7228639" y="3901096"/>
            <a:ext cx="3529698" cy="1189104"/>
          </a:xfrm>
          <a:prstGeom prst="parallelogram">
            <a:avLst>
              <a:gd name="adj" fmla="val 48529"/>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2" name="Parallelogram 11">
            <a:extLst>
              <a:ext uri="{FF2B5EF4-FFF2-40B4-BE49-F238E27FC236}">
                <a16:creationId xmlns:a16="http://schemas.microsoft.com/office/drawing/2014/main" id="{F384466F-1F8B-8CE2-5A13-C7DFC4C040BB}"/>
              </a:ext>
            </a:extLst>
          </p:cNvPr>
          <p:cNvSpPr/>
          <p:nvPr/>
        </p:nvSpPr>
        <p:spPr>
          <a:xfrm>
            <a:off x="6599113" y="5206779"/>
            <a:ext cx="3529698" cy="1189104"/>
          </a:xfrm>
          <a:prstGeom prst="parallelogram">
            <a:avLst>
              <a:gd name="adj" fmla="val 48529"/>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3" name="Trapezoid 6">
            <a:extLst>
              <a:ext uri="{FF2B5EF4-FFF2-40B4-BE49-F238E27FC236}">
                <a16:creationId xmlns:a16="http://schemas.microsoft.com/office/drawing/2014/main" id="{5C94D7E4-2BCD-814A-DC04-DA638A12104E}"/>
              </a:ext>
            </a:extLst>
          </p:cNvPr>
          <p:cNvSpPr/>
          <p:nvPr/>
        </p:nvSpPr>
        <p:spPr>
          <a:xfrm>
            <a:off x="4555276" y="1289729"/>
            <a:ext cx="3081448" cy="2494787"/>
          </a:xfrm>
          <a:prstGeom prst="trapezoid">
            <a:avLst>
              <a:gd name="adj" fmla="val 47848"/>
            </a:avLst>
          </a:prstGeom>
          <a:noFill/>
          <a:ln w="50800" cap="rnd">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4" name="Trapezoid 32">
            <a:extLst>
              <a:ext uri="{FF2B5EF4-FFF2-40B4-BE49-F238E27FC236}">
                <a16:creationId xmlns:a16="http://schemas.microsoft.com/office/drawing/2014/main" id="{586DBFA1-1936-CF20-662D-D736B0EEC142}"/>
              </a:ext>
            </a:extLst>
          </p:cNvPr>
          <p:cNvSpPr/>
          <p:nvPr/>
        </p:nvSpPr>
        <p:spPr>
          <a:xfrm flipV="1">
            <a:off x="4555276" y="3901096"/>
            <a:ext cx="3081448" cy="2494787"/>
          </a:xfrm>
          <a:prstGeom prst="trapezoid">
            <a:avLst>
              <a:gd name="adj" fmla="val 47848"/>
            </a:avLst>
          </a:prstGeom>
          <a:noFill/>
          <a:ln w="50800" cap="rnd">
            <a:solidFill>
              <a:schemeClr val="accent1">
                <a:lumMod val="60000"/>
                <a:lumOff val="4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p:txBody>
      </p:sp>
      <p:sp>
        <p:nvSpPr>
          <p:cNvPr id="15" name="CuadroTexto 395">
            <a:extLst>
              <a:ext uri="{FF2B5EF4-FFF2-40B4-BE49-F238E27FC236}">
                <a16:creationId xmlns:a16="http://schemas.microsoft.com/office/drawing/2014/main" id="{BA6A74AA-33F9-C254-3836-AA2940767844}"/>
              </a:ext>
            </a:extLst>
          </p:cNvPr>
          <p:cNvSpPr txBox="1"/>
          <p:nvPr/>
        </p:nvSpPr>
        <p:spPr>
          <a:xfrm flipH="1">
            <a:off x="2933868" y="1690440"/>
            <a:ext cx="1788338" cy="461665"/>
          </a:xfrm>
          <a:prstGeom prst="rect">
            <a:avLst/>
          </a:prstGeom>
          <a:noFill/>
        </p:spPr>
        <p:txBody>
          <a:bodyPr wrap="square" rtlCol="0">
            <a:spAutoFit/>
          </a:bodyPr>
          <a:lstStyle/>
          <a:p>
            <a:pPr algn="ctr"/>
            <a:r>
              <a:rPr lang="en-US" sz="2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1</a:t>
            </a:r>
          </a:p>
        </p:txBody>
      </p:sp>
      <p:sp>
        <p:nvSpPr>
          <p:cNvPr id="16" name="CuadroTexto 395">
            <a:extLst>
              <a:ext uri="{FF2B5EF4-FFF2-40B4-BE49-F238E27FC236}">
                <a16:creationId xmlns:a16="http://schemas.microsoft.com/office/drawing/2014/main" id="{FC514562-8E34-5735-C1B3-6861475BBFEF}"/>
              </a:ext>
            </a:extLst>
          </p:cNvPr>
          <p:cNvSpPr txBox="1"/>
          <p:nvPr/>
        </p:nvSpPr>
        <p:spPr>
          <a:xfrm flipH="1">
            <a:off x="5201831" y="2666731"/>
            <a:ext cx="1788338" cy="461665"/>
          </a:xfrm>
          <a:prstGeom prst="rect">
            <a:avLst/>
          </a:prstGeom>
          <a:noFill/>
        </p:spPr>
        <p:txBody>
          <a:bodyPr wrap="square" rtlCol="0">
            <a:spAutoFit/>
          </a:bodyPr>
          <a:lstStyle/>
          <a:p>
            <a:pPr algn="ctr"/>
            <a:r>
              <a:rPr lang="en-US" sz="24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Product</a:t>
            </a:r>
          </a:p>
        </p:txBody>
      </p:sp>
      <p:sp>
        <p:nvSpPr>
          <p:cNvPr id="17" name="CuadroTexto 395">
            <a:extLst>
              <a:ext uri="{FF2B5EF4-FFF2-40B4-BE49-F238E27FC236}">
                <a16:creationId xmlns:a16="http://schemas.microsoft.com/office/drawing/2014/main" id="{5C84C6DB-9B2E-07D5-0284-BBB7A33BAF02}"/>
              </a:ext>
            </a:extLst>
          </p:cNvPr>
          <p:cNvSpPr txBox="1"/>
          <p:nvPr/>
        </p:nvSpPr>
        <p:spPr>
          <a:xfrm flipH="1">
            <a:off x="5201831" y="4702518"/>
            <a:ext cx="1788338" cy="461665"/>
          </a:xfrm>
          <a:prstGeom prst="rect">
            <a:avLst/>
          </a:prstGeom>
          <a:noFill/>
        </p:spPr>
        <p:txBody>
          <a:bodyPr wrap="square" rtlCol="0">
            <a:spAutoFit/>
          </a:bodyPr>
          <a:lstStyle/>
          <a:p>
            <a:pPr algn="ctr"/>
            <a:r>
              <a:rPr lang="en-US" sz="2400"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Brand</a:t>
            </a:r>
          </a:p>
        </p:txBody>
      </p:sp>
      <p:sp>
        <p:nvSpPr>
          <p:cNvPr id="18" name="CuadroTexto 395">
            <a:extLst>
              <a:ext uri="{FF2B5EF4-FFF2-40B4-BE49-F238E27FC236}">
                <a16:creationId xmlns:a16="http://schemas.microsoft.com/office/drawing/2014/main" id="{3A902647-3C97-A4EF-01FD-3DB455FBC8F2}"/>
              </a:ext>
            </a:extLst>
          </p:cNvPr>
          <p:cNvSpPr txBox="1"/>
          <p:nvPr/>
        </p:nvSpPr>
        <p:spPr>
          <a:xfrm flipH="1">
            <a:off x="7485247" y="1690440"/>
            <a:ext cx="1788338" cy="461665"/>
          </a:xfrm>
          <a:prstGeom prst="rect">
            <a:avLst/>
          </a:prstGeom>
          <a:noFill/>
        </p:spPr>
        <p:txBody>
          <a:bodyPr wrap="square" rtlCol="0">
            <a:spAutoFit/>
          </a:bodyPr>
          <a:lstStyle/>
          <a:p>
            <a:pPr algn="ctr"/>
            <a:r>
              <a:rPr lang="en-US" sz="2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1</a:t>
            </a:r>
          </a:p>
        </p:txBody>
      </p:sp>
      <p:sp>
        <p:nvSpPr>
          <p:cNvPr id="19" name="CuadroTexto 395">
            <a:extLst>
              <a:ext uri="{FF2B5EF4-FFF2-40B4-BE49-F238E27FC236}">
                <a16:creationId xmlns:a16="http://schemas.microsoft.com/office/drawing/2014/main" id="{F3B399CD-4CBB-695D-9F6E-791675A76431}"/>
              </a:ext>
            </a:extLst>
          </p:cNvPr>
          <p:cNvSpPr txBox="1"/>
          <p:nvPr/>
        </p:nvSpPr>
        <p:spPr>
          <a:xfrm flipH="1">
            <a:off x="2372014" y="2976787"/>
            <a:ext cx="1788338" cy="461665"/>
          </a:xfrm>
          <a:prstGeom prst="rect">
            <a:avLst/>
          </a:prstGeom>
          <a:noFill/>
        </p:spPr>
        <p:txBody>
          <a:bodyPr wrap="square" rtlCol="0">
            <a:spAutoFit/>
          </a:bodyPr>
          <a:lstStyle/>
          <a:p>
            <a:pPr algn="ctr"/>
            <a:r>
              <a:rPr lang="en-US" sz="2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2</a:t>
            </a:r>
          </a:p>
        </p:txBody>
      </p:sp>
      <p:sp>
        <p:nvSpPr>
          <p:cNvPr id="20" name="CuadroTexto 395">
            <a:extLst>
              <a:ext uri="{FF2B5EF4-FFF2-40B4-BE49-F238E27FC236}">
                <a16:creationId xmlns:a16="http://schemas.microsoft.com/office/drawing/2014/main" id="{577E781D-2AF3-0C92-788A-EC03F7C9680F}"/>
              </a:ext>
            </a:extLst>
          </p:cNvPr>
          <p:cNvSpPr txBox="1"/>
          <p:nvPr/>
        </p:nvSpPr>
        <p:spPr>
          <a:xfrm flipH="1">
            <a:off x="8031647" y="2976787"/>
            <a:ext cx="1788338" cy="461665"/>
          </a:xfrm>
          <a:prstGeom prst="rect">
            <a:avLst/>
          </a:prstGeom>
          <a:noFill/>
        </p:spPr>
        <p:txBody>
          <a:bodyPr wrap="square" rtlCol="0">
            <a:spAutoFit/>
          </a:bodyPr>
          <a:lstStyle/>
          <a:p>
            <a:pPr algn="ctr"/>
            <a:r>
              <a:rPr lang="en-US" sz="2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2</a:t>
            </a:r>
          </a:p>
        </p:txBody>
      </p:sp>
      <p:sp>
        <p:nvSpPr>
          <p:cNvPr id="21" name="CuadroTexto 395">
            <a:extLst>
              <a:ext uri="{FF2B5EF4-FFF2-40B4-BE49-F238E27FC236}">
                <a16:creationId xmlns:a16="http://schemas.microsoft.com/office/drawing/2014/main" id="{F9DF95B8-217F-AF13-4CA2-0DC94FCE0410}"/>
              </a:ext>
            </a:extLst>
          </p:cNvPr>
          <p:cNvSpPr txBox="1"/>
          <p:nvPr/>
        </p:nvSpPr>
        <p:spPr>
          <a:xfrm flipH="1">
            <a:off x="2372014" y="4322278"/>
            <a:ext cx="1788338" cy="461665"/>
          </a:xfrm>
          <a:prstGeom prst="rect">
            <a:avLst/>
          </a:prstGeom>
          <a:noFill/>
        </p:spPr>
        <p:txBody>
          <a:bodyPr wrap="square" rtlCol="0">
            <a:spAutoFit/>
          </a:bodyPr>
          <a:lstStyle/>
          <a:p>
            <a:pPr algn="ctr"/>
            <a:r>
              <a:rPr lang="en-US" sz="2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3</a:t>
            </a:r>
          </a:p>
        </p:txBody>
      </p:sp>
      <p:sp>
        <p:nvSpPr>
          <p:cNvPr id="22" name="CuadroTexto 395">
            <a:extLst>
              <a:ext uri="{FF2B5EF4-FFF2-40B4-BE49-F238E27FC236}">
                <a16:creationId xmlns:a16="http://schemas.microsoft.com/office/drawing/2014/main" id="{F958427A-6460-3CB5-236C-6768A81B427A}"/>
              </a:ext>
            </a:extLst>
          </p:cNvPr>
          <p:cNvSpPr txBox="1"/>
          <p:nvPr/>
        </p:nvSpPr>
        <p:spPr>
          <a:xfrm flipH="1">
            <a:off x="8031647" y="4322278"/>
            <a:ext cx="1788338" cy="461665"/>
          </a:xfrm>
          <a:prstGeom prst="rect">
            <a:avLst/>
          </a:prstGeom>
          <a:noFill/>
        </p:spPr>
        <p:txBody>
          <a:bodyPr wrap="square" rtlCol="0">
            <a:spAutoFit/>
          </a:bodyPr>
          <a:lstStyle/>
          <a:p>
            <a:pPr algn="ctr"/>
            <a:r>
              <a:rPr lang="en-US" sz="2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3</a:t>
            </a:r>
          </a:p>
        </p:txBody>
      </p:sp>
      <p:sp>
        <p:nvSpPr>
          <p:cNvPr id="23" name="CuadroTexto 395">
            <a:extLst>
              <a:ext uri="{FF2B5EF4-FFF2-40B4-BE49-F238E27FC236}">
                <a16:creationId xmlns:a16="http://schemas.microsoft.com/office/drawing/2014/main" id="{37902BA1-1866-FC8E-907C-9E890654E58A}"/>
              </a:ext>
            </a:extLst>
          </p:cNvPr>
          <p:cNvSpPr txBox="1"/>
          <p:nvPr/>
        </p:nvSpPr>
        <p:spPr>
          <a:xfrm flipH="1">
            <a:off x="2933868" y="5608626"/>
            <a:ext cx="1788338" cy="461665"/>
          </a:xfrm>
          <a:prstGeom prst="rect">
            <a:avLst/>
          </a:prstGeom>
          <a:noFill/>
        </p:spPr>
        <p:txBody>
          <a:bodyPr wrap="square" rtlCol="0">
            <a:spAutoFit/>
          </a:bodyPr>
          <a:lstStyle/>
          <a:p>
            <a:pPr algn="ctr"/>
            <a:r>
              <a:rPr lang="en-US" sz="2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4</a:t>
            </a:r>
          </a:p>
        </p:txBody>
      </p:sp>
      <p:sp>
        <p:nvSpPr>
          <p:cNvPr id="24" name="CuadroTexto 395">
            <a:extLst>
              <a:ext uri="{FF2B5EF4-FFF2-40B4-BE49-F238E27FC236}">
                <a16:creationId xmlns:a16="http://schemas.microsoft.com/office/drawing/2014/main" id="{0D6DC0D9-53FF-1E26-9C91-77F34940EAC8}"/>
              </a:ext>
            </a:extLst>
          </p:cNvPr>
          <p:cNvSpPr txBox="1"/>
          <p:nvPr/>
        </p:nvSpPr>
        <p:spPr>
          <a:xfrm flipH="1">
            <a:off x="7485247" y="5608626"/>
            <a:ext cx="1788338" cy="461665"/>
          </a:xfrm>
          <a:prstGeom prst="rect">
            <a:avLst/>
          </a:prstGeom>
          <a:noFill/>
        </p:spPr>
        <p:txBody>
          <a:bodyPr wrap="square" rtlCol="0">
            <a:spAutoFit/>
          </a:bodyPr>
          <a:lstStyle/>
          <a:p>
            <a:pPr algn="ctr"/>
            <a:r>
              <a:rPr lang="en-US" sz="24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4</a:t>
            </a:r>
          </a:p>
        </p:txBody>
      </p:sp>
      <p:sp>
        <p:nvSpPr>
          <p:cNvPr id="25" name="Rectangle 24">
            <a:extLst>
              <a:ext uri="{FF2B5EF4-FFF2-40B4-BE49-F238E27FC236}">
                <a16:creationId xmlns:a16="http://schemas.microsoft.com/office/drawing/2014/main" id="{C159357B-18F7-A473-1FCA-415A1A4099C4}"/>
              </a:ext>
            </a:extLst>
          </p:cNvPr>
          <p:cNvSpPr/>
          <p:nvPr/>
        </p:nvSpPr>
        <p:spPr>
          <a:xfrm>
            <a:off x="600075" y="6395883"/>
            <a:ext cx="10682722" cy="462117"/>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813794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rapezoid 2">
            <a:extLst>
              <a:ext uri="{FF2B5EF4-FFF2-40B4-BE49-F238E27FC236}">
                <a16:creationId xmlns:a16="http://schemas.microsoft.com/office/drawing/2014/main" id="{18B164FB-D034-7558-D6E6-A9429DE8151D}"/>
              </a:ext>
            </a:extLst>
          </p:cNvPr>
          <p:cNvSpPr/>
          <p:nvPr/>
        </p:nvSpPr>
        <p:spPr>
          <a:xfrm rot="16200000">
            <a:off x="2084002" y="1702804"/>
            <a:ext cx="4393391" cy="4285571"/>
          </a:xfrm>
          <a:prstGeom prst="trapezoid">
            <a:avLst/>
          </a:prstGeom>
          <a:gradFill>
            <a:gsLst>
              <a:gs pos="100000">
                <a:srgbClr val="FFFFFF"/>
              </a:gs>
              <a:gs pos="0">
                <a:srgbClr val="A7CFDC"/>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17" name="Rectangle 16">
            <a:extLst>
              <a:ext uri="{FF2B5EF4-FFF2-40B4-BE49-F238E27FC236}">
                <a16:creationId xmlns:a16="http://schemas.microsoft.com/office/drawing/2014/main" id="{614E850A-7E59-9719-CC7C-BF706B191519}"/>
              </a:ext>
            </a:extLst>
          </p:cNvPr>
          <p:cNvSpPr/>
          <p:nvPr/>
        </p:nvSpPr>
        <p:spPr>
          <a:xfrm>
            <a:off x="6243638" y="1767984"/>
            <a:ext cx="5948362" cy="1178521"/>
          </a:xfrm>
          <a:prstGeom prst="rect">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D8E1E155-ECE2-DA10-DF57-B027FCFA38EB}"/>
              </a:ext>
            </a:extLst>
          </p:cNvPr>
          <p:cNvSpPr/>
          <p:nvPr/>
        </p:nvSpPr>
        <p:spPr>
          <a:xfrm>
            <a:off x="6243638" y="3196734"/>
            <a:ext cx="5948362" cy="1178521"/>
          </a:xfrm>
          <a:prstGeom prst="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A9DDEFD6-430C-13CA-3482-3A34C0FEFA31}"/>
              </a:ext>
            </a:extLst>
          </p:cNvPr>
          <p:cNvSpPr/>
          <p:nvPr/>
        </p:nvSpPr>
        <p:spPr>
          <a:xfrm>
            <a:off x="6243638" y="4654059"/>
            <a:ext cx="5948362" cy="1178521"/>
          </a:xfrm>
          <a:prstGeom prst="rect">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59070C11-20A0-ABFA-AA75-9195A82A88A0}"/>
              </a:ext>
            </a:extLst>
          </p:cNvPr>
          <p:cNvSpPr/>
          <p:nvPr/>
        </p:nvSpPr>
        <p:spPr>
          <a:xfrm>
            <a:off x="949250" y="2656927"/>
            <a:ext cx="2377324" cy="2377324"/>
          </a:xfrm>
          <a:prstGeom prst="ellipse">
            <a:avLst/>
          </a:prstGeom>
          <a:solidFill>
            <a:srgbClr val="8FCFDC"/>
          </a:solidFill>
          <a:ln w="82550">
            <a:solidFill>
              <a:schemeClr val="bg1"/>
            </a:solid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7" name="CuadroTexto 395">
            <a:extLst>
              <a:ext uri="{FF2B5EF4-FFF2-40B4-BE49-F238E27FC236}">
                <a16:creationId xmlns:a16="http://schemas.microsoft.com/office/drawing/2014/main" id="{286213C5-E9A2-89F0-56B6-9BBFBDA9B69D}"/>
              </a:ext>
            </a:extLst>
          </p:cNvPr>
          <p:cNvSpPr txBox="1"/>
          <p:nvPr/>
        </p:nvSpPr>
        <p:spPr>
          <a:xfrm flipH="1">
            <a:off x="6994261" y="2139170"/>
            <a:ext cx="1322301" cy="400110"/>
          </a:xfrm>
          <a:prstGeom prst="rect">
            <a:avLst/>
          </a:prstGeom>
          <a:noFill/>
        </p:spPr>
        <p:txBody>
          <a:bodyPr wrap="square" rtlCol="0">
            <a:spAutoFit/>
          </a:bodyPr>
          <a:lstStyle/>
          <a:p>
            <a:r>
              <a:rPr lang="en-US" sz="2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1</a:t>
            </a:r>
          </a:p>
        </p:txBody>
      </p:sp>
      <p:sp>
        <p:nvSpPr>
          <p:cNvPr id="8" name="Rectangle 56">
            <a:extLst>
              <a:ext uri="{FF2B5EF4-FFF2-40B4-BE49-F238E27FC236}">
                <a16:creationId xmlns:a16="http://schemas.microsoft.com/office/drawing/2014/main" id="{B9620CEE-5F8D-035A-36DE-82D53BFC525A}"/>
              </a:ext>
            </a:extLst>
          </p:cNvPr>
          <p:cNvSpPr/>
          <p:nvPr/>
        </p:nvSpPr>
        <p:spPr>
          <a:xfrm flipH="1">
            <a:off x="8528429" y="2021524"/>
            <a:ext cx="3351692" cy="584775"/>
          </a:xfrm>
          <a:prstGeom prst="rect">
            <a:avLst/>
          </a:prstGeom>
        </p:spPr>
        <p:txBody>
          <a:bodyPr wrap="square">
            <a:spAutoFit/>
          </a:bodyPr>
          <a:lstStyle/>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9" name="CuadroTexto 395">
            <a:extLst>
              <a:ext uri="{FF2B5EF4-FFF2-40B4-BE49-F238E27FC236}">
                <a16:creationId xmlns:a16="http://schemas.microsoft.com/office/drawing/2014/main" id="{4D115186-9D7A-4270-066B-DDB18C76B2D4}"/>
              </a:ext>
            </a:extLst>
          </p:cNvPr>
          <p:cNvSpPr txBox="1"/>
          <p:nvPr/>
        </p:nvSpPr>
        <p:spPr>
          <a:xfrm flipH="1">
            <a:off x="6994261" y="3554958"/>
            <a:ext cx="1322301" cy="400110"/>
          </a:xfrm>
          <a:prstGeom prst="rect">
            <a:avLst/>
          </a:prstGeom>
          <a:noFill/>
        </p:spPr>
        <p:txBody>
          <a:bodyPr wrap="square" rtlCol="0">
            <a:spAutoFit/>
          </a:bodyPr>
          <a:lstStyle/>
          <a:p>
            <a:r>
              <a:rPr lang="en-US" sz="2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2</a:t>
            </a:r>
          </a:p>
        </p:txBody>
      </p:sp>
      <p:sp>
        <p:nvSpPr>
          <p:cNvPr id="10" name="Rectangle 56">
            <a:extLst>
              <a:ext uri="{FF2B5EF4-FFF2-40B4-BE49-F238E27FC236}">
                <a16:creationId xmlns:a16="http://schemas.microsoft.com/office/drawing/2014/main" id="{8DADA360-6BF6-47B3-B188-839BAEA78702}"/>
              </a:ext>
            </a:extLst>
          </p:cNvPr>
          <p:cNvSpPr/>
          <p:nvPr/>
        </p:nvSpPr>
        <p:spPr>
          <a:xfrm flipH="1">
            <a:off x="8528429" y="3437312"/>
            <a:ext cx="3351692" cy="584775"/>
          </a:xfrm>
          <a:prstGeom prst="rect">
            <a:avLst/>
          </a:prstGeom>
        </p:spPr>
        <p:txBody>
          <a:bodyPr wrap="square">
            <a:spAutoFit/>
          </a:bodyPr>
          <a:lstStyle/>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1" name="CuadroTexto 395">
            <a:extLst>
              <a:ext uri="{FF2B5EF4-FFF2-40B4-BE49-F238E27FC236}">
                <a16:creationId xmlns:a16="http://schemas.microsoft.com/office/drawing/2014/main" id="{E4759CA4-50B6-9DE9-B619-B8DE0F1D7542}"/>
              </a:ext>
            </a:extLst>
          </p:cNvPr>
          <p:cNvSpPr txBox="1"/>
          <p:nvPr/>
        </p:nvSpPr>
        <p:spPr>
          <a:xfrm flipH="1">
            <a:off x="6994261" y="4970745"/>
            <a:ext cx="1322301" cy="400110"/>
          </a:xfrm>
          <a:prstGeom prst="rect">
            <a:avLst/>
          </a:prstGeom>
          <a:noFill/>
        </p:spPr>
        <p:txBody>
          <a:bodyPr wrap="square" rtlCol="0">
            <a:spAutoFit/>
          </a:bodyPr>
          <a:lstStyle/>
          <a:p>
            <a:r>
              <a:rPr lang="en-US" sz="20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3</a:t>
            </a:r>
          </a:p>
        </p:txBody>
      </p:sp>
      <p:sp>
        <p:nvSpPr>
          <p:cNvPr id="12" name="Rectangle 56">
            <a:extLst>
              <a:ext uri="{FF2B5EF4-FFF2-40B4-BE49-F238E27FC236}">
                <a16:creationId xmlns:a16="http://schemas.microsoft.com/office/drawing/2014/main" id="{272B8F75-7F82-8DE2-EA5F-FD64DFF5DB0E}"/>
              </a:ext>
            </a:extLst>
          </p:cNvPr>
          <p:cNvSpPr/>
          <p:nvPr/>
        </p:nvSpPr>
        <p:spPr>
          <a:xfrm flipH="1">
            <a:off x="8528429" y="4853099"/>
            <a:ext cx="3351692" cy="584775"/>
          </a:xfrm>
          <a:prstGeom prst="rect">
            <a:avLst/>
          </a:prstGeom>
        </p:spPr>
        <p:txBody>
          <a:bodyPr wrap="square">
            <a:spAutoFit/>
          </a:bodyPr>
          <a:lstStyle/>
          <a:p>
            <a:r>
              <a:rPr lang="en-US" sz="1600"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3" name="Right Arrow 12">
            <a:extLst>
              <a:ext uri="{FF2B5EF4-FFF2-40B4-BE49-F238E27FC236}">
                <a16:creationId xmlns:a16="http://schemas.microsoft.com/office/drawing/2014/main" id="{4C3F2A0B-110D-88C6-A513-E0BE9AC5BD1D}"/>
              </a:ext>
            </a:extLst>
          </p:cNvPr>
          <p:cNvSpPr/>
          <p:nvPr/>
        </p:nvSpPr>
        <p:spPr>
          <a:xfrm>
            <a:off x="5402739" y="1956085"/>
            <a:ext cx="1377002" cy="802319"/>
          </a:xfrm>
          <a:prstGeom prst="rightArrow">
            <a:avLst/>
          </a:prstGeom>
          <a:solidFill>
            <a:srgbClr val="29446F"/>
          </a:solidFill>
          <a:ln w="8890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Right Arrow 13">
            <a:extLst>
              <a:ext uri="{FF2B5EF4-FFF2-40B4-BE49-F238E27FC236}">
                <a16:creationId xmlns:a16="http://schemas.microsoft.com/office/drawing/2014/main" id="{C91A8FE1-1AB6-1BD9-F256-2A948078B4BD}"/>
              </a:ext>
            </a:extLst>
          </p:cNvPr>
          <p:cNvSpPr/>
          <p:nvPr/>
        </p:nvSpPr>
        <p:spPr>
          <a:xfrm>
            <a:off x="5402739" y="3384835"/>
            <a:ext cx="1377002" cy="802319"/>
          </a:xfrm>
          <a:prstGeom prst="rightArrow">
            <a:avLst/>
          </a:prstGeom>
          <a:solidFill>
            <a:srgbClr val="717FAC"/>
          </a:solidFill>
          <a:ln w="8890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 name="Right Arrow 14">
            <a:extLst>
              <a:ext uri="{FF2B5EF4-FFF2-40B4-BE49-F238E27FC236}">
                <a16:creationId xmlns:a16="http://schemas.microsoft.com/office/drawing/2014/main" id="{0D42F7FB-05EF-ADDD-D655-9748B9FC42EB}"/>
              </a:ext>
            </a:extLst>
          </p:cNvPr>
          <p:cNvSpPr/>
          <p:nvPr/>
        </p:nvSpPr>
        <p:spPr>
          <a:xfrm>
            <a:off x="5402739" y="4842160"/>
            <a:ext cx="1377002" cy="802319"/>
          </a:xfrm>
          <a:prstGeom prst="rightArrow">
            <a:avLst/>
          </a:prstGeom>
          <a:solidFill>
            <a:srgbClr val="E39274"/>
          </a:solidFill>
          <a:ln w="88900" cap="rnd">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6" name="CuadroTexto 395">
            <a:extLst>
              <a:ext uri="{FF2B5EF4-FFF2-40B4-BE49-F238E27FC236}">
                <a16:creationId xmlns:a16="http://schemas.microsoft.com/office/drawing/2014/main" id="{A2D05F7C-80E5-15BB-54E4-D98A33DA4EDE}"/>
              </a:ext>
            </a:extLst>
          </p:cNvPr>
          <p:cNvSpPr txBox="1"/>
          <p:nvPr/>
        </p:nvSpPr>
        <p:spPr>
          <a:xfrm flipH="1">
            <a:off x="1320787" y="3397867"/>
            <a:ext cx="1634251" cy="1036711"/>
          </a:xfrm>
          <a:prstGeom prst="rect">
            <a:avLst/>
          </a:prstGeom>
          <a:noFill/>
        </p:spPr>
        <p:txBody>
          <a:bodyPr wrap="square" rtlCol="0">
            <a:spAutoFit/>
          </a:bodyPr>
          <a:lstStyle/>
          <a:p>
            <a:pPr algn="ctr"/>
            <a:r>
              <a:rPr lang="en-US" sz="28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Service</a:t>
            </a:r>
          </a:p>
        </p:txBody>
      </p:sp>
    </p:spTree>
    <p:extLst>
      <p:ext uri="{BB962C8B-B14F-4D97-AF65-F5344CB8AC3E}">
        <p14:creationId xmlns:p14="http://schemas.microsoft.com/office/powerpoint/2010/main" val="3096445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3" name="Rectangle 2">
            <a:extLst>
              <a:ext uri="{FF2B5EF4-FFF2-40B4-BE49-F238E27FC236}">
                <a16:creationId xmlns:a16="http://schemas.microsoft.com/office/drawing/2014/main" id="{165CBEFF-1D15-D113-5C35-87AF07D2E681}"/>
              </a:ext>
            </a:extLst>
          </p:cNvPr>
          <p:cNvSpPr/>
          <p:nvPr/>
        </p:nvSpPr>
        <p:spPr>
          <a:xfrm>
            <a:off x="1552552" y="1797093"/>
            <a:ext cx="9569328" cy="380341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8675685-6C67-9761-E167-0AD7200AFD48}"/>
              </a:ext>
            </a:extLst>
          </p:cNvPr>
          <p:cNvSpPr/>
          <p:nvPr/>
        </p:nvSpPr>
        <p:spPr>
          <a:xfrm>
            <a:off x="5362662" y="2832276"/>
            <a:ext cx="1949108" cy="1954507"/>
          </a:xfrm>
          <a:prstGeom prst="rect">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CuadroTexto 395">
            <a:extLst>
              <a:ext uri="{FF2B5EF4-FFF2-40B4-BE49-F238E27FC236}">
                <a16:creationId xmlns:a16="http://schemas.microsoft.com/office/drawing/2014/main" id="{139AD637-252A-0EF0-2E6D-6BA29C150136}"/>
              </a:ext>
            </a:extLst>
          </p:cNvPr>
          <p:cNvSpPr txBox="1"/>
          <p:nvPr/>
        </p:nvSpPr>
        <p:spPr>
          <a:xfrm flipH="1">
            <a:off x="5485755" y="3433364"/>
            <a:ext cx="1654716" cy="752329"/>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Service</a:t>
            </a:r>
          </a:p>
        </p:txBody>
      </p:sp>
      <p:sp>
        <p:nvSpPr>
          <p:cNvPr id="10" name="CuadroTexto 395">
            <a:extLst>
              <a:ext uri="{FF2B5EF4-FFF2-40B4-BE49-F238E27FC236}">
                <a16:creationId xmlns:a16="http://schemas.microsoft.com/office/drawing/2014/main" id="{9287E55C-5DB6-4853-086B-ACD470536BFB}"/>
              </a:ext>
            </a:extLst>
          </p:cNvPr>
          <p:cNvSpPr txBox="1"/>
          <p:nvPr/>
        </p:nvSpPr>
        <p:spPr>
          <a:xfrm flipH="1">
            <a:off x="5286987" y="2137452"/>
            <a:ext cx="2052252" cy="369332"/>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FUNCTION</a:t>
            </a:r>
          </a:p>
        </p:txBody>
      </p:sp>
      <p:sp>
        <p:nvSpPr>
          <p:cNvPr id="11" name="CuadroTexto 395">
            <a:extLst>
              <a:ext uri="{FF2B5EF4-FFF2-40B4-BE49-F238E27FC236}">
                <a16:creationId xmlns:a16="http://schemas.microsoft.com/office/drawing/2014/main" id="{8A4239B7-C400-E069-1EF6-C5509873E373}"/>
              </a:ext>
            </a:extLst>
          </p:cNvPr>
          <p:cNvSpPr txBox="1"/>
          <p:nvPr/>
        </p:nvSpPr>
        <p:spPr>
          <a:xfrm flipH="1">
            <a:off x="5286987" y="4786784"/>
            <a:ext cx="2052252" cy="369332"/>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TRUST</a:t>
            </a:r>
          </a:p>
        </p:txBody>
      </p:sp>
      <p:sp>
        <p:nvSpPr>
          <p:cNvPr id="12" name="CuadroTexto 395">
            <a:extLst>
              <a:ext uri="{FF2B5EF4-FFF2-40B4-BE49-F238E27FC236}">
                <a16:creationId xmlns:a16="http://schemas.microsoft.com/office/drawing/2014/main" id="{E82FEB09-21BD-1027-3490-C50C7CBE2D8F}"/>
              </a:ext>
            </a:extLst>
          </p:cNvPr>
          <p:cNvSpPr txBox="1"/>
          <p:nvPr/>
        </p:nvSpPr>
        <p:spPr>
          <a:xfrm rot="5400000" flipH="1">
            <a:off x="6607532" y="3649362"/>
            <a:ext cx="2428729" cy="369332"/>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EXPERIENCE</a:t>
            </a:r>
          </a:p>
        </p:txBody>
      </p:sp>
      <p:sp>
        <p:nvSpPr>
          <p:cNvPr id="13" name="CuadroTexto 395">
            <a:extLst>
              <a:ext uri="{FF2B5EF4-FFF2-40B4-BE49-F238E27FC236}">
                <a16:creationId xmlns:a16="http://schemas.microsoft.com/office/drawing/2014/main" id="{9DEC81D5-D9D0-E413-9831-D3A905D9C4A2}"/>
              </a:ext>
            </a:extLst>
          </p:cNvPr>
          <p:cNvSpPr txBox="1"/>
          <p:nvPr/>
        </p:nvSpPr>
        <p:spPr>
          <a:xfrm rot="16200000">
            <a:off x="3788981" y="3649362"/>
            <a:ext cx="2127107" cy="369332"/>
          </a:xfrm>
          <a:prstGeom prst="rect">
            <a:avLst/>
          </a:prstGeom>
          <a:noFill/>
        </p:spPr>
        <p:txBody>
          <a:bodyPr wrap="square" rtlCol="0">
            <a:spAutoFit/>
          </a:bodyPr>
          <a:lstStyle/>
          <a:p>
            <a:pPr algn="ctr"/>
            <a:r>
              <a:rPr lang="en-US" dirty="0">
                <a:solidFill>
                  <a:schemeClr val="tx2"/>
                </a:solidFill>
                <a:latin typeface="Roboto Medium" panose="02000000000000000000" pitchFamily="2" charset="0"/>
                <a:ea typeface="Roboto Medium" panose="02000000000000000000" pitchFamily="2" charset="0"/>
                <a:cs typeface="Lato Semibold" panose="020F0502020204030203" pitchFamily="34" charset="0"/>
              </a:rPr>
              <a:t>LIFESTYLE</a:t>
            </a:r>
          </a:p>
        </p:txBody>
      </p:sp>
      <p:sp>
        <p:nvSpPr>
          <p:cNvPr id="22" name="Rounded Rectangle 21">
            <a:extLst>
              <a:ext uri="{FF2B5EF4-FFF2-40B4-BE49-F238E27FC236}">
                <a16:creationId xmlns:a16="http://schemas.microsoft.com/office/drawing/2014/main" id="{61C2FD01-C992-01F9-9DBC-9C8F30B85387}"/>
              </a:ext>
            </a:extLst>
          </p:cNvPr>
          <p:cNvSpPr/>
          <p:nvPr/>
        </p:nvSpPr>
        <p:spPr>
          <a:xfrm>
            <a:off x="1258157" y="2164070"/>
            <a:ext cx="1949108" cy="1395538"/>
          </a:xfrm>
          <a:prstGeom prst="roundRect">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22">
            <a:extLst>
              <a:ext uri="{FF2B5EF4-FFF2-40B4-BE49-F238E27FC236}">
                <a16:creationId xmlns:a16="http://schemas.microsoft.com/office/drawing/2014/main" id="{91CA549D-F012-62B3-A429-BF10DABCE5F9}"/>
              </a:ext>
            </a:extLst>
          </p:cNvPr>
          <p:cNvSpPr/>
          <p:nvPr/>
        </p:nvSpPr>
        <p:spPr>
          <a:xfrm>
            <a:off x="1258157" y="3840470"/>
            <a:ext cx="1949108" cy="1395538"/>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8FA1BD1A-E958-61B5-FC63-6E7F0FACDB40}"/>
              </a:ext>
            </a:extLst>
          </p:cNvPr>
          <p:cNvSpPr/>
          <p:nvPr/>
        </p:nvSpPr>
        <p:spPr>
          <a:xfrm>
            <a:off x="9473902" y="2164070"/>
            <a:ext cx="1949108" cy="1395538"/>
          </a:xfrm>
          <a:prstGeom prst="roundRect">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1031D4C3-60B9-6C12-E051-E437A7824CD1}"/>
              </a:ext>
            </a:extLst>
          </p:cNvPr>
          <p:cNvSpPr/>
          <p:nvPr/>
        </p:nvSpPr>
        <p:spPr>
          <a:xfrm>
            <a:off x="9487756" y="3840470"/>
            <a:ext cx="1949108" cy="1395538"/>
          </a:xfrm>
          <a:prstGeom prst="round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uadroTexto 395">
            <a:extLst>
              <a:ext uri="{FF2B5EF4-FFF2-40B4-BE49-F238E27FC236}">
                <a16:creationId xmlns:a16="http://schemas.microsoft.com/office/drawing/2014/main" id="{1F653135-4ADE-E3CB-0D27-BA3725D8ADEF}"/>
              </a:ext>
            </a:extLst>
          </p:cNvPr>
          <p:cNvSpPr txBox="1"/>
          <p:nvPr/>
        </p:nvSpPr>
        <p:spPr>
          <a:xfrm flipH="1">
            <a:off x="1405354" y="2485675"/>
            <a:ext cx="1654716" cy="752329"/>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Service</a:t>
            </a:r>
          </a:p>
        </p:txBody>
      </p:sp>
      <p:sp>
        <p:nvSpPr>
          <p:cNvPr id="17" name="CuadroTexto 395">
            <a:extLst>
              <a:ext uri="{FF2B5EF4-FFF2-40B4-BE49-F238E27FC236}">
                <a16:creationId xmlns:a16="http://schemas.microsoft.com/office/drawing/2014/main" id="{780F9C8E-263A-D20C-BF0B-CAB28331F9EF}"/>
              </a:ext>
            </a:extLst>
          </p:cNvPr>
          <p:cNvSpPr txBox="1"/>
          <p:nvPr/>
        </p:nvSpPr>
        <p:spPr>
          <a:xfrm flipH="1">
            <a:off x="1405354" y="4162075"/>
            <a:ext cx="1654716" cy="752329"/>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Service</a:t>
            </a:r>
          </a:p>
        </p:txBody>
      </p:sp>
      <p:sp>
        <p:nvSpPr>
          <p:cNvPr id="19" name="CuadroTexto 395">
            <a:extLst>
              <a:ext uri="{FF2B5EF4-FFF2-40B4-BE49-F238E27FC236}">
                <a16:creationId xmlns:a16="http://schemas.microsoft.com/office/drawing/2014/main" id="{7926260B-D56C-5984-83E0-BA5DAEC38F99}"/>
              </a:ext>
            </a:extLst>
          </p:cNvPr>
          <p:cNvSpPr txBox="1"/>
          <p:nvPr/>
        </p:nvSpPr>
        <p:spPr>
          <a:xfrm flipH="1">
            <a:off x="9614361" y="2485675"/>
            <a:ext cx="1654716" cy="752329"/>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Service</a:t>
            </a:r>
          </a:p>
        </p:txBody>
      </p:sp>
      <p:sp>
        <p:nvSpPr>
          <p:cNvPr id="21" name="CuadroTexto 395">
            <a:extLst>
              <a:ext uri="{FF2B5EF4-FFF2-40B4-BE49-F238E27FC236}">
                <a16:creationId xmlns:a16="http://schemas.microsoft.com/office/drawing/2014/main" id="{CE0CA0DE-FD92-00F4-E3D1-EC14674ECE8C}"/>
              </a:ext>
            </a:extLst>
          </p:cNvPr>
          <p:cNvSpPr txBox="1"/>
          <p:nvPr/>
        </p:nvSpPr>
        <p:spPr>
          <a:xfrm flipH="1">
            <a:off x="9614361" y="4162075"/>
            <a:ext cx="1654716" cy="752329"/>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Service</a:t>
            </a:r>
          </a:p>
        </p:txBody>
      </p:sp>
      <p:sp>
        <p:nvSpPr>
          <p:cNvPr id="26" name="Chevron 25">
            <a:extLst>
              <a:ext uri="{FF2B5EF4-FFF2-40B4-BE49-F238E27FC236}">
                <a16:creationId xmlns:a16="http://schemas.microsoft.com/office/drawing/2014/main" id="{006B2247-DA8C-F7ED-0601-6B6B5437A2E5}"/>
              </a:ext>
            </a:extLst>
          </p:cNvPr>
          <p:cNvSpPr/>
          <p:nvPr/>
        </p:nvSpPr>
        <p:spPr>
          <a:xfrm rot="5400000">
            <a:off x="6089879" y="1072411"/>
            <a:ext cx="509665" cy="509665"/>
          </a:xfrm>
          <a:prstGeom prst="chevron">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7" name="Chevron 26">
            <a:extLst>
              <a:ext uri="{FF2B5EF4-FFF2-40B4-BE49-F238E27FC236}">
                <a16:creationId xmlns:a16="http://schemas.microsoft.com/office/drawing/2014/main" id="{605E4AF6-C241-E153-AAC3-3013D738F18A}"/>
              </a:ext>
            </a:extLst>
          </p:cNvPr>
          <p:cNvSpPr/>
          <p:nvPr/>
        </p:nvSpPr>
        <p:spPr>
          <a:xfrm rot="16200000">
            <a:off x="6089879" y="5839283"/>
            <a:ext cx="509665" cy="509665"/>
          </a:xfrm>
          <a:prstGeom prst="chevron">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847926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ounded Rectangle 22">
            <a:extLst>
              <a:ext uri="{FF2B5EF4-FFF2-40B4-BE49-F238E27FC236}">
                <a16:creationId xmlns:a16="http://schemas.microsoft.com/office/drawing/2014/main" id="{BCD588FD-84EA-84EF-93E0-1392428FFE8F}"/>
              </a:ext>
            </a:extLst>
          </p:cNvPr>
          <p:cNvSpPr/>
          <p:nvPr/>
        </p:nvSpPr>
        <p:spPr>
          <a:xfrm>
            <a:off x="517161" y="1604248"/>
            <a:ext cx="3377242" cy="1813810"/>
          </a:xfrm>
          <a:prstGeom prst="roundRect">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ounded Rectangle 23">
            <a:extLst>
              <a:ext uri="{FF2B5EF4-FFF2-40B4-BE49-F238E27FC236}">
                <a16:creationId xmlns:a16="http://schemas.microsoft.com/office/drawing/2014/main" id="{4426AB91-A4E3-120F-43C0-19967241519E}"/>
              </a:ext>
            </a:extLst>
          </p:cNvPr>
          <p:cNvSpPr/>
          <p:nvPr/>
        </p:nvSpPr>
        <p:spPr>
          <a:xfrm>
            <a:off x="517161" y="3822793"/>
            <a:ext cx="3377242" cy="1813810"/>
          </a:xfrm>
          <a:prstGeom prst="roundRect">
            <a:avLst/>
          </a:prstGeom>
          <a:solidFill>
            <a:srgbClr val="A7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24">
            <a:extLst>
              <a:ext uri="{FF2B5EF4-FFF2-40B4-BE49-F238E27FC236}">
                <a16:creationId xmlns:a16="http://schemas.microsoft.com/office/drawing/2014/main" id="{F8B8DA5D-1716-C588-0590-1C71B197DD77}"/>
              </a:ext>
            </a:extLst>
          </p:cNvPr>
          <p:cNvSpPr/>
          <p:nvPr/>
        </p:nvSpPr>
        <p:spPr>
          <a:xfrm>
            <a:off x="8619344" y="3822793"/>
            <a:ext cx="3377242" cy="1813810"/>
          </a:xfrm>
          <a:prstGeom prst="round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FD26C1FA-13BB-9586-72E2-6958CC3460D1}"/>
              </a:ext>
            </a:extLst>
          </p:cNvPr>
          <p:cNvSpPr/>
          <p:nvPr/>
        </p:nvSpPr>
        <p:spPr>
          <a:xfrm>
            <a:off x="8619344" y="1604248"/>
            <a:ext cx="3377242" cy="1813810"/>
          </a:xfrm>
          <a:prstGeom prst="roundRect">
            <a:avLst/>
          </a:prstGeom>
          <a:solidFill>
            <a:schemeClr val="accent1">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6" name="CuadroTexto 395">
            <a:extLst>
              <a:ext uri="{FF2B5EF4-FFF2-40B4-BE49-F238E27FC236}">
                <a16:creationId xmlns:a16="http://schemas.microsoft.com/office/drawing/2014/main" id="{FB388242-62BA-B27A-178A-61E32C9F1AC5}"/>
              </a:ext>
            </a:extLst>
          </p:cNvPr>
          <p:cNvSpPr txBox="1"/>
          <p:nvPr/>
        </p:nvSpPr>
        <p:spPr>
          <a:xfrm flipH="1">
            <a:off x="4914243" y="3036165"/>
            <a:ext cx="2776602" cy="1323439"/>
          </a:xfrm>
          <a:prstGeom prst="rect">
            <a:avLst/>
          </a:prstGeom>
          <a:noFill/>
        </p:spPr>
        <p:txBody>
          <a:bodyPr wrap="square" rtlCol="0">
            <a:spAutoFit/>
          </a:bodyPr>
          <a:lstStyle/>
          <a:p>
            <a:pPr algn="ctr"/>
            <a:r>
              <a:rPr lang="en-US" sz="40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PRODUCT SERVICE</a:t>
            </a:r>
          </a:p>
        </p:txBody>
      </p:sp>
      <p:sp>
        <p:nvSpPr>
          <p:cNvPr id="11" name="Right Arrow 10">
            <a:extLst>
              <a:ext uri="{FF2B5EF4-FFF2-40B4-BE49-F238E27FC236}">
                <a16:creationId xmlns:a16="http://schemas.microsoft.com/office/drawing/2014/main" id="{D47654E2-2999-0D50-E481-D7BEEA4B14BD}"/>
              </a:ext>
            </a:extLst>
          </p:cNvPr>
          <p:cNvSpPr/>
          <p:nvPr/>
        </p:nvSpPr>
        <p:spPr>
          <a:xfrm rot="2700000">
            <a:off x="4028817" y="2290149"/>
            <a:ext cx="627330" cy="61882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2" name="Right Arrow 11">
            <a:extLst>
              <a:ext uri="{FF2B5EF4-FFF2-40B4-BE49-F238E27FC236}">
                <a16:creationId xmlns:a16="http://schemas.microsoft.com/office/drawing/2014/main" id="{6FC89EE3-783D-692F-AD0C-5820A1DAAE2F}"/>
              </a:ext>
            </a:extLst>
          </p:cNvPr>
          <p:cNvSpPr/>
          <p:nvPr/>
        </p:nvSpPr>
        <p:spPr>
          <a:xfrm rot="18900000">
            <a:off x="4028817" y="4198018"/>
            <a:ext cx="627330" cy="61882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 name="Right Arrow 12">
            <a:extLst>
              <a:ext uri="{FF2B5EF4-FFF2-40B4-BE49-F238E27FC236}">
                <a16:creationId xmlns:a16="http://schemas.microsoft.com/office/drawing/2014/main" id="{C8732309-9167-6F98-CE29-7F4308BFEC46}"/>
              </a:ext>
            </a:extLst>
          </p:cNvPr>
          <p:cNvSpPr/>
          <p:nvPr/>
        </p:nvSpPr>
        <p:spPr>
          <a:xfrm rot="18900000" flipH="1">
            <a:off x="7817764" y="2286167"/>
            <a:ext cx="627330" cy="61882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4" name="Right Arrow 13">
            <a:extLst>
              <a:ext uri="{FF2B5EF4-FFF2-40B4-BE49-F238E27FC236}">
                <a16:creationId xmlns:a16="http://schemas.microsoft.com/office/drawing/2014/main" id="{2DAC9165-46EC-E08F-26ED-2998FE83940E}"/>
              </a:ext>
            </a:extLst>
          </p:cNvPr>
          <p:cNvSpPr/>
          <p:nvPr/>
        </p:nvSpPr>
        <p:spPr>
          <a:xfrm rot="2700000" flipH="1">
            <a:off x="7817764" y="4194036"/>
            <a:ext cx="627330" cy="618828"/>
          </a:xfrm>
          <a:prstGeom prst="rightArrow">
            <a:avLst/>
          </a:prstGeom>
          <a:solidFill>
            <a:schemeClr val="tx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5" name="CuadroTexto 395">
            <a:extLst>
              <a:ext uri="{FF2B5EF4-FFF2-40B4-BE49-F238E27FC236}">
                <a16:creationId xmlns:a16="http://schemas.microsoft.com/office/drawing/2014/main" id="{AD13D04B-776C-1525-2E9B-5F1839FAD9AD}"/>
              </a:ext>
            </a:extLst>
          </p:cNvPr>
          <p:cNvSpPr txBox="1"/>
          <p:nvPr/>
        </p:nvSpPr>
        <p:spPr>
          <a:xfrm flipH="1">
            <a:off x="1337839" y="1889797"/>
            <a:ext cx="1749777"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1</a:t>
            </a:r>
          </a:p>
        </p:txBody>
      </p:sp>
      <p:sp>
        <p:nvSpPr>
          <p:cNvPr id="16" name="Rectangle 56">
            <a:extLst>
              <a:ext uri="{FF2B5EF4-FFF2-40B4-BE49-F238E27FC236}">
                <a16:creationId xmlns:a16="http://schemas.microsoft.com/office/drawing/2014/main" id="{3C7C0BAA-20F4-8D4B-258B-CAEA2CA9B28A}"/>
              </a:ext>
            </a:extLst>
          </p:cNvPr>
          <p:cNvSpPr/>
          <p:nvPr/>
        </p:nvSpPr>
        <p:spPr>
          <a:xfrm flipH="1">
            <a:off x="952040" y="2305174"/>
            <a:ext cx="2521375" cy="646331"/>
          </a:xfrm>
          <a:prstGeom prst="rect">
            <a:avLst/>
          </a:prstGeom>
        </p:spPr>
        <p:txBody>
          <a:bodyPr wrap="square">
            <a:spAutoFit/>
          </a:bodyPr>
          <a:lstStyle/>
          <a:p>
            <a:pPr algn="ct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17" name="CuadroTexto 395">
            <a:extLst>
              <a:ext uri="{FF2B5EF4-FFF2-40B4-BE49-F238E27FC236}">
                <a16:creationId xmlns:a16="http://schemas.microsoft.com/office/drawing/2014/main" id="{2206FFF1-A9BA-D000-5F65-227365CDB1C2}"/>
              </a:ext>
            </a:extLst>
          </p:cNvPr>
          <p:cNvSpPr txBox="1"/>
          <p:nvPr/>
        </p:nvSpPr>
        <p:spPr>
          <a:xfrm flipH="1">
            <a:off x="1337839" y="4170712"/>
            <a:ext cx="1749777"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2</a:t>
            </a:r>
          </a:p>
        </p:txBody>
      </p:sp>
      <p:sp>
        <p:nvSpPr>
          <p:cNvPr id="18" name="Rectangle 56">
            <a:extLst>
              <a:ext uri="{FF2B5EF4-FFF2-40B4-BE49-F238E27FC236}">
                <a16:creationId xmlns:a16="http://schemas.microsoft.com/office/drawing/2014/main" id="{06E393ED-6657-2BA6-13A8-26C257E77BEE}"/>
              </a:ext>
            </a:extLst>
          </p:cNvPr>
          <p:cNvSpPr/>
          <p:nvPr/>
        </p:nvSpPr>
        <p:spPr>
          <a:xfrm flipH="1">
            <a:off x="952040" y="4586089"/>
            <a:ext cx="2521375" cy="646331"/>
          </a:xfrm>
          <a:prstGeom prst="rect">
            <a:avLst/>
          </a:prstGeom>
        </p:spPr>
        <p:txBody>
          <a:bodyPr wrap="square">
            <a:spAutoFit/>
          </a:bodyPr>
          <a:lstStyle/>
          <a:p>
            <a:pPr algn="ct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19" name="CuadroTexto 395">
            <a:extLst>
              <a:ext uri="{FF2B5EF4-FFF2-40B4-BE49-F238E27FC236}">
                <a16:creationId xmlns:a16="http://schemas.microsoft.com/office/drawing/2014/main" id="{3638B52E-55C8-71C3-A4CB-FAEAC3B41D59}"/>
              </a:ext>
            </a:extLst>
          </p:cNvPr>
          <p:cNvSpPr txBox="1"/>
          <p:nvPr/>
        </p:nvSpPr>
        <p:spPr>
          <a:xfrm flipH="1">
            <a:off x="9387391" y="1889797"/>
            <a:ext cx="1749777"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3</a:t>
            </a:r>
          </a:p>
        </p:txBody>
      </p:sp>
      <p:sp>
        <p:nvSpPr>
          <p:cNvPr id="20" name="Rectangle 56">
            <a:extLst>
              <a:ext uri="{FF2B5EF4-FFF2-40B4-BE49-F238E27FC236}">
                <a16:creationId xmlns:a16="http://schemas.microsoft.com/office/drawing/2014/main" id="{1B1DE58F-4DB0-71FE-2C94-9F65CEACB081}"/>
              </a:ext>
            </a:extLst>
          </p:cNvPr>
          <p:cNvSpPr/>
          <p:nvPr/>
        </p:nvSpPr>
        <p:spPr>
          <a:xfrm flipH="1">
            <a:off x="9001592" y="2305174"/>
            <a:ext cx="2521375" cy="646331"/>
          </a:xfrm>
          <a:prstGeom prst="rect">
            <a:avLst/>
          </a:prstGeom>
        </p:spPr>
        <p:txBody>
          <a:bodyPr wrap="square">
            <a:spAutoFit/>
          </a:bodyPr>
          <a:lstStyle/>
          <a:p>
            <a:pPr algn="ct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
        <p:nvSpPr>
          <p:cNvPr id="21" name="CuadroTexto 395">
            <a:extLst>
              <a:ext uri="{FF2B5EF4-FFF2-40B4-BE49-F238E27FC236}">
                <a16:creationId xmlns:a16="http://schemas.microsoft.com/office/drawing/2014/main" id="{84172607-EC5D-4A57-513C-BCF0840FE481}"/>
              </a:ext>
            </a:extLst>
          </p:cNvPr>
          <p:cNvSpPr txBox="1"/>
          <p:nvPr/>
        </p:nvSpPr>
        <p:spPr>
          <a:xfrm flipH="1">
            <a:off x="9387391" y="4170712"/>
            <a:ext cx="1749777" cy="369332"/>
          </a:xfrm>
          <a:prstGeom prst="rect">
            <a:avLst/>
          </a:prstGeom>
          <a:noFill/>
        </p:spPr>
        <p:txBody>
          <a:bodyPr wrap="square" rtlCol="0">
            <a:spAutoFit/>
          </a:bodyPr>
          <a:lstStyle/>
          <a:p>
            <a:pPr algn="ctr"/>
            <a:r>
              <a:rPr lang="en-US"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4</a:t>
            </a:r>
          </a:p>
        </p:txBody>
      </p:sp>
      <p:sp>
        <p:nvSpPr>
          <p:cNvPr id="22" name="Rectangle 56">
            <a:extLst>
              <a:ext uri="{FF2B5EF4-FFF2-40B4-BE49-F238E27FC236}">
                <a16:creationId xmlns:a16="http://schemas.microsoft.com/office/drawing/2014/main" id="{995C7667-C8C8-4483-B809-17820CB97644}"/>
              </a:ext>
            </a:extLst>
          </p:cNvPr>
          <p:cNvSpPr/>
          <p:nvPr/>
        </p:nvSpPr>
        <p:spPr>
          <a:xfrm flipH="1">
            <a:off x="9001592" y="4586089"/>
            <a:ext cx="2521375" cy="646331"/>
          </a:xfrm>
          <a:prstGeom prst="rect">
            <a:avLst/>
          </a:prstGeom>
        </p:spPr>
        <p:txBody>
          <a:bodyPr wrap="square">
            <a:spAutoFit/>
          </a:bodyPr>
          <a:lstStyle/>
          <a:p>
            <a:pPr algn="ctr"/>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a:t>
            </a:r>
          </a:p>
        </p:txBody>
      </p:sp>
    </p:spTree>
    <p:extLst>
      <p:ext uri="{BB962C8B-B14F-4D97-AF65-F5344CB8AC3E}">
        <p14:creationId xmlns:p14="http://schemas.microsoft.com/office/powerpoint/2010/main" val="7958275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6" name="CuadroTexto 395">
            <a:extLst>
              <a:ext uri="{FF2B5EF4-FFF2-40B4-BE49-F238E27FC236}">
                <a16:creationId xmlns:a16="http://schemas.microsoft.com/office/drawing/2014/main" id="{DE89D649-8C91-55B8-390A-332A62B02AAC}"/>
              </a:ext>
            </a:extLst>
          </p:cNvPr>
          <p:cNvSpPr txBox="1"/>
          <p:nvPr/>
        </p:nvSpPr>
        <p:spPr>
          <a:xfrm flipH="1">
            <a:off x="1625149" y="3429000"/>
            <a:ext cx="2595787" cy="1200329"/>
          </a:xfrm>
          <a:prstGeom prst="rect">
            <a:avLst/>
          </a:prstGeom>
          <a:noFill/>
        </p:spPr>
        <p:txBody>
          <a:bodyPr wrap="square" rtlCol="0">
            <a:spAutoFit/>
          </a:bodyPr>
          <a:lstStyle/>
          <a:p>
            <a:pPr algn="ctr"/>
            <a:r>
              <a:rPr lang="en-US" sz="3600" dirty="0">
                <a:solidFill>
                  <a:srgbClr val="29446F"/>
                </a:solidFill>
                <a:latin typeface="Roboto Medium" panose="02000000000000000000" pitchFamily="2" charset="0"/>
                <a:ea typeface="Roboto Medium" panose="02000000000000000000" pitchFamily="2" charset="0"/>
                <a:cs typeface="Lato Semibold" panose="020F0502020204030203" pitchFamily="34" charset="0"/>
              </a:rPr>
              <a:t>PRODUCT SERVICE</a:t>
            </a:r>
          </a:p>
        </p:txBody>
      </p:sp>
      <p:sp>
        <p:nvSpPr>
          <p:cNvPr id="8" name="Rectangle 7">
            <a:extLst>
              <a:ext uri="{FF2B5EF4-FFF2-40B4-BE49-F238E27FC236}">
                <a16:creationId xmlns:a16="http://schemas.microsoft.com/office/drawing/2014/main" id="{4830D8D1-6657-533D-10A7-D59FA43ED5D8}"/>
              </a:ext>
            </a:extLst>
          </p:cNvPr>
          <p:cNvSpPr/>
          <p:nvPr/>
        </p:nvSpPr>
        <p:spPr>
          <a:xfrm>
            <a:off x="6788689" y="1727620"/>
            <a:ext cx="5196984" cy="1214544"/>
          </a:xfrm>
          <a:prstGeom prst="rect">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9" name="Rectangle 8">
            <a:extLst>
              <a:ext uri="{FF2B5EF4-FFF2-40B4-BE49-F238E27FC236}">
                <a16:creationId xmlns:a16="http://schemas.microsoft.com/office/drawing/2014/main" id="{31B47615-7C4E-6444-AAD1-7CE1F9BAB4A7}"/>
              </a:ext>
            </a:extLst>
          </p:cNvPr>
          <p:cNvSpPr/>
          <p:nvPr/>
        </p:nvSpPr>
        <p:spPr>
          <a:xfrm>
            <a:off x="6788687" y="3232495"/>
            <a:ext cx="5196986" cy="1249381"/>
          </a:xfrm>
          <a:prstGeom prst="rect">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0" name="Rectangle 9">
            <a:extLst>
              <a:ext uri="{FF2B5EF4-FFF2-40B4-BE49-F238E27FC236}">
                <a16:creationId xmlns:a16="http://schemas.microsoft.com/office/drawing/2014/main" id="{C0F915F0-7E44-B9B5-1A36-1656FA2CB7CE}"/>
              </a:ext>
            </a:extLst>
          </p:cNvPr>
          <p:cNvSpPr/>
          <p:nvPr/>
        </p:nvSpPr>
        <p:spPr>
          <a:xfrm>
            <a:off x="6788686" y="4709237"/>
            <a:ext cx="5196987" cy="1293861"/>
          </a:xfrm>
          <a:prstGeom prst="rect">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100"/>
          </a:p>
        </p:txBody>
      </p:sp>
      <p:sp>
        <p:nvSpPr>
          <p:cNvPr id="13" name="CuadroTexto 395">
            <a:extLst>
              <a:ext uri="{FF2B5EF4-FFF2-40B4-BE49-F238E27FC236}">
                <a16:creationId xmlns:a16="http://schemas.microsoft.com/office/drawing/2014/main" id="{711B63BB-FB03-8640-2EC8-8B7AF17E1644}"/>
              </a:ext>
            </a:extLst>
          </p:cNvPr>
          <p:cNvSpPr txBox="1"/>
          <p:nvPr/>
        </p:nvSpPr>
        <p:spPr>
          <a:xfrm rot="16200000" flipH="1">
            <a:off x="5784256" y="2136335"/>
            <a:ext cx="1370184" cy="400110"/>
          </a:xfrm>
          <a:prstGeom prst="rect">
            <a:avLst/>
          </a:prstGeom>
          <a:noFill/>
        </p:spPr>
        <p:txBody>
          <a:bodyPr wrap="square" rtlCol="0">
            <a:spAutoFit/>
          </a:bodyPr>
          <a:lstStyle/>
          <a:p>
            <a:r>
              <a:rPr lang="en-US" sz="2000" b="1" dirty="0">
                <a:solidFill>
                  <a:srgbClr val="E39274"/>
                </a:solidFill>
                <a:latin typeface="Century Gothic" panose="020B0502020202020204" pitchFamily="34" charset="0"/>
                <a:ea typeface="Roboto Medium" panose="02000000000000000000" pitchFamily="2" charset="0"/>
                <a:cs typeface="Lato Semibold" panose="020F0502020204030203" pitchFamily="34" charset="0"/>
              </a:rPr>
              <a:t>Product 1</a:t>
            </a:r>
          </a:p>
        </p:txBody>
      </p:sp>
      <p:sp>
        <p:nvSpPr>
          <p:cNvPr id="14" name="Rectangle 56">
            <a:extLst>
              <a:ext uri="{FF2B5EF4-FFF2-40B4-BE49-F238E27FC236}">
                <a16:creationId xmlns:a16="http://schemas.microsoft.com/office/drawing/2014/main" id="{9A146639-833D-48AE-279A-71EBD5DB486A}"/>
              </a:ext>
            </a:extLst>
          </p:cNvPr>
          <p:cNvSpPr/>
          <p:nvPr/>
        </p:nvSpPr>
        <p:spPr>
          <a:xfrm flipH="1">
            <a:off x="6995458" y="1901976"/>
            <a:ext cx="3229796" cy="830997"/>
          </a:xfrm>
          <a:prstGeom prst="rect">
            <a:avLst/>
          </a:prstGeom>
        </p:spPr>
        <p:txBody>
          <a:bodyPr wrap="square">
            <a:spAutoFit/>
          </a:bodyPr>
          <a:lstStyle/>
          <a:p>
            <a:r>
              <a:rPr lang="en-US" sz="16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To get your company’s name out there, you need to make sure.</a:t>
            </a:r>
          </a:p>
        </p:txBody>
      </p:sp>
      <p:sp>
        <p:nvSpPr>
          <p:cNvPr id="15" name="CuadroTexto 395">
            <a:extLst>
              <a:ext uri="{FF2B5EF4-FFF2-40B4-BE49-F238E27FC236}">
                <a16:creationId xmlns:a16="http://schemas.microsoft.com/office/drawing/2014/main" id="{B08AE6AA-6D25-9E62-F8D5-700FE9969414}"/>
              </a:ext>
            </a:extLst>
          </p:cNvPr>
          <p:cNvSpPr txBox="1"/>
          <p:nvPr/>
        </p:nvSpPr>
        <p:spPr>
          <a:xfrm rot="16200000" flipH="1">
            <a:off x="5784256" y="3641211"/>
            <a:ext cx="1370184" cy="400110"/>
          </a:xfrm>
          <a:prstGeom prst="rect">
            <a:avLst/>
          </a:prstGeom>
          <a:noFill/>
        </p:spPr>
        <p:txBody>
          <a:bodyPr wrap="square" rtlCol="0">
            <a:spAutoFit/>
          </a:bodyPr>
          <a:lstStyle/>
          <a:p>
            <a:r>
              <a:rPr lang="en-US" sz="2000" b="1" dirty="0">
                <a:solidFill>
                  <a:srgbClr val="8FCFDC"/>
                </a:solidFill>
                <a:latin typeface="Century Gothic" panose="020B0502020202020204" pitchFamily="34" charset="0"/>
                <a:ea typeface="Roboto Medium" panose="02000000000000000000" pitchFamily="2" charset="0"/>
                <a:cs typeface="Lato Semibold" panose="020F0502020204030203" pitchFamily="34" charset="0"/>
              </a:rPr>
              <a:t>Product 2</a:t>
            </a:r>
          </a:p>
        </p:txBody>
      </p:sp>
      <p:sp>
        <p:nvSpPr>
          <p:cNvPr id="16" name="Rectangle 56">
            <a:extLst>
              <a:ext uri="{FF2B5EF4-FFF2-40B4-BE49-F238E27FC236}">
                <a16:creationId xmlns:a16="http://schemas.microsoft.com/office/drawing/2014/main" id="{DE9786A9-89C3-FF5B-D9C1-12D3817EFF9B}"/>
              </a:ext>
            </a:extLst>
          </p:cNvPr>
          <p:cNvSpPr/>
          <p:nvPr/>
        </p:nvSpPr>
        <p:spPr>
          <a:xfrm flipH="1">
            <a:off x="6995458" y="3441687"/>
            <a:ext cx="3229796" cy="830997"/>
          </a:xfrm>
          <a:prstGeom prst="rect">
            <a:avLst/>
          </a:prstGeom>
        </p:spPr>
        <p:txBody>
          <a:bodyPr wrap="square">
            <a:spAutoFit/>
          </a:bodyPr>
          <a:lstStyle/>
          <a:p>
            <a:r>
              <a:rPr lang="en-US" sz="16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To get your company’s name out there, you need to make sure.</a:t>
            </a:r>
          </a:p>
        </p:txBody>
      </p:sp>
      <p:sp>
        <p:nvSpPr>
          <p:cNvPr id="17" name="CuadroTexto 395">
            <a:extLst>
              <a:ext uri="{FF2B5EF4-FFF2-40B4-BE49-F238E27FC236}">
                <a16:creationId xmlns:a16="http://schemas.microsoft.com/office/drawing/2014/main" id="{20EC2791-9AB3-A256-8241-B6A2795EA89E}"/>
              </a:ext>
            </a:extLst>
          </p:cNvPr>
          <p:cNvSpPr txBox="1"/>
          <p:nvPr/>
        </p:nvSpPr>
        <p:spPr>
          <a:xfrm rot="16200000" flipH="1">
            <a:off x="5784256" y="5117952"/>
            <a:ext cx="1370184" cy="400110"/>
          </a:xfrm>
          <a:prstGeom prst="rect">
            <a:avLst/>
          </a:prstGeom>
          <a:noFill/>
        </p:spPr>
        <p:txBody>
          <a:bodyPr wrap="square" rtlCol="0">
            <a:spAutoFit/>
          </a:bodyPr>
          <a:lstStyle/>
          <a:p>
            <a:r>
              <a:rPr lang="en-US" sz="2000" b="1" dirty="0">
                <a:solidFill>
                  <a:srgbClr val="717FAC"/>
                </a:solidFill>
                <a:latin typeface="Century Gothic" panose="020B0502020202020204" pitchFamily="34" charset="0"/>
                <a:ea typeface="Roboto Medium" panose="02000000000000000000" pitchFamily="2" charset="0"/>
                <a:cs typeface="Lato Semibold" panose="020F0502020204030203" pitchFamily="34" charset="0"/>
              </a:rPr>
              <a:t>Product 3</a:t>
            </a:r>
          </a:p>
        </p:txBody>
      </p:sp>
      <p:sp>
        <p:nvSpPr>
          <p:cNvPr id="18" name="Rectangle 56">
            <a:extLst>
              <a:ext uri="{FF2B5EF4-FFF2-40B4-BE49-F238E27FC236}">
                <a16:creationId xmlns:a16="http://schemas.microsoft.com/office/drawing/2014/main" id="{0E4337C2-2D7D-CE39-D352-1FB435CED4CE}"/>
              </a:ext>
            </a:extLst>
          </p:cNvPr>
          <p:cNvSpPr/>
          <p:nvPr/>
        </p:nvSpPr>
        <p:spPr>
          <a:xfrm flipH="1">
            <a:off x="6995458" y="4883593"/>
            <a:ext cx="3229796" cy="830997"/>
          </a:xfrm>
          <a:prstGeom prst="rect">
            <a:avLst/>
          </a:prstGeom>
        </p:spPr>
        <p:txBody>
          <a:bodyPr wrap="square">
            <a:spAutoFit/>
          </a:bodyPr>
          <a:lstStyle/>
          <a:p>
            <a:r>
              <a:rPr lang="en-US" sz="1600" dirty="0">
                <a:solidFill>
                  <a:schemeClr val="bg1"/>
                </a:solidFill>
                <a:latin typeface="Century Gothic" panose="020B0502020202020204" pitchFamily="34" charset="0"/>
                <a:ea typeface="Lato Light" panose="020F0502020204030203" pitchFamily="34" charset="0"/>
                <a:cs typeface="Lato Light" panose="020F0502020204030203" pitchFamily="34" charset="0"/>
              </a:rPr>
              <a:t>To get your company’s name out there, you need to make sure.</a:t>
            </a:r>
          </a:p>
        </p:txBody>
      </p:sp>
      <p:sp>
        <p:nvSpPr>
          <p:cNvPr id="19" name="Doughnut 18">
            <a:extLst>
              <a:ext uri="{FF2B5EF4-FFF2-40B4-BE49-F238E27FC236}">
                <a16:creationId xmlns:a16="http://schemas.microsoft.com/office/drawing/2014/main" id="{22BFC319-1F01-13BA-D9AF-E644EE2D14CE}"/>
              </a:ext>
            </a:extLst>
          </p:cNvPr>
          <p:cNvSpPr/>
          <p:nvPr/>
        </p:nvSpPr>
        <p:spPr>
          <a:xfrm>
            <a:off x="1097646" y="2194511"/>
            <a:ext cx="3571340" cy="3571340"/>
          </a:xfrm>
          <a:prstGeom prst="donut">
            <a:avLst>
              <a:gd name="adj" fmla="val 14581"/>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0" name="Chevron 19">
            <a:extLst>
              <a:ext uri="{FF2B5EF4-FFF2-40B4-BE49-F238E27FC236}">
                <a16:creationId xmlns:a16="http://schemas.microsoft.com/office/drawing/2014/main" id="{8C14A443-16D4-8568-3532-902FD10176F4}"/>
              </a:ext>
            </a:extLst>
          </p:cNvPr>
          <p:cNvSpPr/>
          <p:nvPr/>
        </p:nvSpPr>
        <p:spPr>
          <a:xfrm rot="20591054">
            <a:off x="5025445" y="2200265"/>
            <a:ext cx="809541" cy="540442"/>
          </a:xfrm>
          <a:prstGeom prst="chevron">
            <a:avLst>
              <a:gd name="adj" fmla="val 739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Chevron 22">
            <a:extLst>
              <a:ext uri="{FF2B5EF4-FFF2-40B4-BE49-F238E27FC236}">
                <a16:creationId xmlns:a16="http://schemas.microsoft.com/office/drawing/2014/main" id="{8D1E584B-75FA-9548-09A9-E6A31CC6B42D}"/>
              </a:ext>
            </a:extLst>
          </p:cNvPr>
          <p:cNvSpPr/>
          <p:nvPr/>
        </p:nvSpPr>
        <p:spPr>
          <a:xfrm rot="21362046">
            <a:off x="5068592" y="3469035"/>
            <a:ext cx="809541" cy="540442"/>
          </a:xfrm>
          <a:prstGeom prst="chevron">
            <a:avLst>
              <a:gd name="adj" fmla="val 739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4" name="Chevron 23">
            <a:extLst>
              <a:ext uri="{FF2B5EF4-FFF2-40B4-BE49-F238E27FC236}">
                <a16:creationId xmlns:a16="http://schemas.microsoft.com/office/drawing/2014/main" id="{9C218B81-817D-2FF7-3D16-44D1D80E98D5}"/>
              </a:ext>
            </a:extLst>
          </p:cNvPr>
          <p:cNvSpPr/>
          <p:nvPr/>
        </p:nvSpPr>
        <p:spPr>
          <a:xfrm rot="871242">
            <a:off x="5019403" y="4802093"/>
            <a:ext cx="809541" cy="540442"/>
          </a:xfrm>
          <a:prstGeom prst="chevron">
            <a:avLst>
              <a:gd name="adj" fmla="val 73987"/>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9892854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Parallelogram 15">
            <a:extLst>
              <a:ext uri="{FF2B5EF4-FFF2-40B4-BE49-F238E27FC236}">
                <a16:creationId xmlns:a16="http://schemas.microsoft.com/office/drawing/2014/main" id="{F5B5B1D2-F289-47FB-06EF-A2ED4FD30F85}"/>
              </a:ext>
            </a:extLst>
          </p:cNvPr>
          <p:cNvSpPr/>
          <p:nvPr/>
        </p:nvSpPr>
        <p:spPr>
          <a:xfrm>
            <a:off x="57358" y="2770094"/>
            <a:ext cx="4441099" cy="1896035"/>
          </a:xfrm>
          <a:prstGeom prst="parallelogram">
            <a:avLst/>
          </a:prstGeom>
          <a:solidFill>
            <a:srgbClr val="E3927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26DD3030-0B0F-5410-B769-184BC2E96BEC}"/>
              </a:ext>
            </a:extLst>
          </p:cNvPr>
          <p:cNvSpPr/>
          <p:nvPr/>
        </p:nvSpPr>
        <p:spPr>
          <a:xfrm>
            <a:off x="3731975" y="2770094"/>
            <a:ext cx="4632541" cy="1896035"/>
          </a:xfrm>
          <a:prstGeom prst="parallelogram">
            <a:avLst/>
          </a:prstGeom>
          <a:solidFill>
            <a:srgbClr val="8FCFD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6C42DE9D-DD6A-D5B6-3364-BCA2924FB286}"/>
              </a:ext>
            </a:extLst>
          </p:cNvPr>
          <p:cNvSpPr/>
          <p:nvPr/>
        </p:nvSpPr>
        <p:spPr>
          <a:xfrm>
            <a:off x="7664824" y="2770094"/>
            <a:ext cx="4441099" cy="1896035"/>
          </a:xfrm>
          <a:prstGeom prst="parallelogram">
            <a:avLst/>
          </a:prstGeom>
          <a:solidFill>
            <a:srgbClr val="717F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CuadroTexto 350">
            <a:extLst>
              <a:ext uri="{FF2B5EF4-FFF2-40B4-BE49-F238E27FC236}">
                <a16:creationId xmlns:a16="http://schemas.microsoft.com/office/drawing/2014/main" id="{A0504224-FD07-FAE9-6E10-145CBC7BA404}"/>
              </a:ext>
            </a:extLst>
          </p:cNvPr>
          <p:cNvSpPr txBox="1"/>
          <p:nvPr/>
        </p:nvSpPr>
        <p:spPr>
          <a:xfrm>
            <a:off x="229139" y="244500"/>
            <a:ext cx="3991797" cy="461665"/>
          </a:xfrm>
          <a:prstGeom prst="rect">
            <a:avLst/>
          </a:prstGeom>
          <a:noFill/>
        </p:spPr>
        <p:txBody>
          <a:bodyPr wrap="none" rtlCol="0">
            <a:spAutoFit/>
          </a:bodyPr>
          <a:lstStyle/>
          <a:p>
            <a:pPr algn="ctr"/>
            <a:r>
              <a:rPr lang="en-US" sz="2400" b="1" dirty="0">
                <a:solidFill>
                  <a:schemeClr val="tx2"/>
                </a:solidFill>
                <a:latin typeface="Poppins" pitchFamily="2" charset="77"/>
                <a:ea typeface="Lato Heavy" charset="0"/>
                <a:cs typeface="Poppins" pitchFamily="2" charset="77"/>
              </a:rPr>
              <a:t>Competitive Advantage</a:t>
            </a:r>
          </a:p>
        </p:txBody>
      </p:sp>
      <p:sp>
        <p:nvSpPr>
          <p:cNvPr id="5" name="CuadroTexto 351">
            <a:extLst>
              <a:ext uri="{FF2B5EF4-FFF2-40B4-BE49-F238E27FC236}">
                <a16:creationId xmlns:a16="http://schemas.microsoft.com/office/drawing/2014/main" id="{7A504C36-C752-47E2-6354-BA7F7DA9FE2E}"/>
              </a:ext>
            </a:extLst>
          </p:cNvPr>
          <p:cNvSpPr txBox="1"/>
          <p:nvPr/>
        </p:nvSpPr>
        <p:spPr>
          <a:xfrm>
            <a:off x="4220936" y="290667"/>
            <a:ext cx="7061861" cy="415498"/>
          </a:xfrm>
          <a:prstGeom prst="rect">
            <a:avLst/>
          </a:prstGeom>
          <a:noFill/>
        </p:spPr>
        <p:txBody>
          <a:bodyPr wrap="square" rtlCol="0">
            <a:spAutoFit/>
          </a:bodyPr>
          <a:lstStyle/>
          <a:p>
            <a:r>
              <a:rPr lang="en-US" sz="1050" dirty="0">
                <a:latin typeface="Lato Light" panose="020F0502020204030203" pitchFamily="34" charset="0"/>
                <a:ea typeface="Lato Light" panose="020F0502020204030203" pitchFamily="34" charset="0"/>
                <a:cs typeface="Lato Light" panose="020F0502020204030203" pitchFamily="34" charset="0"/>
              </a:rPr>
              <a:t>Marketing is the study and management of exchange relationships. Marketing is the business process of creating relationships with and satisfying customers.</a:t>
            </a:r>
          </a:p>
        </p:txBody>
      </p:sp>
      <p:sp>
        <p:nvSpPr>
          <p:cNvPr id="10" name="CuadroTexto 395">
            <a:extLst>
              <a:ext uri="{FF2B5EF4-FFF2-40B4-BE49-F238E27FC236}">
                <a16:creationId xmlns:a16="http://schemas.microsoft.com/office/drawing/2014/main" id="{8F79E210-7364-7B1F-C42C-7BE46616F2CC}"/>
              </a:ext>
            </a:extLst>
          </p:cNvPr>
          <p:cNvSpPr txBox="1"/>
          <p:nvPr/>
        </p:nvSpPr>
        <p:spPr>
          <a:xfrm flipH="1">
            <a:off x="932408" y="2979739"/>
            <a:ext cx="2483112" cy="523220"/>
          </a:xfrm>
          <a:prstGeom prst="rect">
            <a:avLst/>
          </a:prstGeom>
          <a:noFill/>
        </p:spPr>
        <p:txBody>
          <a:bodyPr wrap="square" rtlCol="0">
            <a:spAutoFit/>
          </a:bodyPr>
          <a:lstStyle/>
          <a:p>
            <a:r>
              <a:rPr lang="en-US" sz="28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1</a:t>
            </a:r>
          </a:p>
        </p:txBody>
      </p:sp>
      <p:sp>
        <p:nvSpPr>
          <p:cNvPr id="11" name="Rectangle 56">
            <a:extLst>
              <a:ext uri="{FF2B5EF4-FFF2-40B4-BE49-F238E27FC236}">
                <a16:creationId xmlns:a16="http://schemas.microsoft.com/office/drawing/2014/main" id="{FF6C9EB3-8F66-6FBD-8AB5-FD0AD6404898}"/>
              </a:ext>
            </a:extLst>
          </p:cNvPr>
          <p:cNvSpPr/>
          <p:nvPr/>
        </p:nvSpPr>
        <p:spPr>
          <a:xfrm flipH="1">
            <a:off x="922818" y="3513745"/>
            <a:ext cx="2483112" cy="923330"/>
          </a:xfrm>
          <a:prstGeom prst="rect">
            <a:avLst/>
          </a:prstGeom>
        </p:spPr>
        <p:txBody>
          <a:bodyPr wrap="square">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2" name="CuadroTexto 395">
            <a:extLst>
              <a:ext uri="{FF2B5EF4-FFF2-40B4-BE49-F238E27FC236}">
                <a16:creationId xmlns:a16="http://schemas.microsoft.com/office/drawing/2014/main" id="{10F63C3C-543D-9A22-9288-D44049013439}"/>
              </a:ext>
            </a:extLst>
          </p:cNvPr>
          <p:cNvSpPr txBox="1"/>
          <p:nvPr/>
        </p:nvSpPr>
        <p:spPr>
          <a:xfrm flipH="1">
            <a:off x="4862601" y="2979739"/>
            <a:ext cx="2483112" cy="523220"/>
          </a:xfrm>
          <a:prstGeom prst="rect">
            <a:avLst/>
          </a:prstGeom>
          <a:noFill/>
        </p:spPr>
        <p:txBody>
          <a:bodyPr wrap="square" rtlCol="0">
            <a:spAutoFit/>
          </a:bodyPr>
          <a:lstStyle/>
          <a:p>
            <a:r>
              <a:rPr lang="en-US" sz="28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2</a:t>
            </a:r>
          </a:p>
        </p:txBody>
      </p:sp>
      <p:sp>
        <p:nvSpPr>
          <p:cNvPr id="13" name="Rectangle 56">
            <a:extLst>
              <a:ext uri="{FF2B5EF4-FFF2-40B4-BE49-F238E27FC236}">
                <a16:creationId xmlns:a16="http://schemas.microsoft.com/office/drawing/2014/main" id="{EF0ABCDE-B2A7-2B86-7231-65136DA7C160}"/>
              </a:ext>
            </a:extLst>
          </p:cNvPr>
          <p:cNvSpPr/>
          <p:nvPr/>
        </p:nvSpPr>
        <p:spPr>
          <a:xfrm flipH="1">
            <a:off x="4853011" y="3513745"/>
            <a:ext cx="2483112" cy="923330"/>
          </a:xfrm>
          <a:prstGeom prst="rect">
            <a:avLst/>
          </a:prstGeom>
        </p:spPr>
        <p:txBody>
          <a:bodyPr wrap="square">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4" name="CuadroTexto 395">
            <a:extLst>
              <a:ext uri="{FF2B5EF4-FFF2-40B4-BE49-F238E27FC236}">
                <a16:creationId xmlns:a16="http://schemas.microsoft.com/office/drawing/2014/main" id="{1B125A05-BE63-68CC-06AA-0E16F584654B}"/>
              </a:ext>
            </a:extLst>
          </p:cNvPr>
          <p:cNvSpPr txBox="1"/>
          <p:nvPr/>
        </p:nvSpPr>
        <p:spPr>
          <a:xfrm flipH="1">
            <a:off x="8962913" y="2979739"/>
            <a:ext cx="2483112" cy="523220"/>
          </a:xfrm>
          <a:prstGeom prst="rect">
            <a:avLst/>
          </a:prstGeom>
          <a:noFill/>
        </p:spPr>
        <p:txBody>
          <a:bodyPr wrap="square" rtlCol="0">
            <a:spAutoFit/>
          </a:bodyPr>
          <a:lstStyle/>
          <a:p>
            <a:r>
              <a:rPr lang="en-US" sz="2800" dirty="0">
                <a:solidFill>
                  <a:schemeClr val="bg1"/>
                </a:solidFill>
                <a:latin typeface="Roboto Medium" panose="02000000000000000000" pitchFamily="2" charset="0"/>
                <a:ea typeface="Roboto Medium" panose="02000000000000000000" pitchFamily="2" charset="0"/>
                <a:cs typeface="Lato Semibold" panose="020F0502020204030203" pitchFamily="34" charset="0"/>
              </a:rPr>
              <a:t>Product 3</a:t>
            </a:r>
          </a:p>
        </p:txBody>
      </p:sp>
      <p:sp>
        <p:nvSpPr>
          <p:cNvPr id="15" name="Rectangle 56">
            <a:extLst>
              <a:ext uri="{FF2B5EF4-FFF2-40B4-BE49-F238E27FC236}">
                <a16:creationId xmlns:a16="http://schemas.microsoft.com/office/drawing/2014/main" id="{7C039E26-CE5F-7852-8915-DE610CC8A83A}"/>
              </a:ext>
            </a:extLst>
          </p:cNvPr>
          <p:cNvSpPr/>
          <p:nvPr/>
        </p:nvSpPr>
        <p:spPr>
          <a:xfrm flipH="1">
            <a:off x="8953323" y="3513745"/>
            <a:ext cx="2483112" cy="923330"/>
          </a:xfrm>
          <a:prstGeom prst="rect">
            <a:avLst/>
          </a:prstGeom>
        </p:spPr>
        <p:txBody>
          <a:bodyPr wrap="square">
            <a:spAutoFit/>
          </a:bodyPr>
          <a:lstStyle/>
          <a:p>
            <a:r>
              <a:rPr lang="en-US" dirty="0">
                <a:solidFill>
                  <a:schemeClr val="bg1"/>
                </a:solidFill>
                <a:latin typeface="Lato Light" panose="020F0502020204030203" pitchFamily="34" charset="0"/>
                <a:ea typeface="Lato Light" panose="020F0502020204030203" pitchFamily="34" charset="0"/>
                <a:cs typeface="Lato Light" panose="020F0502020204030203" pitchFamily="34" charset="0"/>
              </a:rPr>
              <a:t>To get your company’s name out there, you need to make sure.</a:t>
            </a:r>
          </a:p>
        </p:txBody>
      </p:sp>
      <p:sp>
        <p:nvSpPr>
          <p:cNvPr id="19" name="Striped Right Arrow 18">
            <a:extLst>
              <a:ext uri="{FF2B5EF4-FFF2-40B4-BE49-F238E27FC236}">
                <a16:creationId xmlns:a16="http://schemas.microsoft.com/office/drawing/2014/main" id="{3B96EEC8-B8FB-E47C-AC57-B9BE90159B4F}"/>
              </a:ext>
            </a:extLst>
          </p:cNvPr>
          <p:cNvSpPr/>
          <p:nvPr/>
        </p:nvSpPr>
        <p:spPr>
          <a:xfrm>
            <a:off x="3442447" y="3502959"/>
            <a:ext cx="1384540" cy="685800"/>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Striped Right Arrow 19">
            <a:extLst>
              <a:ext uri="{FF2B5EF4-FFF2-40B4-BE49-F238E27FC236}">
                <a16:creationId xmlns:a16="http://schemas.microsoft.com/office/drawing/2014/main" id="{25564DC4-7EE0-789C-31DF-655BE72BC071}"/>
              </a:ext>
            </a:extLst>
          </p:cNvPr>
          <p:cNvSpPr/>
          <p:nvPr/>
        </p:nvSpPr>
        <p:spPr>
          <a:xfrm>
            <a:off x="7463117" y="3502959"/>
            <a:ext cx="1384540" cy="685800"/>
          </a:xfrm>
          <a:prstGeom prst="stripedRightArrow">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E2EFAFE0-4D63-CA39-FFCC-48F6931ECB76}"/>
              </a:ext>
            </a:extLst>
          </p:cNvPr>
          <p:cNvSpPr/>
          <p:nvPr/>
        </p:nvSpPr>
        <p:spPr>
          <a:xfrm>
            <a:off x="6723" y="5607424"/>
            <a:ext cx="12192000" cy="349623"/>
          </a:xfrm>
          <a:prstGeom prst="rect">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06B3AB2-6272-E686-FE9D-C17C41008C04}"/>
              </a:ext>
            </a:extLst>
          </p:cNvPr>
          <p:cNvSpPr/>
          <p:nvPr/>
        </p:nvSpPr>
        <p:spPr>
          <a:xfrm>
            <a:off x="6723" y="1694329"/>
            <a:ext cx="12192000" cy="349623"/>
          </a:xfrm>
          <a:prstGeom prst="rect">
            <a:avLst/>
          </a:prstGeom>
          <a:solidFill>
            <a:srgbClr val="29446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04312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132</TotalTime>
  <Words>1918</Words>
  <Application>Microsoft Macintosh PowerPoint</Application>
  <PresentationFormat>Widescreen</PresentationFormat>
  <Paragraphs>361</Paragraphs>
  <Slides>24</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24</vt:i4>
      </vt:variant>
    </vt:vector>
  </HeadingPairs>
  <TitlesOfParts>
    <vt:vector size="33" baseType="lpstr">
      <vt:lpstr>Arial</vt:lpstr>
      <vt:lpstr>Calibri</vt:lpstr>
      <vt:lpstr>Calibri Light</vt:lpstr>
      <vt:lpstr>Century Gothic</vt:lpstr>
      <vt:lpstr>Lato</vt:lpstr>
      <vt:lpstr>Lato Light</vt:lpstr>
      <vt:lpstr>Poppins</vt:lpstr>
      <vt:lpstr>Roboto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Fadhlin Sakina</dc:creator>
  <cp:lastModifiedBy>Fadhlin Sakina</cp:lastModifiedBy>
  <cp:revision>2</cp:revision>
  <dcterms:created xsi:type="dcterms:W3CDTF">2023-04-10T00:27:28Z</dcterms:created>
  <dcterms:modified xsi:type="dcterms:W3CDTF">2023-04-11T03:02:46Z</dcterms:modified>
</cp:coreProperties>
</file>