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0" d="100"/>
          <a:sy n="120" d="100"/>
        </p:scale>
        <p:origin x="-2616" y="-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7966D-ED51-4124-A1D9-35398DE4AE07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168B6-D86E-4669-9195-580CEC57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1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3E1A2-9C03-44C6-B03D-9AACC29AE43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40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B7B-2D31-46B4-AB68-3439D56E71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977A-4C3C-4FC7-8155-4B9A992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2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B7B-2D31-46B4-AB68-3439D56E71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977A-4C3C-4FC7-8155-4B9A992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9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B7B-2D31-46B4-AB68-3439D56E71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977A-4C3C-4FC7-8155-4B9A992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6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B7B-2D31-46B4-AB68-3439D56E71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977A-4C3C-4FC7-8155-4B9A992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6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B7B-2D31-46B4-AB68-3439D56E71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977A-4C3C-4FC7-8155-4B9A992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3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B7B-2D31-46B4-AB68-3439D56E71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977A-4C3C-4FC7-8155-4B9A992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B7B-2D31-46B4-AB68-3439D56E71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977A-4C3C-4FC7-8155-4B9A992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7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B7B-2D31-46B4-AB68-3439D56E71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977A-4C3C-4FC7-8155-4B9A992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3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B7B-2D31-46B4-AB68-3439D56E71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977A-4C3C-4FC7-8155-4B9A992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9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B7B-2D31-46B4-AB68-3439D56E71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977A-4C3C-4FC7-8155-4B9A992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8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B7B-2D31-46B4-AB68-3439D56E71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977A-4C3C-4FC7-8155-4B9A992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E2B7B-2D31-46B4-AB68-3439D56E711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977A-4C3C-4FC7-8155-4B9A992C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3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4388741" y="76202"/>
            <a:ext cx="3016512" cy="414769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>
              <a:lnSpc>
                <a:spcPct val="115000"/>
              </a:lnSpc>
            </a:pPr>
            <a:endParaRPr lang="en-US" sz="8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algn="ctr" defTabSz="695567">
              <a:lnSpc>
                <a:spcPct val="115000"/>
              </a:lnSpc>
            </a:pPr>
            <a:r>
              <a:rPr lang="en-US" sz="800" b="1" dirty="0">
                <a:solidFill>
                  <a:prstClr val="black"/>
                </a:solidFill>
                <a:ea typeface="Calibri"/>
                <a:cs typeface="Times New Roman"/>
              </a:rPr>
              <a:t>John </a:t>
            </a:r>
            <a:r>
              <a:rPr lang="en-US" sz="800" b="1" dirty="0" err="1">
                <a:solidFill>
                  <a:prstClr val="black"/>
                </a:solidFill>
                <a:ea typeface="Calibri"/>
                <a:cs typeface="Times New Roman"/>
              </a:rPr>
              <a:t>Gokongwei</a:t>
            </a:r>
            <a:r>
              <a:rPr lang="en-US" sz="800" b="1" dirty="0">
                <a:solidFill>
                  <a:prstClr val="black"/>
                </a:solidFill>
                <a:ea typeface="Calibri"/>
                <a:cs typeface="Times New Roman"/>
              </a:rPr>
              <a:t> School of Management</a:t>
            </a:r>
          </a:p>
          <a:p>
            <a:pPr algn="ctr" defTabSz="695567">
              <a:lnSpc>
                <a:spcPct val="115000"/>
              </a:lnSpc>
            </a:pPr>
            <a:r>
              <a:rPr lang="en-US" sz="800" dirty="0" smtClean="0">
                <a:solidFill>
                  <a:prstClr val="black"/>
                </a:solidFill>
                <a:ea typeface="Calibri"/>
                <a:cs typeface="Times New Roman"/>
              </a:rPr>
              <a:t>Dean</a:t>
            </a:r>
            <a:r>
              <a:rPr lang="en-US" sz="800" b="1" dirty="0" smtClean="0">
                <a:solidFill>
                  <a:prstClr val="black"/>
                </a:solidFill>
                <a:ea typeface="Calibri"/>
                <a:cs typeface="Times New Roman"/>
              </a:rPr>
              <a:t> </a:t>
            </a:r>
            <a:endParaRPr lang="en-US" sz="800" b="1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algn="ctr" defTabSz="695567">
              <a:lnSpc>
                <a:spcPct val="115000"/>
              </a:lnSpc>
            </a:pPr>
            <a:endParaRPr lang="en-US" sz="8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04129" y="685800"/>
            <a:ext cx="535715" cy="0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" name="Straight Connector 10"/>
          <p:cNvCxnSpPr/>
          <p:nvPr/>
        </p:nvCxnSpPr>
        <p:spPr>
          <a:xfrm>
            <a:off x="5816168" y="990600"/>
            <a:ext cx="535715" cy="0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" name="Straight Connector 11"/>
          <p:cNvCxnSpPr/>
          <p:nvPr/>
        </p:nvCxnSpPr>
        <p:spPr>
          <a:xfrm>
            <a:off x="5816168" y="1246259"/>
            <a:ext cx="520236" cy="0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" name="Straight Connector 12"/>
          <p:cNvCxnSpPr/>
          <p:nvPr/>
        </p:nvCxnSpPr>
        <p:spPr>
          <a:xfrm>
            <a:off x="1949449" y="2362200"/>
            <a:ext cx="6465455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49448" y="2362200"/>
            <a:ext cx="0" cy="175346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5" name="Straight Connector 14"/>
          <p:cNvCxnSpPr/>
          <p:nvPr/>
        </p:nvCxnSpPr>
        <p:spPr>
          <a:xfrm flipH="1">
            <a:off x="8414902" y="2362204"/>
            <a:ext cx="0" cy="125557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6" name="Flowchart: Alternate Process 15"/>
          <p:cNvSpPr/>
          <p:nvPr/>
        </p:nvSpPr>
        <p:spPr>
          <a:xfrm>
            <a:off x="1209594" y="2514600"/>
            <a:ext cx="1490315" cy="215178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>
              <a:lnSpc>
                <a:spcPct val="115000"/>
              </a:lnSpc>
              <a:spcAft>
                <a:spcPts val="761"/>
              </a:spcAft>
            </a:pPr>
            <a:r>
              <a:rPr lang="en-US" sz="800" b="1" dirty="0">
                <a:solidFill>
                  <a:prstClr val="black"/>
                </a:solidFill>
                <a:ea typeface="Calibri"/>
                <a:cs typeface="Times New Roman"/>
              </a:rPr>
              <a:t>Departments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4249302" y="2491140"/>
            <a:ext cx="1378236" cy="201413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>
              <a:lnSpc>
                <a:spcPct val="115000"/>
              </a:lnSpc>
              <a:spcAft>
                <a:spcPts val="761"/>
              </a:spcAft>
            </a:pPr>
            <a:r>
              <a:rPr lang="en-US" sz="800" b="1" dirty="0">
                <a:solidFill>
                  <a:prstClr val="black"/>
                </a:solidFill>
                <a:ea typeface="Calibri"/>
                <a:cs typeface="Times New Roman"/>
              </a:rPr>
              <a:t>Programs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7680327" y="2491139"/>
            <a:ext cx="1350818" cy="213880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>
              <a:lnSpc>
                <a:spcPct val="115000"/>
              </a:lnSpc>
              <a:spcAft>
                <a:spcPts val="761"/>
              </a:spcAft>
            </a:pPr>
            <a:r>
              <a:rPr lang="en-US" sz="800" b="1" dirty="0">
                <a:solidFill>
                  <a:prstClr val="black"/>
                </a:solidFill>
                <a:ea typeface="Calibri"/>
                <a:cs typeface="Times New Roman"/>
              </a:rPr>
              <a:t>Centers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620403" y="2743200"/>
            <a:ext cx="1" cy="3147426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792372" y="2705020"/>
            <a:ext cx="407" cy="3440594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092950" y="2703800"/>
            <a:ext cx="4452" cy="1827541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2" name="Flowchart: Alternate Process 21"/>
          <p:cNvSpPr/>
          <p:nvPr/>
        </p:nvSpPr>
        <p:spPr>
          <a:xfrm>
            <a:off x="1810904" y="2823296"/>
            <a:ext cx="2438399" cy="453304"/>
          </a:xfrm>
          <a:prstGeom prst="flowChartAlternateProcess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95567">
              <a:lnSpc>
                <a:spcPct val="115000"/>
              </a:lnSpc>
            </a:pPr>
            <a:endParaRPr lang="en-US" sz="8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algn="ctr" defTabSz="695567">
              <a:lnSpc>
                <a:spcPct val="115000"/>
              </a:lnSpc>
            </a:pPr>
            <a:r>
              <a:rPr lang="en-US" sz="800" b="1" dirty="0">
                <a:solidFill>
                  <a:prstClr val="black"/>
                </a:solidFill>
                <a:ea typeface="Calibri"/>
                <a:cs typeface="Times New Roman"/>
              </a:rPr>
              <a:t>Finance and Accounting</a:t>
            </a:r>
          </a:p>
          <a:p>
            <a:pPr defTabSz="695567">
              <a:lnSpc>
                <a:spcPct val="115000"/>
              </a:lnSpc>
              <a:spcAft>
                <a:spcPts val="761"/>
              </a:spcAft>
            </a:pPr>
            <a:r>
              <a:rPr lang="en-US" sz="800" dirty="0" smtClean="0">
                <a:solidFill>
                  <a:prstClr val="black"/>
                </a:solidFill>
                <a:ea typeface="Calibri"/>
                <a:cs typeface="Times New Roman"/>
              </a:rPr>
              <a:t> </a:t>
            </a:r>
            <a:endParaRPr lang="en-US" sz="8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1810902" y="3752853"/>
            <a:ext cx="2438401" cy="457198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/>
            <a:r>
              <a:rPr lang="en-US" sz="800" b="1" dirty="0">
                <a:solidFill>
                  <a:prstClr val="black"/>
                </a:solidFill>
                <a:ea typeface="Calibri"/>
                <a:cs typeface="Times New Roman"/>
              </a:rPr>
              <a:t>Leadership and </a:t>
            </a:r>
            <a:r>
              <a:rPr lang="en-US" sz="800" b="1" dirty="0" smtClean="0">
                <a:solidFill>
                  <a:prstClr val="black"/>
                </a:solidFill>
                <a:ea typeface="Calibri"/>
                <a:cs typeface="Times New Roman"/>
              </a:rPr>
              <a:t>Strategy</a:t>
            </a:r>
            <a:endParaRPr lang="en-US" sz="800" b="1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1827503" y="4667471"/>
            <a:ext cx="2421800" cy="456983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/>
            <a:r>
              <a:rPr lang="en-US" sz="800" b="1" dirty="0">
                <a:solidFill>
                  <a:prstClr val="black"/>
                </a:solidFill>
                <a:ea typeface="Calibri"/>
                <a:cs typeface="Times New Roman"/>
              </a:rPr>
              <a:t>Marketing and </a:t>
            </a:r>
            <a:r>
              <a:rPr lang="en-US" sz="800" b="1" dirty="0" smtClean="0">
                <a:solidFill>
                  <a:prstClr val="black"/>
                </a:solidFill>
                <a:ea typeface="Calibri"/>
                <a:cs typeface="Times New Roman"/>
              </a:rPr>
              <a:t>Law</a:t>
            </a:r>
            <a:endParaRPr lang="en-US" sz="800" b="1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1818746" y="5600700"/>
            <a:ext cx="2430558" cy="571500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>
              <a:lnSpc>
                <a:spcPct val="115000"/>
              </a:lnSpc>
            </a:pPr>
            <a:r>
              <a:rPr lang="en-US" sz="800" b="1" dirty="0">
                <a:solidFill>
                  <a:prstClr val="black"/>
                </a:solidFill>
                <a:ea typeface="Calibri"/>
                <a:cs typeface="Times New Roman"/>
              </a:rPr>
              <a:t>Quantitative Methods and Information </a:t>
            </a:r>
            <a:r>
              <a:rPr lang="en-US" sz="800" b="1" dirty="0" smtClean="0">
                <a:solidFill>
                  <a:prstClr val="black"/>
                </a:solidFill>
                <a:ea typeface="Calibri"/>
                <a:cs typeface="Times New Roman"/>
              </a:rPr>
              <a:t>Technology</a:t>
            </a:r>
            <a:endParaRPr lang="en-US" sz="800" b="1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31" name="Flowchart: Alternate Process 30"/>
          <p:cNvSpPr/>
          <p:nvPr/>
        </p:nvSpPr>
        <p:spPr>
          <a:xfrm>
            <a:off x="4938420" y="4428331"/>
            <a:ext cx="2758916" cy="224200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/>
            <a:r>
              <a:rPr lang="en-US" sz="800" b="1" dirty="0">
                <a:solidFill>
                  <a:prstClr val="black"/>
                </a:solidFill>
                <a:ea typeface="Calibri"/>
                <a:cs typeface="Times New Roman"/>
              </a:rPr>
              <a:t>BS </a:t>
            </a:r>
            <a:r>
              <a:rPr lang="en-US" sz="800" b="1" dirty="0" smtClean="0">
                <a:solidFill>
                  <a:prstClr val="black"/>
                </a:solidFill>
                <a:ea typeface="Calibri"/>
                <a:cs typeface="Times New Roman"/>
              </a:rPr>
              <a:t>Communications </a:t>
            </a:r>
            <a:r>
              <a:rPr lang="en-US" sz="800" b="1" dirty="0">
                <a:solidFill>
                  <a:prstClr val="black"/>
                </a:solidFill>
                <a:ea typeface="Calibri"/>
                <a:cs typeface="Times New Roman"/>
              </a:rPr>
              <a:t>Technology </a:t>
            </a:r>
            <a:r>
              <a:rPr lang="en-US" sz="800" b="1" dirty="0" smtClean="0">
                <a:solidFill>
                  <a:prstClr val="black"/>
                </a:solidFill>
                <a:ea typeface="Calibri"/>
                <a:cs typeface="Times New Roman"/>
              </a:rPr>
              <a:t>Management</a:t>
            </a:r>
            <a:endParaRPr lang="en-US" sz="800" b="1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32" name="Flowchart: Alternate Process 31"/>
          <p:cNvSpPr/>
          <p:nvPr/>
        </p:nvSpPr>
        <p:spPr>
          <a:xfrm>
            <a:off x="4935100" y="4750142"/>
            <a:ext cx="2745226" cy="244844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/>
            <a:r>
              <a:rPr lang="en-US" sz="800" b="1" dirty="0">
                <a:solidFill>
                  <a:prstClr val="black"/>
                </a:solidFill>
                <a:ea typeface="Calibri"/>
                <a:cs typeface="Times New Roman"/>
              </a:rPr>
              <a:t>BS Information Technology </a:t>
            </a:r>
            <a:r>
              <a:rPr lang="en-US" sz="800" b="1" dirty="0" smtClean="0">
                <a:solidFill>
                  <a:prstClr val="black"/>
                </a:solidFill>
                <a:ea typeface="Calibri"/>
                <a:cs typeface="Times New Roman"/>
              </a:rPr>
              <a:t>Entrepreneurship</a:t>
            </a:r>
            <a:endParaRPr lang="en-US" sz="800" b="1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4938690" y="3751830"/>
            <a:ext cx="2741636" cy="248010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/>
            <a:r>
              <a:rPr lang="en-US" sz="800" b="1" dirty="0">
                <a:solidFill>
                  <a:prstClr val="black"/>
                </a:solidFill>
                <a:ea typeface="Calibri"/>
                <a:cs typeface="Times New Roman"/>
              </a:rPr>
              <a:t>BS </a:t>
            </a:r>
            <a:r>
              <a:rPr lang="en-US" sz="800" b="1" dirty="0" smtClean="0">
                <a:solidFill>
                  <a:prstClr val="black"/>
                </a:solidFill>
                <a:ea typeface="Calibri"/>
                <a:cs typeface="Times New Roman"/>
              </a:rPr>
              <a:t>Legal  Management</a:t>
            </a:r>
            <a:endParaRPr lang="en-US" sz="800" b="1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34" name="Flowchart: Alternate Process 33"/>
          <p:cNvSpPr/>
          <p:nvPr/>
        </p:nvSpPr>
        <p:spPr>
          <a:xfrm>
            <a:off x="4938420" y="3433973"/>
            <a:ext cx="2745225" cy="231305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/>
            <a:r>
              <a:rPr lang="en-US" sz="800" b="1" dirty="0">
                <a:solidFill>
                  <a:prstClr val="black"/>
                </a:solidFill>
                <a:ea typeface="Calibri"/>
                <a:cs typeface="Times New Roman"/>
              </a:rPr>
              <a:t>BS </a:t>
            </a:r>
            <a:r>
              <a:rPr lang="en-US" sz="800" b="1" dirty="0" smtClean="0">
                <a:solidFill>
                  <a:prstClr val="black"/>
                </a:solidFill>
                <a:ea typeface="Calibri"/>
                <a:cs typeface="Times New Roman"/>
              </a:rPr>
              <a:t>Management-Honors</a:t>
            </a:r>
            <a:endParaRPr lang="en-US" sz="800" b="1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35" name="Flowchart: Alternate Process 34"/>
          <p:cNvSpPr/>
          <p:nvPr/>
        </p:nvSpPr>
        <p:spPr>
          <a:xfrm>
            <a:off x="4935102" y="2752770"/>
            <a:ext cx="2745224" cy="251441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/>
            <a:r>
              <a:rPr lang="en-US" sz="800" b="1" dirty="0">
                <a:solidFill>
                  <a:prstClr val="black"/>
                </a:solidFill>
                <a:ea typeface="Calibri"/>
                <a:cs typeface="Times New Roman"/>
              </a:rPr>
              <a:t>BS </a:t>
            </a:r>
            <a:r>
              <a:rPr lang="en-US" sz="800" b="1" dirty="0" smtClean="0">
                <a:solidFill>
                  <a:prstClr val="black"/>
                </a:solidFill>
                <a:ea typeface="Calibri"/>
                <a:cs typeface="Times New Roman"/>
              </a:rPr>
              <a:t>Management</a:t>
            </a:r>
            <a:endParaRPr lang="en-US" sz="800" b="1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36" name="Flowchart: Alternate Process 35"/>
          <p:cNvSpPr/>
          <p:nvPr/>
        </p:nvSpPr>
        <p:spPr>
          <a:xfrm>
            <a:off x="4944342" y="4085512"/>
            <a:ext cx="2745224" cy="261808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/>
            <a:r>
              <a:rPr lang="en-US" sz="800" b="1" dirty="0">
                <a:solidFill>
                  <a:prstClr val="black"/>
                </a:solidFill>
                <a:ea typeface="Calibri"/>
                <a:cs typeface="Times New Roman"/>
              </a:rPr>
              <a:t>BS Management of Applied Chemistry </a:t>
            </a:r>
          </a:p>
        </p:txBody>
      </p:sp>
      <p:sp>
        <p:nvSpPr>
          <p:cNvPr id="37" name="Flowchart: Alternate Process 36"/>
          <p:cNvSpPr/>
          <p:nvPr/>
        </p:nvSpPr>
        <p:spPr>
          <a:xfrm>
            <a:off x="4938420" y="3100779"/>
            <a:ext cx="2745224" cy="258111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>
              <a:lnSpc>
                <a:spcPct val="115000"/>
              </a:lnSpc>
            </a:pPr>
            <a:r>
              <a:rPr lang="en-US" sz="800" b="1" dirty="0">
                <a:solidFill>
                  <a:prstClr val="black"/>
                </a:solidFill>
                <a:ea typeface="Calibri"/>
                <a:cs typeface="Times New Roman"/>
              </a:rPr>
              <a:t>BS Management  </a:t>
            </a:r>
            <a:r>
              <a:rPr lang="en-US" sz="800" b="1" dirty="0" smtClean="0">
                <a:solidFill>
                  <a:prstClr val="black"/>
                </a:solidFill>
                <a:ea typeface="Calibri"/>
                <a:cs typeface="Times New Roman"/>
              </a:rPr>
              <a:t>Engineering</a:t>
            </a:r>
            <a:endParaRPr lang="en-US" sz="800" b="1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38" name="Flowchart: Alternate Process 37"/>
          <p:cNvSpPr/>
          <p:nvPr/>
        </p:nvSpPr>
        <p:spPr>
          <a:xfrm>
            <a:off x="6319406" y="555483"/>
            <a:ext cx="2984500" cy="206519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>
              <a:lnSpc>
                <a:spcPct val="115000"/>
              </a:lnSpc>
              <a:spcAft>
                <a:spcPts val="761"/>
              </a:spcAft>
            </a:pPr>
            <a:r>
              <a:rPr lang="en-US" sz="800" dirty="0">
                <a:solidFill>
                  <a:prstClr val="black"/>
                </a:solidFill>
                <a:ea typeface="Calibri"/>
                <a:cs typeface="Times New Roman"/>
              </a:rPr>
              <a:t>Research </a:t>
            </a:r>
            <a:r>
              <a:rPr lang="en-US" sz="800" dirty="0" smtClean="0">
                <a:solidFill>
                  <a:prstClr val="black"/>
                </a:solidFill>
                <a:ea typeface="Calibri"/>
                <a:cs typeface="Times New Roman"/>
              </a:rPr>
              <a:t>Coordinator</a:t>
            </a:r>
            <a:endParaRPr lang="en-US" sz="8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39" name="Flowchart: Alternate Process 38"/>
          <p:cNvSpPr/>
          <p:nvPr/>
        </p:nvSpPr>
        <p:spPr>
          <a:xfrm>
            <a:off x="6332104" y="860283"/>
            <a:ext cx="2971803" cy="206518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>
              <a:lnSpc>
                <a:spcPct val="115000"/>
              </a:lnSpc>
              <a:spcAft>
                <a:spcPts val="761"/>
              </a:spcAft>
            </a:pPr>
            <a:r>
              <a:rPr lang="en-US" sz="800" dirty="0">
                <a:solidFill>
                  <a:prstClr val="black"/>
                </a:solidFill>
                <a:ea typeface="Calibri"/>
                <a:cs typeface="Times New Roman"/>
              </a:rPr>
              <a:t>Student Exchange </a:t>
            </a:r>
            <a:r>
              <a:rPr lang="en-US" sz="800" dirty="0" smtClean="0">
                <a:solidFill>
                  <a:prstClr val="black"/>
                </a:solidFill>
                <a:ea typeface="Calibri"/>
                <a:cs typeface="Times New Roman"/>
              </a:rPr>
              <a:t>Coordinator</a:t>
            </a:r>
            <a:endParaRPr lang="en-US" sz="8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40" name="Flowchart: Alternate Process 39"/>
          <p:cNvSpPr/>
          <p:nvPr/>
        </p:nvSpPr>
        <p:spPr>
          <a:xfrm>
            <a:off x="6319406" y="1143002"/>
            <a:ext cx="2984500" cy="206519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>
              <a:lnSpc>
                <a:spcPct val="115000"/>
              </a:lnSpc>
              <a:spcAft>
                <a:spcPts val="761"/>
              </a:spcAft>
            </a:pPr>
            <a:r>
              <a:rPr lang="en-US" sz="800" dirty="0">
                <a:solidFill>
                  <a:prstClr val="black"/>
                </a:solidFill>
                <a:ea typeface="Calibri"/>
                <a:cs typeface="Times New Roman"/>
              </a:rPr>
              <a:t>JSEC </a:t>
            </a:r>
            <a:r>
              <a:rPr lang="en-US" sz="800" dirty="0" smtClean="0">
                <a:solidFill>
                  <a:prstClr val="black"/>
                </a:solidFill>
                <a:ea typeface="Calibri"/>
                <a:cs typeface="Times New Roman"/>
              </a:rPr>
              <a:t>Coordinator</a:t>
            </a:r>
            <a:endParaRPr lang="en-US" sz="8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42" name="Flowchart: Alternate Process 41"/>
          <p:cNvSpPr/>
          <p:nvPr/>
        </p:nvSpPr>
        <p:spPr>
          <a:xfrm>
            <a:off x="8287902" y="4280601"/>
            <a:ext cx="2456298" cy="423862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>
              <a:lnSpc>
                <a:spcPct val="115000"/>
              </a:lnSpc>
            </a:pPr>
            <a:r>
              <a:rPr lang="en-US" sz="800" b="1" dirty="0" err="1">
                <a:solidFill>
                  <a:prstClr val="black"/>
                </a:solidFill>
                <a:ea typeface="Calibri"/>
                <a:cs typeface="Times New Roman"/>
              </a:rPr>
              <a:t>Ateneo</a:t>
            </a:r>
            <a:r>
              <a:rPr lang="en-US" sz="800" b="1" dirty="0">
                <a:solidFill>
                  <a:prstClr val="black"/>
                </a:solidFill>
                <a:ea typeface="Calibri"/>
                <a:cs typeface="Times New Roman"/>
              </a:rPr>
              <a:t> Center for Social </a:t>
            </a:r>
            <a:r>
              <a:rPr lang="en-US" sz="800" b="1" dirty="0" smtClean="0">
                <a:solidFill>
                  <a:prstClr val="black"/>
                </a:solidFill>
                <a:ea typeface="Calibri"/>
                <a:cs typeface="Times New Roman"/>
              </a:rPr>
              <a:t>Entrepreneurship</a:t>
            </a:r>
          </a:p>
          <a:p>
            <a:pPr algn="ctr" defTabSz="695567">
              <a:lnSpc>
                <a:spcPct val="115000"/>
              </a:lnSpc>
            </a:pPr>
            <a:r>
              <a:rPr lang="en-US" sz="800" b="1" dirty="0" smtClean="0">
                <a:solidFill>
                  <a:prstClr val="black"/>
                </a:solidFill>
                <a:ea typeface="Calibri"/>
                <a:cs typeface="Times New Roman"/>
              </a:rPr>
              <a:t>Director</a:t>
            </a:r>
            <a:endParaRPr lang="en-US" sz="800" b="1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43" name="Flowchart: Alternate Process 42"/>
          <p:cNvSpPr/>
          <p:nvPr/>
        </p:nvSpPr>
        <p:spPr>
          <a:xfrm>
            <a:off x="8287902" y="2759554"/>
            <a:ext cx="2456298" cy="438704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>
              <a:lnSpc>
                <a:spcPct val="115000"/>
              </a:lnSpc>
            </a:pPr>
            <a:endParaRPr lang="en-US" sz="800" b="1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algn="ctr" defTabSz="695567">
              <a:lnSpc>
                <a:spcPct val="115000"/>
              </a:lnSpc>
            </a:pPr>
            <a:r>
              <a:rPr lang="en-US" sz="800" b="1" dirty="0">
                <a:solidFill>
                  <a:prstClr val="black"/>
                </a:solidFill>
                <a:ea typeface="Calibri"/>
                <a:cs typeface="Times New Roman"/>
              </a:rPr>
              <a:t>Business Resource Center</a:t>
            </a:r>
          </a:p>
          <a:p>
            <a:pPr algn="ctr" defTabSz="695567"/>
            <a:endParaRPr lang="en-US" sz="8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44" name="Flowchart: Alternate Process 43"/>
          <p:cNvSpPr/>
          <p:nvPr/>
        </p:nvSpPr>
        <p:spPr>
          <a:xfrm>
            <a:off x="8287902" y="3509098"/>
            <a:ext cx="2456298" cy="472354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>
              <a:lnSpc>
                <a:spcPct val="115000"/>
              </a:lnSpc>
            </a:pPr>
            <a:r>
              <a:rPr lang="en-US" sz="800" b="1" dirty="0" err="1">
                <a:solidFill>
                  <a:prstClr val="black"/>
                </a:solidFill>
                <a:ea typeface="Calibri"/>
                <a:cs typeface="Times New Roman"/>
              </a:rPr>
              <a:t>Ateneo</a:t>
            </a:r>
            <a:r>
              <a:rPr lang="en-US" sz="800" b="1" dirty="0">
                <a:solidFill>
                  <a:prstClr val="black"/>
                </a:solidFill>
                <a:ea typeface="Calibri"/>
                <a:cs typeface="Times New Roman"/>
              </a:rPr>
              <a:t> Family Business Development </a:t>
            </a:r>
            <a:r>
              <a:rPr lang="en-US" sz="800" b="1" dirty="0" smtClean="0">
                <a:solidFill>
                  <a:prstClr val="black"/>
                </a:solidFill>
                <a:ea typeface="Calibri"/>
                <a:cs typeface="Times New Roman"/>
              </a:rPr>
              <a:t>Center</a:t>
            </a:r>
            <a:endParaRPr lang="en-US" sz="800" b="1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5684402" y="487074"/>
            <a:ext cx="0" cy="187512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802039" y="2364367"/>
            <a:ext cx="0" cy="125557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4" name="Straight Connector 63"/>
          <p:cNvCxnSpPr/>
          <p:nvPr/>
        </p:nvCxnSpPr>
        <p:spPr>
          <a:xfrm>
            <a:off x="1620403" y="3064050"/>
            <a:ext cx="166428" cy="2132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1620403" y="4013350"/>
            <a:ext cx="166428" cy="2132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8" name="Straight Connector 77"/>
          <p:cNvCxnSpPr/>
          <p:nvPr/>
        </p:nvCxnSpPr>
        <p:spPr>
          <a:xfrm>
            <a:off x="1620403" y="4893826"/>
            <a:ext cx="166428" cy="2132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" name="Straight Connector 78"/>
          <p:cNvCxnSpPr/>
          <p:nvPr/>
        </p:nvCxnSpPr>
        <p:spPr>
          <a:xfrm>
            <a:off x="1620403" y="5888494"/>
            <a:ext cx="166428" cy="2132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" name="Straight Connector 83"/>
          <p:cNvCxnSpPr/>
          <p:nvPr/>
        </p:nvCxnSpPr>
        <p:spPr>
          <a:xfrm>
            <a:off x="4782702" y="2895600"/>
            <a:ext cx="166428" cy="2132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5" name="Straight Connector 84"/>
          <p:cNvCxnSpPr/>
          <p:nvPr/>
        </p:nvCxnSpPr>
        <p:spPr>
          <a:xfrm>
            <a:off x="4781314" y="3243587"/>
            <a:ext cx="166428" cy="2132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6" name="Straight Connector 85"/>
          <p:cNvCxnSpPr/>
          <p:nvPr/>
        </p:nvCxnSpPr>
        <p:spPr>
          <a:xfrm>
            <a:off x="4794138" y="3547751"/>
            <a:ext cx="166428" cy="2132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7" name="Straight Connector 86"/>
          <p:cNvCxnSpPr/>
          <p:nvPr/>
        </p:nvCxnSpPr>
        <p:spPr>
          <a:xfrm>
            <a:off x="4789860" y="3868953"/>
            <a:ext cx="166428" cy="2132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8" name="Straight Connector 87"/>
          <p:cNvCxnSpPr/>
          <p:nvPr/>
        </p:nvCxnSpPr>
        <p:spPr>
          <a:xfrm>
            <a:off x="4792372" y="4222262"/>
            <a:ext cx="166428" cy="2132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9" name="Straight Connector 88"/>
          <p:cNvCxnSpPr/>
          <p:nvPr/>
        </p:nvCxnSpPr>
        <p:spPr>
          <a:xfrm>
            <a:off x="4789860" y="4555018"/>
            <a:ext cx="166428" cy="2132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0" name="Straight Connector 89"/>
          <p:cNvCxnSpPr/>
          <p:nvPr/>
        </p:nvCxnSpPr>
        <p:spPr>
          <a:xfrm>
            <a:off x="4783421" y="4875638"/>
            <a:ext cx="166428" cy="2132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" name="Straight Connector 100"/>
          <p:cNvCxnSpPr/>
          <p:nvPr/>
        </p:nvCxnSpPr>
        <p:spPr>
          <a:xfrm>
            <a:off x="8097402" y="2971800"/>
            <a:ext cx="166428" cy="2132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" name="Straight Connector 101"/>
          <p:cNvCxnSpPr/>
          <p:nvPr/>
        </p:nvCxnSpPr>
        <p:spPr>
          <a:xfrm>
            <a:off x="8097402" y="3778425"/>
            <a:ext cx="166428" cy="2132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3" name="Straight Connector 102"/>
          <p:cNvCxnSpPr/>
          <p:nvPr/>
        </p:nvCxnSpPr>
        <p:spPr>
          <a:xfrm>
            <a:off x="8097402" y="4491466"/>
            <a:ext cx="166428" cy="2132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1" name="Straight Connector 110"/>
          <p:cNvCxnSpPr/>
          <p:nvPr/>
        </p:nvCxnSpPr>
        <p:spPr>
          <a:xfrm>
            <a:off x="5811403" y="495302"/>
            <a:ext cx="4766" cy="166535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414905" y="6248400"/>
            <a:ext cx="1491096" cy="2856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9557" tIns="34778" rIns="69557" bIns="34778" rtlCol="0">
            <a:spAutoFit/>
          </a:bodyPr>
          <a:lstStyle/>
          <a:p>
            <a:pPr defTabSz="695567"/>
            <a:r>
              <a:rPr lang="en-US" sz="1400" dirty="0">
                <a:solidFill>
                  <a:prstClr val="black"/>
                </a:solidFill>
              </a:rPr>
              <a:t>For SY </a:t>
            </a:r>
            <a:r>
              <a:rPr lang="en-US" sz="1400" dirty="0" smtClean="0">
                <a:solidFill>
                  <a:prstClr val="black"/>
                </a:solidFill>
              </a:rPr>
              <a:t>2018-2019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9" name="Flowchart: Alternate Process 58"/>
          <p:cNvSpPr/>
          <p:nvPr/>
        </p:nvSpPr>
        <p:spPr>
          <a:xfrm>
            <a:off x="6332103" y="1447802"/>
            <a:ext cx="2984500" cy="206519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>
              <a:lnSpc>
                <a:spcPct val="115000"/>
              </a:lnSpc>
              <a:spcAft>
                <a:spcPts val="761"/>
              </a:spcAft>
            </a:pPr>
            <a:r>
              <a:rPr lang="en-US" sz="800" dirty="0">
                <a:solidFill>
                  <a:prstClr val="black"/>
                </a:solidFill>
                <a:ea typeface="Calibri"/>
                <a:cs typeface="Times New Roman"/>
              </a:rPr>
              <a:t>Service Learning </a:t>
            </a:r>
            <a:r>
              <a:rPr lang="en-US" sz="800" dirty="0" smtClean="0">
                <a:solidFill>
                  <a:prstClr val="black"/>
                </a:solidFill>
                <a:ea typeface="Calibri"/>
                <a:cs typeface="Times New Roman"/>
              </a:rPr>
              <a:t>Coordinator</a:t>
            </a:r>
            <a:endParaRPr lang="en-US" sz="8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60" name="Flowchart: Alternate Process 59"/>
          <p:cNvSpPr/>
          <p:nvPr/>
        </p:nvSpPr>
        <p:spPr>
          <a:xfrm>
            <a:off x="6332103" y="2057400"/>
            <a:ext cx="2984500" cy="228600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>
              <a:lnSpc>
                <a:spcPct val="115000"/>
              </a:lnSpc>
              <a:spcAft>
                <a:spcPts val="761"/>
              </a:spcAft>
            </a:pPr>
            <a:r>
              <a:rPr lang="en-US" sz="800" dirty="0">
                <a:solidFill>
                  <a:prstClr val="black"/>
                </a:solidFill>
                <a:ea typeface="Calibri"/>
                <a:cs typeface="Times New Roman"/>
              </a:rPr>
              <a:t>NSTP-Discipline Based </a:t>
            </a:r>
            <a:r>
              <a:rPr lang="en-US" sz="800" dirty="0" smtClean="0">
                <a:solidFill>
                  <a:prstClr val="black"/>
                </a:solidFill>
                <a:ea typeface="Calibri"/>
                <a:cs typeface="Times New Roman"/>
              </a:rPr>
              <a:t>Coordinator</a:t>
            </a:r>
            <a:endParaRPr lang="en-US" sz="8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61" name="Flowchart: Alternate Process 60"/>
          <p:cNvSpPr/>
          <p:nvPr/>
        </p:nvSpPr>
        <p:spPr>
          <a:xfrm>
            <a:off x="6319405" y="1752601"/>
            <a:ext cx="2984500" cy="206519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>
              <a:lnSpc>
                <a:spcPct val="115000"/>
              </a:lnSpc>
              <a:spcAft>
                <a:spcPts val="761"/>
              </a:spcAft>
            </a:pPr>
            <a:r>
              <a:rPr lang="en-US" sz="800" dirty="0">
                <a:solidFill>
                  <a:prstClr val="black"/>
                </a:solidFill>
                <a:ea typeface="Calibri"/>
                <a:cs typeface="Times New Roman"/>
              </a:rPr>
              <a:t>Journal Managing </a:t>
            </a:r>
            <a:r>
              <a:rPr lang="en-US" sz="800" dirty="0" smtClean="0">
                <a:solidFill>
                  <a:prstClr val="black"/>
                </a:solidFill>
                <a:ea typeface="Calibri"/>
                <a:cs typeface="Times New Roman"/>
              </a:rPr>
              <a:t>Editor</a:t>
            </a:r>
            <a:endParaRPr lang="en-US" sz="8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5816168" y="1551059"/>
            <a:ext cx="520236" cy="0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6" name="Straight Connector 65"/>
          <p:cNvCxnSpPr/>
          <p:nvPr/>
        </p:nvCxnSpPr>
        <p:spPr>
          <a:xfrm>
            <a:off x="5811866" y="1855859"/>
            <a:ext cx="520236" cy="0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7" name="Straight Connector 66"/>
          <p:cNvCxnSpPr/>
          <p:nvPr/>
        </p:nvCxnSpPr>
        <p:spPr>
          <a:xfrm>
            <a:off x="5811866" y="2155061"/>
            <a:ext cx="520236" cy="0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" name="Straight Connector 80"/>
          <p:cNvCxnSpPr/>
          <p:nvPr/>
        </p:nvCxnSpPr>
        <p:spPr>
          <a:xfrm>
            <a:off x="2420502" y="3276601"/>
            <a:ext cx="0" cy="232497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83" name="Text Box 83"/>
          <p:cNvSpPr txBox="1">
            <a:spLocks noChangeArrowheads="1"/>
          </p:cNvSpPr>
          <p:nvPr/>
        </p:nvSpPr>
        <p:spPr bwMode="auto">
          <a:xfrm>
            <a:off x="2039503" y="3505200"/>
            <a:ext cx="931333" cy="1720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8491" tIns="24245" rIns="48491" bIns="24245">
            <a:spAutoFit/>
          </a:bodyPr>
          <a:lstStyle>
            <a:lvl1pPr defTabSz="1516063">
              <a:defRPr>
                <a:solidFill>
                  <a:schemeClr val="tx1"/>
                </a:solidFill>
                <a:latin typeface="Arial" charset="0"/>
              </a:defRPr>
            </a:lvl1pPr>
            <a:lvl2pPr defTabSz="1516063">
              <a:defRPr>
                <a:solidFill>
                  <a:schemeClr val="tx1"/>
                </a:solidFill>
                <a:latin typeface="Arial" charset="0"/>
              </a:defRPr>
            </a:lvl2pPr>
            <a:lvl3pPr defTabSz="1516063">
              <a:defRPr>
                <a:solidFill>
                  <a:schemeClr val="tx1"/>
                </a:solidFill>
                <a:latin typeface="Arial" charset="0"/>
              </a:defRPr>
            </a:lvl3pPr>
            <a:lvl4pPr defTabSz="1516063">
              <a:defRPr>
                <a:solidFill>
                  <a:schemeClr val="tx1"/>
                </a:solidFill>
                <a:latin typeface="Arial" charset="0"/>
              </a:defRPr>
            </a:lvl4pPr>
            <a:lvl5pPr defTabSz="1516063">
              <a:defRPr>
                <a:solidFill>
                  <a:schemeClr val="tx1"/>
                </a:solidFill>
                <a:latin typeface="Arial" charset="0"/>
              </a:defRPr>
            </a:lvl5pPr>
            <a:lvl6pPr defTabSz="1516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516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516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516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800" dirty="0">
                <a:latin typeface="+mn-lt"/>
              </a:rPr>
              <a:t>Faculty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2420502" y="4191001"/>
            <a:ext cx="0" cy="232497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4" name="Text Box 83"/>
          <p:cNvSpPr txBox="1">
            <a:spLocks noChangeArrowheads="1"/>
          </p:cNvSpPr>
          <p:nvPr/>
        </p:nvSpPr>
        <p:spPr bwMode="auto">
          <a:xfrm>
            <a:off x="2039503" y="4419600"/>
            <a:ext cx="931333" cy="1720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8491" tIns="24245" rIns="48491" bIns="24245">
            <a:spAutoFit/>
          </a:bodyPr>
          <a:lstStyle>
            <a:lvl1pPr defTabSz="1516063">
              <a:defRPr>
                <a:solidFill>
                  <a:schemeClr val="tx1"/>
                </a:solidFill>
                <a:latin typeface="Arial" charset="0"/>
              </a:defRPr>
            </a:lvl1pPr>
            <a:lvl2pPr defTabSz="1516063">
              <a:defRPr>
                <a:solidFill>
                  <a:schemeClr val="tx1"/>
                </a:solidFill>
                <a:latin typeface="Arial" charset="0"/>
              </a:defRPr>
            </a:lvl2pPr>
            <a:lvl3pPr defTabSz="1516063">
              <a:defRPr>
                <a:solidFill>
                  <a:schemeClr val="tx1"/>
                </a:solidFill>
                <a:latin typeface="Arial" charset="0"/>
              </a:defRPr>
            </a:lvl3pPr>
            <a:lvl4pPr defTabSz="1516063">
              <a:defRPr>
                <a:solidFill>
                  <a:schemeClr val="tx1"/>
                </a:solidFill>
                <a:latin typeface="Arial" charset="0"/>
              </a:defRPr>
            </a:lvl4pPr>
            <a:lvl5pPr defTabSz="1516063">
              <a:defRPr>
                <a:solidFill>
                  <a:schemeClr val="tx1"/>
                </a:solidFill>
                <a:latin typeface="Arial" charset="0"/>
              </a:defRPr>
            </a:lvl5pPr>
            <a:lvl6pPr defTabSz="1516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516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516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516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800" dirty="0">
                <a:latin typeface="+mn-lt"/>
              </a:rPr>
              <a:t>Faculty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2452958" y="5105401"/>
            <a:ext cx="0" cy="232497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8" name="Text Box 83"/>
          <p:cNvSpPr txBox="1">
            <a:spLocks noChangeArrowheads="1"/>
          </p:cNvSpPr>
          <p:nvPr/>
        </p:nvSpPr>
        <p:spPr bwMode="auto">
          <a:xfrm>
            <a:off x="2071959" y="5334000"/>
            <a:ext cx="931333" cy="1720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8491" tIns="24245" rIns="48491" bIns="24245">
            <a:spAutoFit/>
          </a:bodyPr>
          <a:lstStyle>
            <a:lvl1pPr defTabSz="1516063">
              <a:defRPr>
                <a:solidFill>
                  <a:schemeClr val="tx1"/>
                </a:solidFill>
                <a:latin typeface="Arial" charset="0"/>
              </a:defRPr>
            </a:lvl1pPr>
            <a:lvl2pPr defTabSz="1516063">
              <a:defRPr>
                <a:solidFill>
                  <a:schemeClr val="tx1"/>
                </a:solidFill>
                <a:latin typeface="Arial" charset="0"/>
              </a:defRPr>
            </a:lvl2pPr>
            <a:lvl3pPr defTabSz="1516063">
              <a:defRPr>
                <a:solidFill>
                  <a:schemeClr val="tx1"/>
                </a:solidFill>
                <a:latin typeface="Arial" charset="0"/>
              </a:defRPr>
            </a:lvl3pPr>
            <a:lvl4pPr defTabSz="1516063">
              <a:defRPr>
                <a:solidFill>
                  <a:schemeClr val="tx1"/>
                </a:solidFill>
                <a:latin typeface="Arial" charset="0"/>
              </a:defRPr>
            </a:lvl4pPr>
            <a:lvl5pPr defTabSz="1516063">
              <a:defRPr>
                <a:solidFill>
                  <a:schemeClr val="tx1"/>
                </a:solidFill>
                <a:latin typeface="Arial" charset="0"/>
              </a:defRPr>
            </a:lvl5pPr>
            <a:lvl6pPr defTabSz="1516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516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516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516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800" dirty="0">
                <a:latin typeface="+mn-lt"/>
              </a:rPr>
              <a:t>Faculty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2420502" y="6172201"/>
            <a:ext cx="0" cy="232497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05" name="Text Box 83"/>
          <p:cNvSpPr txBox="1">
            <a:spLocks noChangeArrowheads="1"/>
          </p:cNvSpPr>
          <p:nvPr/>
        </p:nvSpPr>
        <p:spPr bwMode="auto">
          <a:xfrm>
            <a:off x="2039503" y="6400800"/>
            <a:ext cx="931333" cy="1720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8491" tIns="24245" rIns="48491" bIns="24245">
            <a:spAutoFit/>
          </a:bodyPr>
          <a:lstStyle>
            <a:lvl1pPr defTabSz="1516063">
              <a:defRPr>
                <a:solidFill>
                  <a:schemeClr val="tx1"/>
                </a:solidFill>
                <a:latin typeface="Arial" charset="0"/>
              </a:defRPr>
            </a:lvl1pPr>
            <a:lvl2pPr defTabSz="1516063">
              <a:defRPr>
                <a:solidFill>
                  <a:schemeClr val="tx1"/>
                </a:solidFill>
                <a:latin typeface="Arial" charset="0"/>
              </a:defRPr>
            </a:lvl2pPr>
            <a:lvl3pPr defTabSz="1516063">
              <a:defRPr>
                <a:solidFill>
                  <a:schemeClr val="tx1"/>
                </a:solidFill>
                <a:latin typeface="Arial" charset="0"/>
              </a:defRPr>
            </a:lvl3pPr>
            <a:lvl4pPr defTabSz="1516063">
              <a:defRPr>
                <a:solidFill>
                  <a:schemeClr val="tx1"/>
                </a:solidFill>
                <a:latin typeface="Arial" charset="0"/>
              </a:defRPr>
            </a:lvl4pPr>
            <a:lvl5pPr defTabSz="1516063">
              <a:defRPr>
                <a:solidFill>
                  <a:schemeClr val="tx1"/>
                </a:solidFill>
                <a:latin typeface="Arial" charset="0"/>
              </a:defRPr>
            </a:lvl5pPr>
            <a:lvl6pPr defTabSz="1516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516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516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5160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800" dirty="0">
                <a:latin typeface="+mn-lt"/>
              </a:rPr>
              <a:t>Faculty</a:t>
            </a:r>
          </a:p>
        </p:txBody>
      </p:sp>
      <p:sp>
        <p:nvSpPr>
          <p:cNvPr id="109" name="Flowchart: Alternate Process 108"/>
          <p:cNvSpPr/>
          <p:nvPr/>
        </p:nvSpPr>
        <p:spPr>
          <a:xfrm>
            <a:off x="4930650" y="5422398"/>
            <a:ext cx="2745226" cy="270266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/>
            <a:r>
              <a:rPr lang="en-US" sz="800" b="1" dirty="0" smtClean="0">
                <a:solidFill>
                  <a:prstClr val="black"/>
                </a:solidFill>
                <a:ea typeface="Calibri"/>
                <a:cs typeface="Times New Roman"/>
              </a:rPr>
              <a:t>MS in Sustainability Management</a:t>
            </a:r>
            <a:endParaRPr lang="en-US" sz="800" b="1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4770661" y="6136478"/>
            <a:ext cx="166428" cy="2132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68" name="Flowchart: Alternate Process 67"/>
          <p:cNvSpPr/>
          <p:nvPr/>
        </p:nvSpPr>
        <p:spPr>
          <a:xfrm>
            <a:off x="4938418" y="5765020"/>
            <a:ext cx="2745226" cy="214292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/>
            <a:r>
              <a:rPr lang="en-US" sz="800" b="1" dirty="0" smtClean="0">
                <a:solidFill>
                  <a:prstClr val="black"/>
                </a:solidFill>
                <a:ea typeface="Calibri"/>
                <a:cs typeface="Times New Roman"/>
              </a:rPr>
              <a:t>MS in Management</a:t>
            </a:r>
            <a:endParaRPr lang="en-US" sz="800" b="1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69" name="Flowchart: Alternate Process 68"/>
          <p:cNvSpPr/>
          <p:nvPr/>
        </p:nvSpPr>
        <p:spPr>
          <a:xfrm>
            <a:off x="4952110" y="6058486"/>
            <a:ext cx="2745226" cy="210589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/>
            <a:r>
              <a:rPr lang="en-US" sz="800" b="1" dirty="0" smtClean="0">
                <a:solidFill>
                  <a:prstClr val="black"/>
                </a:solidFill>
                <a:ea typeface="Calibri"/>
                <a:cs typeface="Times New Roman"/>
              </a:rPr>
              <a:t>PhD in Leadership Studies – Business Leadership track</a:t>
            </a:r>
            <a:endParaRPr lang="en-US" sz="800" b="1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70" name="Flowchart: Alternate Process 69"/>
          <p:cNvSpPr/>
          <p:nvPr/>
        </p:nvSpPr>
        <p:spPr>
          <a:xfrm>
            <a:off x="4935100" y="5084669"/>
            <a:ext cx="2745226" cy="244844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/>
            <a:r>
              <a:rPr lang="en-US" sz="800" b="1" dirty="0">
                <a:solidFill>
                  <a:prstClr val="black"/>
                </a:solidFill>
                <a:ea typeface="Calibri"/>
                <a:cs typeface="Times New Roman"/>
              </a:rPr>
              <a:t>BS </a:t>
            </a:r>
            <a:r>
              <a:rPr lang="en-US" sz="800" b="1" dirty="0" smtClean="0">
                <a:solidFill>
                  <a:prstClr val="black"/>
                </a:solidFill>
                <a:ea typeface="Calibri"/>
                <a:cs typeface="Times New Roman"/>
              </a:rPr>
              <a:t>Restaurant Entrepreneurship</a:t>
            </a:r>
            <a:endParaRPr lang="en-US" sz="800" b="1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778429" y="5201463"/>
            <a:ext cx="166428" cy="2132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4785682" y="5554269"/>
            <a:ext cx="166428" cy="2132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4778429" y="5874223"/>
            <a:ext cx="166428" cy="2132"/>
          </a:xfrm>
          <a:prstGeom prst="line">
            <a:avLst/>
          </a:prstGeom>
          <a:noFill/>
          <a:ln w="12700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7" name="Flowchart: Alternate Process 76"/>
          <p:cNvSpPr/>
          <p:nvPr/>
        </p:nvSpPr>
        <p:spPr>
          <a:xfrm>
            <a:off x="9242663" y="4818225"/>
            <a:ext cx="539654" cy="353522"/>
          </a:xfrm>
          <a:prstGeom prst="flowChartAlternateProcess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ot="0" spcFirstLastPara="0" vert="horz" wrap="square" lIns="69557" tIns="34778" rIns="69557" bIns="347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5567">
              <a:lnSpc>
                <a:spcPct val="115000"/>
              </a:lnSpc>
              <a:spcAft>
                <a:spcPts val="761"/>
              </a:spcAft>
            </a:pPr>
            <a:r>
              <a:rPr lang="en-US" sz="800" dirty="0" smtClean="0">
                <a:solidFill>
                  <a:prstClr val="black"/>
                </a:solidFill>
                <a:ea typeface="Calibri"/>
                <a:cs typeface="Times New Roman"/>
              </a:rPr>
              <a:t>Office Staff</a:t>
            </a:r>
            <a:endParaRPr lang="en-US" sz="8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cxnSp>
        <p:nvCxnSpPr>
          <p:cNvPr id="6" name="Straight Connector 5"/>
          <p:cNvCxnSpPr>
            <a:stCxn id="77" idx="0"/>
            <a:endCxn id="77" idx="0"/>
          </p:cNvCxnSpPr>
          <p:nvPr/>
        </p:nvCxnSpPr>
        <p:spPr>
          <a:xfrm>
            <a:off x="9512490" y="48182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77" idx="0"/>
          </p:cNvCxnSpPr>
          <p:nvPr/>
        </p:nvCxnSpPr>
        <p:spPr>
          <a:xfrm>
            <a:off x="9512490" y="4715730"/>
            <a:ext cx="0" cy="102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105</Words>
  <Application>Microsoft Office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SOM_Leah</dc:creator>
  <cp:lastModifiedBy>SOM_Leah</cp:lastModifiedBy>
  <cp:revision>9</cp:revision>
  <cp:lastPrinted>2018-08-09T01:32:41Z</cp:lastPrinted>
  <dcterms:created xsi:type="dcterms:W3CDTF">2018-04-25T02:50:46Z</dcterms:created>
  <dcterms:modified xsi:type="dcterms:W3CDTF">2018-10-09T06:40:25Z</dcterms:modified>
</cp:coreProperties>
</file>