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60" r:id="rId2"/>
    <p:sldId id="257" r:id="rId3"/>
    <p:sldId id="277" r:id="rId4"/>
    <p:sldId id="259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2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09"/>
    <p:restoredTop sz="94944"/>
  </p:normalViewPr>
  <p:slideViewPr>
    <p:cSldViewPr snapToGrid="0">
      <p:cViewPr varScale="1">
        <p:scale>
          <a:sx n="144" d="100"/>
          <a:sy n="144" d="100"/>
        </p:scale>
        <p:origin x="13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C6572-B50B-AF49-BB29-82F0BC674C05}" type="datetimeFigureOut">
              <a:rPr lang="en-US" smtClean="0"/>
              <a:t>2/6/23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A2DDA-4CD1-2243-994A-0E3DDBBCD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9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A2DDA-4CD1-2243-994A-0E3DDBBCDE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63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A2DDA-4CD1-2243-994A-0E3DDBBCDEF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29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5F53EBB-284C-E745-9129-D82E24E6D42D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C6822B6-7606-EE42-81D1-8300A67DC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1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53EBB-284C-E745-9129-D82E24E6D42D}" type="datetimeFigureOut">
              <a:rPr lang="en-US" smtClean="0"/>
              <a:t>2/6/23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22B6-7606-EE42-81D1-8300A67DC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38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53EBB-284C-E745-9129-D82E24E6D42D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22B6-7606-EE42-81D1-8300A67DC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2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53EBB-284C-E745-9129-D82E24E6D42D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22B6-7606-EE42-81D1-8300A67DC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36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53EBB-284C-E745-9129-D82E24E6D42D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22B6-7606-EE42-81D1-8300A67DC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59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53EBB-284C-E745-9129-D82E24E6D42D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22B6-7606-EE42-81D1-8300A67DC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88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53EBB-284C-E745-9129-D82E24E6D42D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22B6-7606-EE42-81D1-8300A67DC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57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53EBB-284C-E745-9129-D82E24E6D42D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22B6-7606-EE42-81D1-8300A67DCC4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5278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53EBB-284C-E745-9129-D82E24E6D42D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22B6-7606-EE42-81D1-8300A67DC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08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53EBB-284C-E745-9129-D82E24E6D42D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22B6-7606-EE42-81D1-8300A67DC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66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53EBB-284C-E745-9129-D82E24E6D42D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22B6-7606-EE42-81D1-8300A67DC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2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53EBB-284C-E745-9129-D82E24E6D42D}" type="datetimeFigureOut">
              <a:rPr lang="en-US" smtClean="0"/>
              <a:t>2/6/23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22B6-7606-EE42-81D1-8300A67DC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2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53EBB-284C-E745-9129-D82E24E6D42D}" type="datetimeFigureOut">
              <a:rPr lang="en-US" smtClean="0"/>
              <a:t>2/6/23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22B6-7606-EE42-81D1-8300A67DC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6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53EBB-284C-E745-9129-D82E24E6D42D}" type="datetimeFigureOut">
              <a:rPr lang="en-US" smtClean="0"/>
              <a:t>2/6/23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22B6-7606-EE42-81D1-8300A67DC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4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53EBB-284C-E745-9129-D82E24E6D42D}" type="datetimeFigureOut">
              <a:rPr lang="en-US" smtClean="0"/>
              <a:t>2/6/23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22B6-7606-EE42-81D1-8300A67DC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70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53EBB-284C-E745-9129-D82E24E6D42D}" type="datetimeFigureOut">
              <a:rPr lang="en-US" smtClean="0"/>
              <a:t>2/6/23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22B6-7606-EE42-81D1-8300A67DC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20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53EBB-284C-E745-9129-D82E24E6D42D}" type="datetimeFigureOut">
              <a:rPr lang="en-US" smtClean="0"/>
              <a:t>2/6/23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22B6-7606-EE42-81D1-8300A67DC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76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5F53EBB-284C-E745-9129-D82E24E6D42D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C6822B6-7606-EE42-81D1-8300A67DC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341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enace.gob.mx/Paginas/SIM/Reportes/PreEnerServConMDA.aspx" TargetMode="Externa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C895F7-4E59-40FB-87DD-ACE47F94C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Vibrant multicolour checkered floor design">
            <a:extLst>
              <a:ext uri="{FF2B5EF4-FFF2-40B4-BE49-F238E27FC236}">
                <a16:creationId xmlns:a16="http://schemas.microsoft.com/office/drawing/2014/main" id="{88E0B18D-B47F-3ADB-388A-10FBFA88B5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66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4C720E-710D-44F8-A8D7-2BAA61E1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893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E6CD34-A473-90E5-744C-4B9BBCAE7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>
            <a:normAutofit/>
          </a:bodyPr>
          <a:lstStyle/>
          <a:p>
            <a:r>
              <a:rPr lang="en-US"/>
              <a:t>DSIR Capstone: Energy Forecasting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81F9A7-FB29-9CFA-1CD8-CCBF17710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>
            <a:normAutofit/>
          </a:bodyPr>
          <a:lstStyle/>
          <a:p>
            <a:r>
              <a:rPr lang="en-US"/>
              <a:t>Ricardo Daniel Alatorre Cantú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E514E-98DD-D72D-4DA3-89937D9F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energy generation data reveals when the sun shines and when the wind blows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4D43DF58-097A-79B4-0C43-1B426B754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682" y="2271194"/>
            <a:ext cx="5207915" cy="3447144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6247A2C9-939C-65B1-1027-2E2F3912F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346" y="2247128"/>
            <a:ext cx="5022614" cy="347536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E22CA9-8861-8B75-E626-02DB84A1C8CD}"/>
              </a:ext>
            </a:extLst>
          </p:cNvPr>
          <p:cNvCxnSpPr/>
          <p:nvPr/>
        </p:nvCxnSpPr>
        <p:spPr>
          <a:xfrm flipV="1">
            <a:off x="6402237" y="2574254"/>
            <a:ext cx="0" cy="29398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BD7287F-0B84-9A66-41DE-F6D679506B91}"/>
              </a:ext>
            </a:extLst>
          </p:cNvPr>
          <p:cNvSpPr txBox="1"/>
          <p:nvPr/>
        </p:nvSpPr>
        <p:spPr>
          <a:xfrm>
            <a:off x="6402237" y="5837830"/>
            <a:ext cx="3294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2x the capacity over 4 years!</a:t>
            </a:r>
          </a:p>
        </p:txBody>
      </p:sp>
    </p:spTree>
    <p:extLst>
      <p:ext uri="{BB962C8B-B14F-4D97-AF65-F5344CB8AC3E}">
        <p14:creationId xmlns:p14="http://schemas.microsoft.com/office/powerpoint/2010/main" val="1552801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AC428-53B1-90B3-0EED-8CE5BA2C4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Energy generation data also reveals which generation sources track demand and which serve as a baseline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100D09D9-4B8D-88A0-5B1B-F8B9A4AA91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2" y="2333380"/>
            <a:ext cx="5391418" cy="3722646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24ED7802-AA35-68C8-D7FB-A33EDCEDB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945" y="2315794"/>
            <a:ext cx="5428857" cy="372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498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AC428-53B1-90B3-0EED-8CE5BA2C4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Energy generation data also reveals which generation sources track demand and which serve as a baseline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100D09D9-4B8D-88A0-5B1B-F8B9A4AA91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5802" y="2333380"/>
            <a:ext cx="5391418" cy="3722646"/>
          </a:xfrm>
        </p:spPr>
      </p:pic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74978C68-725E-8C1A-738E-4DA4B76D34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042" y="2333379"/>
            <a:ext cx="5558116" cy="372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276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4309F57-B331-41A7-9154-15EC2AF45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38016A-AAE6-6F52-146A-00242A160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00743"/>
            <a:ext cx="7402285" cy="1360714"/>
          </a:xfrm>
        </p:spPr>
        <p:txBody>
          <a:bodyPr>
            <a:normAutofit/>
          </a:bodyPr>
          <a:lstStyle/>
          <a:p>
            <a:r>
              <a:rPr lang="en-US" dirty="0"/>
              <a:t>a) Energy Price Modeling - ARIMAX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DDC2A-3A5A-08BA-FBA7-54909963F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61457"/>
            <a:ext cx="7402285" cy="339211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Construction</a:t>
            </a:r>
          </a:p>
          <a:p>
            <a:r>
              <a:rPr lang="en-US" dirty="0"/>
              <a:t>Our first attempt at modeling involved an ARIMA model with exogenous variables (ARIMAX) which regressed energy prices to themselves as well as a set of exogenous variables.</a:t>
            </a:r>
          </a:p>
          <a:p>
            <a:pPr lvl="1"/>
            <a:r>
              <a:rPr lang="en-US" dirty="0"/>
              <a:t>Y – Hourly Distributed Node Price: Monterrey (MXN)</a:t>
            </a:r>
          </a:p>
          <a:p>
            <a:pPr lvl="1"/>
            <a:r>
              <a:rPr lang="en-US" dirty="0"/>
              <a:t>X – [Northeast Energy Demand (MW), Temperature (Celsius)] </a:t>
            </a:r>
          </a:p>
          <a:p>
            <a:r>
              <a:rPr lang="en-US" dirty="0"/>
              <a:t>SARIMAX </a:t>
            </a:r>
            <a:r>
              <a:rPr lang="en-US" dirty="0" err="1"/>
              <a:t>GridSearch</a:t>
            </a:r>
            <a:endParaRPr lang="en-US" dirty="0"/>
          </a:p>
          <a:p>
            <a:pPr lvl="1"/>
            <a:r>
              <a:rPr lang="en-US" dirty="0"/>
              <a:t>Best Order: (1, 1, 1)</a:t>
            </a:r>
          </a:p>
          <a:p>
            <a:pPr lvl="1"/>
            <a:r>
              <a:rPr lang="en-US" dirty="0"/>
              <a:t>Best Seasonal Order (2, 1, 1, 7)</a:t>
            </a:r>
          </a:p>
        </p:txBody>
      </p:sp>
    </p:spTree>
    <p:extLst>
      <p:ext uri="{BB962C8B-B14F-4D97-AF65-F5344CB8AC3E}">
        <p14:creationId xmlns:p14="http://schemas.microsoft.com/office/powerpoint/2010/main" val="2313929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7B0D3-861F-EC79-E0C7-9EFBEE264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ARIMAX Model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EE8FD-5B44-3F98-4F23-15A308657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/>
              <a:t>Model predicted the price of energy reasonably well</a:t>
            </a:r>
          </a:p>
          <a:p>
            <a:pPr lvl="1"/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Score: 64%</a:t>
            </a:r>
          </a:p>
          <a:p>
            <a:pPr lvl="1"/>
            <a:r>
              <a:rPr lang="en-US" dirty="0"/>
              <a:t>When forecasting the price of energy, our model is off by about $367 MXN/MWh, give or take.</a:t>
            </a:r>
          </a:p>
          <a:p>
            <a:pPr lvl="1"/>
            <a:r>
              <a:rPr lang="en-US" dirty="0"/>
              <a:t>Our model seems to lag by an hour compared to realized energy prices, however.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3CFBEC0A-6171-06A3-C243-4C5F5A45F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114" y="1977760"/>
            <a:ext cx="7151359" cy="363793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8904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4309F57-B331-41A7-9154-15EC2AF45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EAAB9F-A16F-D1FA-AB6E-22D0EA635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00743"/>
            <a:ext cx="7402285" cy="1360714"/>
          </a:xfrm>
        </p:spPr>
        <p:txBody>
          <a:bodyPr>
            <a:normAutofit/>
          </a:bodyPr>
          <a:lstStyle/>
          <a:p>
            <a:r>
              <a:rPr lang="en-US" dirty="0"/>
              <a:t>B) Energy Price Modeling –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75E05-7B5B-6BA6-BBAC-832F7C2CD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61457"/>
            <a:ext cx="7402285" cy="3392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Construction</a:t>
            </a:r>
          </a:p>
          <a:p>
            <a:r>
              <a:rPr lang="en-US" dirty="0"/>
              <a:t>Our second attempt at modeling involved an Random Forest Regressor model which regressed energy prices against energy demand in the Northeast and national aggregate energy generation by technology</a:t>
            </a:r>
          </a:p>
          <a:p>
            <a:pPr lvl="1"/>
            <a:r>
              <a:rPr lang="en-US" dirty="0"/>
              <a:t>Y – Hourly Distributed Node Price: Monterrey (MXN)</a:t>
            </a:r>
          </a:p>
          <a:p>
            <a:pPr lvl="1"/>
            <a:r>
              <a:rPr lang="en-US" dirty="0"/>
              <a:t>X – [Northeast Energy Demand (MW), Generation by Tech ]</a:t>
            </a:r>
          </a:p>
          <a:p>
            <a:pPr lvl="1"/>
            <a:r>
              <a:rPr lang="en-US" dirty="0"/>
              <a:t>Tech: [Natural Gas, Nuclear, Hydro, Solar, Wind,  Geothermal, </a:t>
            </a:r>
            <a:r>
              <a:rPr lang="en-US" dirty="0" err="1"/>
              <a:t>etc</a:t>
            </a:r>
            <a:r>
              <a:rPr lang="en-US" dirty="0"/>
              <a:t>]</a:t>
            </a:r>
          </a:p>
          <a:p>
            <a:r>
              <a:rPr lang="en-US" dirty="0"/>
              <a:t>Random Forest Regressor </a:t>
            </a:r>
            <a:r>
              <a:rPr lang="en-US" dirty="0" err="1"/>
              <a:t>RandomSearch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8387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D22EE-E17F-A5A9-7A2F-9F3E07A83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Random Forest Regressor results</a:t>
            </a:r>
            <a:endParaRPr lang="en-US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0DD1BEE0-D50A-948B-9122-5322E2D61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32" y="1782132"/>
            <a:ext cx="6897878" cy="329373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18385-70C1-2C0E-1C25-7809D4828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Model predicted the price of energy reasonably well.</a:t>
            </a:r>
          </a:p>
          <a:p>
            <a:pPr lvl="1"/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Score: 77%</a:t>
            </a:r>
          </a:p>
          <a:p>
            <a:pPr lvl="1"/>
            <a:r>
              <a:rPr lang="en-US" dirty="0"/>
              <a:t>When forecasting the price of energy, our model is off by about $257 MXN/MWh, give or take.</a:t>
            </a:r>
          </a:p>
          <a:p>
            <a:pPr lvl="1"/>
            <a:r>
              <a:rPr lang="en-US" dirty="0"/>
              <a:t>Most important features driving the price of energy were Thermal Generation, Northeastern Demand, and Carbon Generation.</a:t>
            </a:r>
          </a:p>
          <a:p>
            <a:pPr lvl="1"/>
            <a:r>
              <a:rPr lang="en-US" dirty="0"/>
              <a:t>Solar and Wind generation were negatively correlated with energy prices – reflection of their inexpensiveness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143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4309F57-B331-41A7-9154-15EC2AF45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0EBBF-6051-6C46-E5DE-F269DED42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00743"/>
            <a:ext cx="7402285" cy="1360714"/>
          </a:xfrm>
        </p:spPr>
        <p:txBody>
          <a:bodyPr>
            <a:normAutofit/>
          </a:bodyPr>
          <a:lstStyle/>
          <a:p>
            <a:r>
              <a:rPr lang="en-US" dirty="0"/>
              <a:t>C) Energy Demand Modeling – LTSM RNN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46737-167F-C68A-4681-EED83992D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61457"/>
            <a:ext cx="7402285" cy="3392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Construction</a:t>
            </a:r>
          </a:p>
          <a:p>
            <a:r>
              <a:rPr lang="en-US" dirty="0"/>
              <a:t>Our third and final attempt at modeling involved a univariate Long Short-Term Memory network model using </a:t>
            </a:r>
            <a:r>
              <a:rPr lang="en-US" dirty="0" err="1"/>
              <a:t>Keras</a:t>
            </a:r>
            <a:r>
              <a:rPr lang="en-US" dirty="0"/>
              <a:t>. </a:t>
            </a:r>
          </a:p>
          <a:p>
            <a:r>
              <a:rPr lang="en-US" dirty="0"/>
              <a:t>LTSMs are a variety of recurring neural network (RNN) that are capable of learning long-term dependencies</a:t>
            </a:r>
          </a:p>
          <a:p>
            <a:r>
              <a:rPr lang="en-US" dirty="0"/>
              <a:t>Model predicts the next 24 hours of demand using the last 24 hours of demand as inputs.</a:t>
            </a: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EBB075B8-97BF-76CA-453B-30722AAB8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882" y="4724999"/>
            <a:ext cx="5288972" cy="213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429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A17D6-39E5-F968-1051-C17BF0876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255" y="1030288"/>
            <a:ext cx="4099947" cy="1035579"/>
          </a:xfrm>
        </p:spPr>
        <p:txBody>
          <a:bodyPr>
            <a:normAutofit/>
          </a:bodyPr>
          <a:lstStyle/>
          <a:p>
            <a:r>
              <a:rPr lang="en-US" dirty="0"/>
              <a:t>LTSM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A4BA5-039F-937D-E1E4-258B8213C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7255" y="2142067"/>
            <a:ext cx="4099947" cy="3649133"/>
          </a:xfrm>
        </p:spPr>
        <p:txBody>
          <a:bodyPr>
            <a:normAutofit/>
          </a:bodyPr>
          <a:lstStyle/>
          <a:p>
            <a:r>
              <a:rPr lang="en-US" dirty="0"/>
              <a:t>This model gave us mixed results in terms of predicting energy demand over 24 hour periods.</a:t>
            </a:r>
          </a:p>
          <a:p>
            <a:pPr lvl="1"/>
            <a:r>
              <a:rPr lang="en-US" sz="1400" dirty="0"/>
              <a:t>Average Model Prediction MAPE: 13.7%</a:t>
            </a:r>
          </a:p>
          <a:p>
            <a:pPr lvl="1"/>
            <a:r>
              <a:rPr lang="en-US" sz="1400" dirty="0"/>
              <a:t>Average Government Forecast MAPE: 7.6%</a:t>
            </a:r>
          </a:p>
          <a:p>
            <a:r>
              <a:rPr lang="en-US" dirty="0"/>
              <a:t>Although the model clearly did not beat the government’s own forecast, it got pretty close considering it’s a univariate model. </a:t>
            </a:r>
          </a:p>
          <a:p>
            <a:r>
              <a:rPr lang="en-US" dirty="0"/>
              <a:t>Further refinement will likely yield a more competitive result.</a:t>
            </a: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D9B04F42-F4A2-0BAB-BA92-8922FB48B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48077"/>
            <a:ext cx="5714643" cy="4243123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4644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ACA64-F6BC-66E1-78B4-6340C945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&amp;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83DC1-0CFA-DE7E-9EB6-FC92029F2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r>
              <a:rPr lang="en-US" dirty="0"/>
              <a:t>Hard to beat the house without a sharper methodology, more comprehensive dataset.</a:t>
            </a:r>
          </a:p>
          <a:p>
            <a:pPr lvl="1"/>
            <a:r>
              <a:rPr lang="en-US" dirty="0"/>
              <a:t>ARIMAX and Random Forest Regressor models can give us a reasonable ballpark estimate of where the price of energy is going to be by simply looking at basic fundamentals</a:t>
            </a:r>
          </a:p>
          <a:p>
            <a:pPr lvl="2"/>
            <a:r>
              <a:rPr lang="en-US" dirty="0"/>
              <a:t>Historical Demand, Prices, and Generation Totals</a:t>
            </a:r>
          </a:p>
          <a:p>
            <a:pPr lvl="1"/>
            <a:r>
              <a:rPr lang="en-US" dirty="0"/>
              <a:t>Univariate LTSM RNN model gets within spitting distance of government’s own demand estimates</a:t>
            </a:r>
          </a:p>
          <a:p>
            <a:pPr lvl="1"/>
            <a:r>
              <a:rPr lang="en-US" dirty="0"/>
              <a:t>Both models are too course to use in say, day trading.</a:t>
            </a:r>
          </a:p>
          <a:p>
            <a:r>
              <a:rPr lang="en-US" dirty="0"/>
              <a:t>Next Steps</a:t>
            </a:r>
          </a:p>
          <a:p>
            <a:pPr lvl="1"/>
            <a:r>
              <a:rPr lang="en-US" dirty="0"/>
              <a:t>Work with all available data [2016 to Present]</a:t>
            </a:r>
          </a:p>
          <a:p>
            <a:pPr lvl="1"/>
            <a:r>
              <a:rPr lang="en-US" dirty="0"/>
              <a:t>Regional Generation vs National Generation</a:t>
            </a:r>
          </a:p>
          <a:p>
            <a:pPr lvl="1"/>
            <a:r>
              <a:rPr lang="en-US" dirty="0"/>
              <a:t>More comprehensive use of weather 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282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5030-B34B-1A74-365F-F75FAE671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816095" cy="1938076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The Mexican Wholesale Energy Market -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8C91B-4ADF-DBE2-CCAD-371801E4F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482589"/>
            <a:ext cx="3816096" cy="3694373"/>
          </a:xfrm>
        </p:spPr>
        <p:txBody>
          <a:bodyPr>
            <a:normAutofit/>
          </a:bodyPr>
          <a:lstStyle/>
          <a:p>
            <a:r>
              <a:rPr lang="en-US" sz="2000"/>
              <a:t>In 2013 the Mexican Senate passed reforms that opened up the energy industry to private investment.</a:t>
            </a:r>
          </a:p>
          <a:p>
            <a:r>
              <a:rPr lang="en-US" sz="2000"/>
              <a:t>Said investment flowed in, doubling the country’s renewable energy capacity as early as 2017 and setting world-record low prices for solar and wind energy.</a:t>
            </a:r>
          </a:p>
          <a:p>
            <a:endParaRPr lang="en-US" sz="20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30C1F0-09CB-9115-B834-E623ACE196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3440"/>
          <a:stretch/>
        </p:blipFill>
        <p:spPr bwMode="auto">
          <a:xfrm>
            <a:off x="4904316" y="-4"/>
            <a:ext cx="7287684" cy="3694372"/>
          </a:xfrm>
          <a:custGeom>
            <a:avLst/>
            <a:gdLst/>
            <a:ahLst/>
            <a:cxnLst/>
            <a:rect l="l" t="t" r="r" b="b"/>
            <a:pathLst>
              <a:path w="7287684" h="3694372">
                <a:moveTo>
                  <a:pt x="1047969" y="0"/>
                </a:moveTo>
                <a:lnTo>
                  <a:pt x="7287684" y="0"/>
                </a:lnTo>
                <a:lnTo>
                  <a:pt x="7287684" y="814388"/>
                </a:lnTo>
                <a:lnTo>
                  <a:pt x="7287684" y="3694372"/>
                </a:lnTo>
                <a:lnTo>
                  <a:pt x="471411" y="3694372"/>
                </a:lnTo>
                <a:lnTo>
                  <a:pt x="470992" y="3686621"/>
                </a:lnTo>
                <a:cubicBezTo>
                  <a:pt x="458999" y="3642419"/>
                  <a:pt x="427907" y="3602236"/>
                  <a:pt x="376383" y="3554015"/>
                </a:cubicBezTo>
                <a:cubicBezTo>
                  <a:pt x="315976" y="3500438"/>
                  <a:pt x="255568" y="3454003"/>
                  <a:pt x="170288" y="3407569"/>
                </a:cubicBezTo>
                <a:cubicBezTo>
                  <a:pt x="365723" y="3382565"/>
                  <a:pt x="163181" y="3296841"/>
                  <a:pt x="230695" y="3243263"/>
                </a:cubicBezTo>
                <a:cubicBezTo>
                  <a:pt x="369276" y="3221831"/>
                  <a:pt x="479431" y="3393282"/>
                  <a:pt x="667759" y="3343275"/>
                </a:cubicBezTo>
                <a:cubicBezTo>
                  <a:pt x="440344" y="3196828"/>
                  <a:pt x="184501" y="3150393"/>
                  <a:pt x="17493" y="2953940"/>
                </a:cubicBezTo>
                <a:cubicBezTo>
                  <a:pt x="56580" y="2911078"/>
                  <a:pt x="95667" y="2953940"/>
                  <a:pt x="127647" y="2936081"/>
                </a:cubicBezTo>
                <a:cubicBezTo>
                  <a:pt x="127647" y="2925365"/>
                  <a:pt x="500751" y="2993232"/>
                  <a:pt x="522071" y="2714625"/>
                </a:cubicBezTo>
                <a:cubicBezTo>
                  <a:pt x="529178" y="2714625"/>
                  <a:pt x="536285" y="2714625"/>
                  <a:pt x="543391" y="2703909"/>
                </a:cubicBezTo>
                <a:cubicBezTo>
                  <a:pt x="582478" y="2664619"/>
                  <a:pt x="546945" y="2571750"/>
                  <a:pt x="610905" y="2564606"/>
                </a:cubicBezTo>
                <a:cubicBezTo>
                  <a:pt x="681973" y="2557462"/>
                  <a:pt x="749487" y="2525315"/>
                  <a:pt x="824107" y="2543175"/>
                </a:cubicBezTo>
                <a:cubicBezTo>
                  <a:pt x="880961" y="2557462"/>
                  <a:pt x="941368" y="2575322"/>
                  <a:pt x="1001776" y="2575322"/>
                </a:cubicBezTo>
                <a:cubicBezTo>
                  <a:pt x="1065736" y="2575322"/>
                  <a:pt x="1154570" y="2696766"/>
                  <a:pt x="1193658" y="2536031"/>
                </a:cubicBezTo>
                <a:cubicBezTo>
                  <a:pt x="1193658" y="2528888"/>
                  <a:pt x="1303812" y="2546747"/>
                  <a:pt x="1364219" y="2553891"/>
                </a:cubicBezTo>
                <a:cubicBezTo>
                  <a:pt x="1413966" y="2561035"/>
                  <a:pt x="1474374" y="2593181"/>
                  <a:pt x="1509907" y="2528888"/>
                </a:cubicBezTo>
                <a:cubicBezTo>
                  <a:pt x="1527674" y="2489596"/>
                  <a:pt x="1442393" y="2418159"/>
                  <a:pt x="1367772" y="2411015"/>
                </a:cubicBezTo>
                <a:cubicBezTo>
                  <a:pt x="1300259" y="2403872"/>
                  <a:pt x="1232745" y="2396728"/>
                  <a:pt x="1168784" y="2411015"/>
                </a:cubicBezTo>
                <a:cubicBezTo>
                  <a:pt x="1090610" y="2428875"/>
                  <a:pt x="1047969" y="2400300"/>
                  <a:pt x="1026649" y="2336007"/>
                </a:cubicBezTo>
                <a:cubicBezTo>
                  <a:pt x="1001776" y="2268141"/>
                  <a:pt x="955582" y="2232422"/>
                  <a:pt x="891621" y="2200275"/>
                </a:cubicBezTo>
                <a:cubicBezTo>
                  <a:pt x="735273" y="2121694"/>
                  <a:pt x="586032" y="2028825"/>
                  <a:pt x="415470" y="1982390"/>
                </a:cubicBezTo>
                <a:cubicBezTo>
                  <a:pt x="383490" y="1975246"/>
                  <a:pt x="344403" y="1960959"/>
                  <a:pt x="330189" y="1900238"/>
                </a:cubicBezTo>
                <a:cubicBezTo>
                  <a:pt x="792127" y="1993106"/>
                  <a:pt x="1211424" y="2232422"/>
                  <a:pt x="1687576" y="2218135"/>
                </a:cubicBezTo>
                <a:cubicBezTo>
                  <a:pt x="1559654" y="2143125"/>
                  <a:pt x="1406860" y="2139554"/>
                  <a:pt x="1268278" y="2085975"/>
                </a:cubicBezTo>
                <a:cubicBezTo>
                  <a:pt x="1367772" y="2046685"/>
                  <a:pt x="1460160" y="2089547"/>
                  <a:pt x="1552548" y="2110978"/>
                </a:cubicBezTo>
                <a:cubicBezTo>
                  <a:pt x="1630722" y="2128837"/>
                  <a:pt x="1701789" y="2132410"/>
                  <a:pt x="1708896" y="2021681"/>
                </a:cubicBezTo>
                <a:cubicBezTo>
                  <a:pt x="1708896" y="2010965"/>
                  <a:pt x="1708896" y="2003821"/>
                  <a:pt x="1708896" y="1993106"/>
                </a:cubicBezTo>
                <a:cubicBezTo>
                  <a:pt x="1680469" y="1946672"/>
                  <a:pt x="1641382" y="1925240"/>
                  <a:pt x="1591635" y="1910953"/>
                </a:cubicBezTo>
                <a:cubicBezTo>
                  <a:pt x="1563208" y="1903809"/>
                  <a:pt x="1524121" y="1889522"/>
                  <a:pt x="1524121" y="1857375"/>
                </a:cubicBezTo>
                <a:cubicBezTo>
                  <a:pt x="1527674" y="1735931"/>
                  <a:pt x="1431733" y="1700212"/>
                  <a:pt x="1339346" y="1664493"/>
                </a:cubicBezTo>
                <a:cubicBezTo>
                  <a:pt x="1389093" y="1603772"/>
                  <a:pt x="1431733" y="1646635"/>
                  <a:pt x="1470820" y="1643062"/>
                </a:cubicBezTo>
                <a:cubicBezTo>
                  <a:pt x="1495694" y="1639491"/>
                  <a:pt x="1520567" y="1635919"/>
                  <a:pt x="1520567" y="1603772"/>
                </a:cubicBezTo>
                <a:cubicBezTo>
                  <a:pt x="1520567" y="1578769"/>
                  <a:pt x="1509907" y="1546622"/>
                  <a:pt x="1485034" y="1546622"/>
                </a:cubicBezTo>
                <a:cubicBezTo>
                  <a:pt x="1328686" y="1543050"/>
                  <a:pt x="1239851" y="1371600"/>
                  <a:pt x="1076396" y="1371600"/>
                </a:cubicBezTo>
                <a:cubicBezTo>
                  <a:pt x="976902" y="1371600"/>
                  <a:pt x="1126144" y="1275159"/>
                  <a:pt x="1044416" y="1235869"/>
                </a:cubicBezTo>
                <a:cubicBezTo>
                  <a:pt x="1026649" y="1225153"/>
                  <a:pt x="1094163" y="1210866"/>
                  <a:pt x="1122590" y="1214437"/>
                </a:cubicBezTo>
                <a:cubicBezTo>
                  <a:pt x="1151017" y="1218009"/>
                  <a:pt x="1175891" y="1243013"/>
                  <a:pt x="1211424" y="1225153"/>
                </a:cubicBezTo>
                <a:cubicBezTo>
                  <a:pt x="1229191" y="1160860"/>
                  <a:pt x="1182997" y="1135856"/>
                  <a:pt x="1140357" y="1117997"/>
                </a:cubicBezTo>
                <a:cubicBezTo>
                  <a:pt x="1047969" y="1075135"/>
                  <a:pt x="955582" y="1025129"/>
                  <a:pt x="852534" y="1010841"/>
                </a:cubicBezTo>
                <a:cubicBezTo>
                  <a:pt x="817001" y="1007269"/>
                  <a:pt x="795680" y="989409"/>
                  <a:pt x="799234" y="953690"/>
                </a:cubicBezTo>
                <a:cubicBezTo>
                  <a:pt x="806340" y="907256"/>
                  <a:pt x="841874" y="921544"/>
                  <a:pt x="870301" y="925115"/>
                </a:cubicBezTo>
                <a:cubicBezTo>
                  <a:pt x="888068" y="928688"/>
                  <a:pt x="905835" y="939403"/>
                  <a:pt x="923602" y="914400"/>
                </a:cubicBezTo>
                <a:cubicBezTo>
                  <a:pt x="611794" y="724198"/>
                  <a:pt x="409919" y="684684"/>
                  <a:pt x="132090" y="589415"/>
                </a:cubicBezTo>
                <a:lnTo>
                  <a:pt x="31922" y="552917"/>
                </a:lnTo>
                <a:lnTo>
                  <a:pt x="26859" y="541335"/>
                </a:lnTo>
                <a:cubicBezTo>
                  <a:pt x="20137" y="534929"/>
                  <a:pt x="8953" y="532232"/>
                  <a:pt x="0" y="527681"/>
                </a:cubicBezTo>
                <a:cubicBezTo>
                  <a:pt x="5969" y="516305"/>
                  <a:pt x="7617" y="502963"/>
                  <a:pt x="17905" y="493550"/>
                </a:cubicBezTo>
                <a:cubicBezTo>
                  <a:pt x="23947" y="488022"/>
                  <a:pt x="35344" y="487159"/>
                  <a:pt x="44763" y="486724"/>
                </a:cubicBezTo>
                <a:lnTo>
                  <a:pt x="165722" y="483650"/>
                </a:lnTo>
                <a:lnTo>
                  <a:pt x="193385" y="498723"/>
                </a:lnTo>
                <a:cubicBezTo>
                  <a:pt x="210263" y="511671"/>
                  <a:pt x="227142" y="525066"/>
                  <a:pt x="315976" y="535781"/>
                </a:cubicBezTo>
                <a:cubicBezTo>
                  <a:pt x="401257" y="546497"/>
                  <a:pt x="479431" y="582216"/>
                  <a:pt x="575372" y="525066"/>
                </a:cubicBezTo>
                <a:cubicBezTo>
                  <a:pt x="639332" y="485775"/>
                  <a:pt x="742380" y="528637"/>
                  <a:pt x="820554" y="560785"/>
                </a:cubicBezTo>
                <a:cubicBezTo>
                  <a:pt x="884515" y="589360"/>
                  <a:pt x="948475" y="596503"/>
                  <a:pt x="1033756" y="560785"/>
                </a:cubicBezTo>
                <a:cubicBezTo>
                  <a:pt x="955582" y="539354"/>
                  <a:pt x="895175" y="521494"/>
                  <a:pt x="834767" y="507206"/>
                </a:cubicBezTo>
                <a:cubicBezTo>
                  <a:pt x="785020" y="496491"/>
                  <a:pt x="756593" y="471488"/>
                  <a:pt x="760147" y="417909"/>
                </a:cubicBezTo>
                <a:cubicBezTo>
                  <a:pt x="760147" y="389334"/>
                  <a:pt x="749487" y="350044"/>
                  <a:pt x="785020" y="335757"/>
                </a:cubicBezTo>
                <a:cubicBezTo>
                  <a:pt x="813447" y="321469"/>
                  <a:pt x="852534" y="335757"/>
                  <a:pt x="866748" y="360759"/>
                </a:cubicBezTo>
                <a:cubicBezTo>
                  <a:pt x="884515" y="407194"/>
                  <a:pt x="902281" y="450056"/>
                  <a:pt x="962689" y="453629"/>
                </a:cubicBezTo>
                <a:cubicBezTo>
                  <a:pt x="1044416" y="460771"/>
                  <a:pt x="998222" y="432197"/>
                  <a:pt x="984009" y="396478"/>
                </a:cubicBezTo>
                <a:cubicBezTo>
                  <a:pt x="969795" y="357188"/>
                  <a:pt x="1012436" y="346472"/>
                  <a:pt x="1040863" y="353615"/>
                </a:cubicBezTo>
                <a:cubicBezTo>
                  <a:pt x="1147464" y="385763"/>
                  <a:pt x="1257618" y="328613"/>
                  <a:pt x="1367772" y="375047"/>
                </a:cubicBezTo>
                <a:cubicBezTo>
                  <a:pt x="1339346" y="260747"/>
                  <a:pt x="1278938" y="210741"/>
                  <a:pt x="1151017" y="192881"/>
                </a:cubicBezTo>
                <a:cubicBezTo>
                  <a:pt x="1104823" y="189310"/>
                  <a:pt x="1055076" y="196453"/>
                  <a:pt x="1012436" y="164306"/>
                </a:cubicBezTo>
                <a:cubicBezTo>
                  <a:pt x="987562" y="146447"/>
                  <a:pt x="962689" y="125016"/>
                  <a:pt x="980456" y="89297"/>
                </a:cubicBezTo>
                <a:cubicBezTo>
                  <a:pt x="991116" y="64294"/>
                  <a:pt x="1019542" y="64294"/>
                  <a:pt x="1044416" y="71437"/>
                </a:cubicBezTo>
                <a:cubicBezTo>
                  <a:pt x="1147464" y="110728"/>
                  <a:pt x="1257618" y="121444"/>
                  <a:pt x="1364219" y="135731"/>
                </a:cubicBezTo>
                <a:cubicBezTo>
                  <a:pt x="1381986" y="139303"/>
                  <a:pt x="1399753" y="146447"/>
                  <a:pt x="1417520" y="110728"/>
                </a:cubicBezTo>
                <a:cubicBezTo>
                  <a:pt x="1293152" y="78581"/>
                  <a:pt x="1172337" y="35719"/>
                  <a:pt x="104796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7457B57-DB1D-7EAF-30A3-6CEE35D896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47" b="7573"/>
          <a:stretch/>
        </p:blipFill>
        <p:spPr bwMode="auto">
          <a:xfrm>
            <a:off x="4726728" y="3802961"/>
            <a:ext cx="7472381" cy="3055043"/>
          </a:xfrm>
          <a:custGeom>
            <a:avLst/>
            <a:gdLst/>
            <a:ahLst/>
            <a:cxnLst/>
            <a:rect l="l" t="t" r="r" b="b"/>
            <a:pathLst>
              <a:path w="7472381" h="3055043">
                <a:moveTo>
                  <a:pt x="638975" y="0"/>
                </a:moveTo>
                <a:lnTo>
                  <a:pt x="7472381" y="0"/>
                </a:lnTo>
                <a:lnTo>
                  <a:pt x="7472381" y="2579984"/>
                </a:lnTo>
                <a:lnTo>
                  <a:pt x="7472381" y="3055043"/>
                </a:lnTo>
                <a:lnTo>
                  <a:pt x="6992676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512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2C1F9-CB4D-B9FE-66AA-F861E5C92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>
            <a:normAutofit/>
          </a:bodyPr>
          <a:lstStyle/>
          <a:p>
            <a:r>
              <a:rPr lang="en-US" dirty="0"/>
              <a:t>Questions?</a:t>
            </a:r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8CE070BC-5FB2-AEC0-1D27-BD6FF9CF81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763" r="2" b="2"/>
          <a:stretch/>
        </p:blipFill>
        <p:spPr>
          <a:xfrm>
            <a:off x="20" y="975"/>
            <a:ext cx="46359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617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D64BD-76D3-4C81-2CCF-45ED129DF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pic>
        <p:nvPicPr>
          <p:cNvPr id="1026" name="Picture 2" descr="A new age for energy and commodity trading | McKinsey &amp; Company">
            <a:extLst>
              <a:ext uri="{FF2B5EF4-FFF2-40B4-BE49-F238E27FC236}">
                <a16:creationId xmlns:a16="http://schemas.microsoft.com/office/drawing/2014/main" id="{2E0FFD3C-B171-4E47-2B12-23575E7862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79" r="2521"/>
          <a:stretch/>
        </p:blipFill>
        <p:spPr bwMode="auto">
          <a:xfrm>
            <a:off x="20" y="975"/>
            <a:ext cx="46359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A279D-AEA8-4345-E250-D1C236EFD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458" y="2251587"/>
            <a:ext cx="6593075" cy="3972232"/>
          </a:xfrm>
        </p:spPr>
        <p:txBody>
          <a:bodyPr>
            <a:normAutofit/>
          </a:bodyPr>
          <a:lstStyle/>
          <a:p>
            <a:r>
              <a:rPr lang="en-US" dirty="0"/>
              <a:t>A private energy trading firm in Mexico wants you to make a model that predicts the price of energy.</a:t>
            </a:r>
          </a:p>
          <a:p>
            <a:r>
              <a:rPr lang="en-US" dirty="0"/>
              <a:t>The Mexican wholesale energy market is so new that the managing directors of the firm are convinced there are arbitrage opportunities to take advantage of.</a:t>
            </a:r>
          </a:p>
          <a:p>
            <a:r>
              <a:rPr lang="en-US" dirty="0"/>
              <a:t>But in order to fully take advantage of them, they need better estimates than those of their competitors.</a:t>
            </a:r>
          </a:p>
        </p:txBody>
      </p:sp>
    </p:spTree>
    <p:extLst>
      <p:ext uri="{BB962C8B-B14F-4D97-AF65-F5344CB8AC3E}">
        <p14:creationId xmlns:p14="http://schemas.microsoft.com/office/powerpoint/2010/main" val="1333900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5030-B34B-1A74-365F-F75FAE671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>
            <a:normAutofit/>
          </a:bodyPr>
          <a:lstStyle/>
          <a:p>
            <a:r>
              <a:rPr lang="en-US" sz="3300" dirty="0"/>
              <a:t>DATA SOURCES</a:t>
            </a:r>
          </a:p>
        </p:txBody>
      </p:sp>
      <p:pic>
        <p:nvPicPr>
          <p:cNvPr id="2052" name="Picture 4" descr="Sistema Eléctrico Nacional en México trabaja con distintos tipos de energías">
            <a:extLst>
              <a:ext uri="{FF2B5EF4-FFF2-40B4-BE49-F238E27FC236}">
                <a16:creationId xmlns:a16="http://schemas.microsoft.com/office/drawing/2014/main" id="{E3FF6E64-EDEF-EBE1-08C5-E67DA5192E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73" r="20727"/>
          <a:stretch/>
        </p:blipFill>
        <p:spPr bwMode="auto">
          <a:xfrm>
            <a:off x="20" y="975"/>
            <a:ext cx="46359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8C91B-4ADF-DBE2-CCAD-371801E4F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458" y="2251587"/>
            <a:ext cx="6593075" cy="3972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National Center for Energy Control (CENACE) maintains locational marginal price information for every single node in the Mexican Wholesale Energy market on an hourly basis, for both the real-time and day-ahead markets. [</a:t>
            </a:r>
            <a:r>
              <a:rPr lang="en-US" sz="1700" dirty="0">
                <a:hlinkClick r:id="rId5"/>
              </a:rPr>
              <a:t>Link</a:t>
            </a:r>
            <a:r>
              <a:rPr lang="en-US" sz="1700" dirty="0"/>
              <a:t>] It also maintains data on national  generation and demand by region.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Limitation – Records only reach as far back as 2016.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Benefit – It’s squeaky clean.</a:t>
            </a:r>
          </a:p>
          <a:p>
            <a:pPr>
              <a:lnSpc>
                <a:spcPct val="90000"/>
              </a:lnSpc>
            </a:pPr>
            <a:r>
              <a:rPr lang="en-US" sz="1900" dirty="0" err="1"/>
              <a:t>OpenWeatherAPI</a:t>
            </a:r>
            <a:r>
              <a:rPr lang="en-US" sz="1900" dirty="0"/>
              <a:t> was leveraged to garner weather data corresponding to Monterrey, Mexico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Limitation – Some columns feature plenty of </a:t>
            </a:r>
            <a:r>
              <a:rPr lang="en-US" sz="1500" dirty="0" err="1"/>
              <a:t>NaNs</a:t>
            </a:r>
            <a:endParaRPr lang="en-US" sz="1500" dirty="0"/>
          </a:p>
          <a:p>
            <a:pPr lvl="1">
              <a:lnSpc>
                <a:spcPct val="90000"/>
              </a:lnSpc>
            </a:pPr>
            <a:r>
              <a:rPr lang="en-US" sz="1500" dirty="0"/>
              <a:t>Benefit – the Temperature series is comprehensive</a:t>
            </a:r>
          </a:p>
        </p:txBody>
      </p:sp>
    </p:spTree>
    <p:extLst>
      <p:ext uri="{BB962C8B-B14F-4D97-AF65-F5344CB8AC3E}">
        <p14:creationId xmlns:p14="http://schemas.microsoft.com/office/powerpoint/2010/main" val="2580514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2B1C5-43B6-9E5F-2F3F-4764357BC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</a:p>
        </p:txBody>
      </p:sp>
      <p:pic>
        <p:nvPicPr>
          <p:cNvPr id="1026" name="Picture 2" descr="Monterrey | History, Attractions, Economy, &amp; Facts | Britannica">
            <a:extLst>
              <a:ext uri="{FF2B5EF4-FFF2-40B4-BE49-F238E27FC236}">
                <a16:creationId xmlns:a16="http://schemas.microsoft.com/office/drawing/2014/main" id="{DF5582DC-B205-FAD1-E5EC-774C83EAE9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7" r="9148" b="-2"/>
          <a:stretch/>
        </p:blipFill>
        <p:spPr bwMode="auto">
          <a:xfrm>
            <a:off x="20" y="975"/>
            <a:ext cx="755292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1E59A-B281-1A97-C758-6D8B3F8AA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r>
              <a:rPr lang="en-US" dirty="0"/>
              <a:t>We leveraged a government API in order to extract locational marginal price data from nodes in the Monterrey metropolitan area.</a:t>
            </a:r>
          </a:p>
          <a:p>
            <a:r>
              <a:rPr lang="en-US" dirty="0"/>
              <a:t>API only accepted calls covering a period of 7 days at a time.</a:t>
            </a:r>
          </a:p>
          <a:p>
            <a:r>
              <a:rPr lang="en-US" dirty="0"/>
              <a:t>Data covering the period from 2019-2022 inclusive was collected for roughly 29 nodes</a:t>
            </a:r>
          </a:p>
          <a:p>
            <a:r>
              <a:rPr lang="en-US" dirty="0"/>
              <a:t>Generation and Demand data was collected manually</a:t>
            </a:r>
          </a:p>
        </p:txBody>
      </p:sp>
    </p:spTree>
    <p:extLst>
      <p:ext uri="{BB962C8B-B14F-4D97-AF65-F5344CB8AC3E}">
        <p14:creationId xmlns:p14="http://schemas.microsoft.com/office/powerpoint/2010/main" val="1544151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C7735-4660-488C-5710-BE501EA9D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nodes in the same area have practically the same profile</a:t>
            </a:r>
          </a:p>
        </p:txBody>
      </p:sp>
      <p:pic>
        <p:nvPicPr>
          <p:cNvPr id="10" name="Content Placeholder 9" descr="Chart&#10;&#10;Description automatically generated">
            <a:extLst>
              <a:ext uri="{FF2B5EF4-FFF2-40B4-BE49-F238E27FC236}">
                <a16:creationId xmlns:a16="http://schemas.microsoft.com/office/drawing/2014/main" id="{6E499774-841B-9086-C6AD-4DE35C850B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0286" y="2510101"/>
            <a:ext cx="10131425" cy="3456725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881105-6E4D-EA24-B719-6C876726985E}"/>
              </a:ext>
            </a:extLst>
          </p:cNvPr>
          <p:cNvSpPr txBox="1"/>
          <p:nvPr/>
        </p:nvSpPr>
        <p:spPr>
          <a:xfrm>
            <a:off x="4129337" y="2106525"/>
            <a:ext cx="3933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Locational Marginal Price</a:t>
            </a:r>
            <a:r>
              <a:rPr lang="en-US" dirty="0">
                <a:sym typeface="Wingdings" pitchFamily="2" charset="2"/>
              </a:rPr>
              <a:t> (MXN/MWh)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29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C7735-4660-488C-5710-BE501EA9D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Pandemic’s sudden slowdown of economic activity seems to be reflected in 2020’S energy prices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881105-6E4D-EA24-B719-6C876726985E}"/>
              </a:ext>
            </a:extLst>
          </p:cNvPr>
          <p:cNvSpPr txBox="1"/>
          <p:nvPr/>
        </p:nvSpPr>
        <p:spPr>
          <a:xfrm>
            <a:off x="3519737" y="2172768"/>
            <a:ext cx="4882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Locational Marginal Price</a:t>
            </a:r>
            <a:r>
              <a:rPr lang="en-US" dirty="0">
                <a:sym typeface="Wingdings" pitchFamily="2" charset="2"/>
              </a:rPr>
              <a:t> (MXN/MWh) 2019-2022</a:t>
            </a:r>
            <a:endParaRPr lang="en-US" dirty="0"/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3BDA936F-AD99-4CE4-E3E8-EB62E49C0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649002"/>
            <a:ext cx="10131425" cy="3466284"/>
          </a:xfrm>
        </p:spPr>
      </p:pic>
    </p:spTree>
    <p:extLst>
      <p:ext uri="{BB962C8B-B14F-4D97-AF65-F5344CB8AC3E}">
        <p14:creationId xmlns:p14="http://schemas.microsoft.com/office/powerpoint/2010/main" val="3135337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C7735-4660-488C-5710-BE501EA9D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Although yearly price profiles are often similar, regions with high economic activity (e.g. tourism) see higher energy prices more often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881105-6E4D-EA24-B719-6C876726985E}"/>
              </a:ext>
            </a:extLst>
          </p:cNvPr>
          <p:cNvSpPr txBox="1"/>
          <p:nvPr/>
        </p:nvSpPr>
        <p:spPr>
          <a:xfrm>
            <a:off x="3519737" y="2172768"/>
            <a:ext cx="4414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Locational Marginal Price</a:t>
            </a:r>
            <a:r>
              <a:rPr lang="en-US" dirty="0">
                <a:sym typeface="Wingdings" pitchFamily="2" charset="2"/>
              </a:rPr>
              <a:t> (MXN/MWh) 2019</a:t>
            </a:r>
            <a:endParaRPr lang="en-US" dirty="0"/>
          </a:p>
        </p:txBody>
      </p:sp>
      <p:pic>
        <p:nvPicPr>
          <p:cNvPr id="7" name="Content Placeholder 6" descr="Chart, histogram&#10;&#10;Description automatically generated">
            <a:extLst>
              <a:ext uri="{FF2B5EF4-FFF2-40B4-BE49-F238E27FC236}">
                <a16:creationId xmlns:a16="http://schemas.microsoft.com/office/drawing/2014/main" id="{CBAE32F0-2EE3-EF76-2CBA-C8C9A4A48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2649001"/>
            <a:ext cx="10131425" cy="3353214"/>
          </a:xfrm>
        </p:spPr>
      </p:pic>
    </p:spTree>
    <p:extLst>
      <p:ext uri="{BB962C8B-B14F-4D97-AF65-F5344CB8AC3E}">
        <p14:creationId xmlns:p14="http://schemas.microsoft.com/office/powerpoint/2010/main" val="4124862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E514E-98DD-D72D-4DA3-89937D9F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energy generation data reveals when the sun shines and when the wind blows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441DD418-DB6F-1C55-85C7-46FAA591F2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96"/>
          <a:stretch/>
        </p:blipFill>
        <p:spPr>
          <a:xfrm>
            <a:off x="685801" y="2486431"/>
            <a:ext cx="5542419" cy="3478824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DAF38137-F7FC-ECE3-EF9F-A9CAABE05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715" y="2486431"/>
            <a:ext cx="5167819" cy="347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3639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{36B4F1F4-744A-AA4B-ADEC-BEA212A2B973}tf10001058</Template>
  <TotalTime>1632</TotalTime>
  <Words>960</Words>
  <Application>Microsoft Macintosh PowerPoint</Application>
  <PresentationFormat>Widescreen</PresentationFormat>
  <Paragraphs>82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Celestial</vt:lpstr>
      <vt:lpstr>DSIR Capstone: Energy Forecasting</vt:lpstr>
      <vt:lpstr>The Mexican Wholesale Energy Market - Background</vt:lpstr>
      <vt:lpstr>PROBLEM STATEMENT</vt:lpstr>
      <vt:lpstr>DATA SOURCES</vt:lpstr>
      <vt:lpstr>Methodology</vt:lpstr>
      <vt:lpstr>Individual nodes in the same area have practically the same profile</vt:lpstr>
      <vt:lpstr>The Pandemic’s sudden slowdown of economic activity seems to be reflected in 2020’S energy prices</vt:lpstr>
      <vt:lpstr>Although yearly price profiles are often similar, regions with high economic activity (e.g. tourism) see higher energy prices more often</vt:lpstr>
      <vt:lpstr>Daily energy generation data reveals when the sun shines and when the wind blows</vt:lpstr>
      <vt:lpstr>Daily energy generation data reveals when the sun shines and when the wind blows</vt:lpstr>
      <vt:lpstr>Energy generation data also reveals which generation sources track demand and which serve as a baseline</vt:lpstr>
      <vt:lpstr>Energy generation data also reveals which generation sources track demand and which serve as a baseline</vt:lpstr>
      <vt:lpstr>a) Energy Price Modeling - ARIMAX</vt:lpstr>
      <vt:lpstr>ARIMAX Model Results</vt:lpstr>
      <vt:lpstr>B) Energy Price Modeling – Random forest</vt:lpstr>
      <vt:lpstr>Random Forest Regressor results</vt:lpstr>
      <vt:lpstr>C) Energy Demand Modeling – LTSM RNN</vt:lpstr>
      <vt:lpstr>LTSM Results</vt:lpstr>
      <vt:lpstr>Conclusions &amp; Next Steps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Potential Capstone Projects</dc:title>
  <dc:creator>Ricardo Alatorre</dc:creator>
  <cp:lastModifiedBy>Ricardo Alatorre</cp:lastModifiedBy>
  <cp:revision>9</cp:revision>
  <dcterms:created xsi:type="dcterms:W3CDTF">2023-01-03T17:05:57Z</dcterms:created>
  <dcterms:modified xsi:type="dcterms:W3CDTF">2023-02-06T19:44:34Z</dcterms:modified>
</cp:coreProperties>
</file>