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CDA2"/>
    <a:srgbClr val="FFA9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81"/>
  </p:normalViewPr>
  <p:slideViewPr>
    <p:cSldViewPr snapToGrid="0">
      <p:cViewPr varScale="1">
        <p:scale>
          <a:sx n="95" d="100"/>
          <a:sy n="95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CC296D-314B-46D6-8717-6E7633FD30E1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A4CF461-954B-4138-A34E-8A3CC0A3002E}">
      <dgm:prSet/>
      <dgm:spPr/>
      <dgm:t>
        <a:bodyPr/>
        <a:lstStyle/>
        <a:p>
          <a:r>
            <a:rPr lang="en-US" dirty="0"/>
            <a:t>Keep refining </a:t>
          </a:r>
          <a:r>
            <a:rPr lang="en-US" dirty="0" err="1"/>
            <a:t>GridSearch</a:t>
          </a:r>
          <a:r>
            <a:rPr lang="en-US" dirty="0"/>
            <a:t> parameters</a:t>
          </a:r>
        </a:p>
      </dgm:t>
    </dgm:pt>
    <dgm:pt modelId="{FD569D13-8EE4-4106-9ADD-BCEA36B20D92}" type="parTrans" cxnId="{A2D26871-B93E-4CCB-9BD9-666868824DAA}">
      <dgm:prSet/>
      <dgm:spPr/>
      <dgm:t>
        <a:bodyPr/>
        <a:lstStyle/>
        <a:p>
          <a:endParaRPr lang="en-US"/>
        </a:p>
      </dgm:t>
    </dgm:pt>
    <dgm:pt modelId="{63205CD5-96DD-4724-BE45-AF3A63DC9023}" type="sibTrans" cxnId="{A2D26871-B93E-4CCB-9BD9-666868824DA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C8492DE-3BE1-4E29-95B6-9993D0D9C148}">
      <dgm:prSet/>
      <dgm:spPr/>
      <dgm:t>
        <a:bodyPr/>
        <a:lstStyle/>
        <a:p>
          <a:r>
            <a:rPr lang="en-US"/>
            <a:t>Drop kNN classifier – too many dimensions!</a:t>
          </a:r>
        </a:p>
      </dgm:t>
    </dgm:pt>
    <dgm:pt modelId="{3DDB0F51-FC52-4806-AC9A-E289900BC91F}" type="parTrans" cxnId="{01DA21C0-5464-4EE4-85BB-A25347D1C621}">
      <dgm:prSet/>
      <dgm:spPr/>
      <dgm:t>
        <a:bodyPr/>
        <a:lstStyle/>
        <a:p>
          <a:endParaRPr lang="en-US"/>
        </a:p>
      </dgm:t>
    </dgm:pt>
    <dgm:pt modelId="{56CB4FA5-8F45-4A79-9D80-B920DF3128F4}" type="sibTrans" cxnId="{01DA21C0-5464-4EE4-85BB-A25347D1C62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AEF7B2F-3205-514C-80C2-347F6CA8310B}" type="pres">
      <dgm:prSet presAssocID="{FCCC296D-314B-46D6-8717-6E7633FD30E1}" presName="Name0" presStyleCnt="0">
        <dgm:presLayoutVars>
          <dgm:animLvl val="lvl"/>
          <dgm:resizeHandles val="exact"/>
        </dgm:presLayoutVars>
      </dgm:prSet>
      <dgm:spPr/>
    </dgm:pt>
    <dgm:pt modelId="{FF3FAC17-534E-F546-8EC4-D1432E5BE408}" type="pres">
      <dgm:prSet presAssocID="{EA4CF461-954B-4138-A34E-8A3CC0A3002E}" presName="compositeNode" presStyleCnt="0">
        <dgm:presLayoutVars>
          <dgm:bulletEnabled val="1"/>
        </dgm:presLayoutVars>
      </dgm:prSet>
      <dgm:spPr/>
    </dgm:pt>
    <dgm:pt modelId="{8737C0D8-2BEA-1C41-9D59-0BEB3B87DEC3}" type="pres">
      <dgm:prSet presAssocID="{EA4CF461-954B-4138-A34E-8A3CC0A3002E}" presName="bgRect" presStyleLbl="bgAccFollowNode1" presStyleIdx="0" presStyleCnt="2"/>
      <dgm:spPr/>
    </dgm:pt>
    <dgm:pt modelId="{615E3718-BAB3-F640-A6BA-9039386792F8}" type="pres">
      <dgm:prSet presAssocID="{63205CD5-96DD-4724-BE45-AF3A63DC9023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39E812DE-8CB9-D546-A7AC-B587E8A96BE2}" type="pres">
      <dgm:prSet presAssocID="{EA4CF461-954B-4138-A34E-8A3CC0A3002E}" presName="bottomLine" presStyleLbl="alignNode1" presStyleIdx="1" presStyleCnt="4">
        <dgm:presLayoutVars/>
      </dgm:prSet>
      <dgm:spPr/>
    </dgm:pt>
    <dgm:pt modelId="{5B2F41A4-6552-A043-9A6F-6B12DAC64BE0}" type="pres">
      <dgm:prSet presAssocID="{EA4CF461-954B-4138-A34E-8A3CC0A3002E}" presName="nodeText" presStyleLbl="bgAccFollowNode1" presStyleIdx="0" presStyleCnt="2">
        <dgm:presLayoutVars>
          <dgm:bulletEnabled val="1"/>
        </dgm:presLayoutVars>
      </dgm:prSet>
      <dgm:spPr/>
    </dgm:pt>
    <dgm:pt modelId="{8ED41737-E8FE-4E49-AC62-271C1A3AEB84}" type="pres">
      <dgm:prSet presAssocID="{63205CD5-96DD-4724-BE45-AF3A63DC9023}" presName="sibTrans" presStyleCnt="0"/>
      <dgm:spPr/>
    </dgm:pt>
    <dgm:pt modelId="{A050D4CB-5C69-3B41-B7E1-CEA9393BA498}" type="pres">
      <dgm:prSet presAssocID="{AC8492DE-3BE1-4E29-95B6-9993D0D9C148}" presName="compositeNode" presStyleCnt="0">
        <dgm:presLayoutVars>
          <dgm:bulletEnabled val="1"/>
        </dgm:presLayoutVars>
      </dgm:prSet>
      <dgm:spPr/>
    </dgm:pt>
    <dgm:pt modelId="{79DFAFD8-70D1-7C47-8C3E-977118BA9771}" type="pres">
      <dgm:prSet presAssocID="{AC8492DE-3BE1-4E29-95B6-9993D0D9C148}" presName="bgRect" presStyleLbl="bgAccFollowNode1" presStyleIdx="1" presStyleCnt="2"/>
      <dgm:spPr/>
    </dgm:pt>
    <dgm:pt modelId="{BA3BF3D8-75B8-F94C-BF9D-D43708592534}" type="pres">
      <dgm:prSet presAssocID="{56CB4FA5-8F45-4A79-9D80-B920DF3128F4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E6F94997-3483-6544-BBB8-7FFAF3334E78}" type="pres">
      <dgm:prSet presAssocID="{AC8492DE-3BE1-4E29-95B6-9993D0D9C148}" presName="bottomLine" presStyleLbl="alignNode1" presStyleIdx="3" presStyleCnt="4">
        <dgm:presLayoutVars/>
      </dgm:prSet>
      <dgm:spPr/>
    </dgm:pt>
    <dgm:pt modelId="{136640F5-9D50-644C-A9BD-F75DDEB94DE0}" type="pres">
      <dgm:prSet presAssocID="{AC8492DE-3BE1-4E29-95B6-9993D0D9C148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6B86A90E-E4C3-084F-A702-46B530E2CE40}" type="presOf" srcId="{AC8492DE-3BE1-4E29-95B6-9993D0D9C148}" destId="{79DFAFD8-70D1-7C47-8C3E-977118BA9771}" srcOrd="0" destOrd="0" presId="urn:microsoft.com/office/officeart/2016/7/layout/BasicLinearProcessNumbered"/>
    <dgm:cxn modelId="{202D7A24-3A49-2541-9DC9-376EBE499AAF}" type="presOf" srcId="{EA4CF461-954B-4138-A34E-8A3CC0A3002E}" destId="{8737C0D8-2BEA-1C41-9D59-0BEB3B87DEC3}" srcOrd="0" destOrd="0" presId="urn:microsoft.com/office/officeart/2016/7/layout/BasicLinearProcessNumbered"/>
    <dgm:cxn modelId="{8C95D24B-CDDA-C343-A855-E58E0889FF22}" type="presOf" srcId="{56CB4FA5-8F45-4A79-9D80-B920DF3128F4}" destId="{BA3BF3D8-75B8-F94C-BF9D-D43708592534}" srcOrd="0" destOrd="0" presId="urn:microsoft.com/office/officeart/2016/7/layout/BasicLinearProcessNumbered"/>
    <dgm:cxn modelId="{A2D26871-B93E-4CCB-9BD9-666868824DAA}" srcId="{FCCC296D-314B-46D6-8717-6E7633FD30E1}" destId="{EA4CF461-954B-4138-A34E-8A3CC0A3002E}" srcOrd="0" destOrd="0" parTransId="{FD569D13-8EE4-4106-9ADD-BCEA36B20D92}" sibTransId="{63205CD5-96DD-4724-BE45-AF3A63DC9023}"/>
    <dgm:cxn modelId="{27EEFBA1-2280-1944-8241-1ECB88DF84F7}" type="presOf" srcId="{63205CD5-96DD-4724-BE45-AF3A63DC9023}" destId="{615E3718-BAB3-F640-A6BA-9039386792F8}" srcOrd="0" destOrd="0" presId="urn:microsoft.com/office/officeart/2016/7/layout/BasicLinearProcessNumbered"/>
    <dgm:cxn modelId="{2EA30DB1-0AFD-134B-95DE-9EFED456B950}" type="presOf" srcId="{EA4CF461-954B-4138-A34E-8A3CC0A3002E}" destId="{5B2F41A4-6552-A043-9A6F-6B12DAC64BE0}" srcOrd="1" destOrd="0" presId="urn:microsoft.com/office/officeart/2016/7/layout/BasicLinearProcessNumbered"/>
    <dgm:cxn modelId="{01DA21C0-5464-4EE4-85BB-A25347D1C621}" srcId="{FCCC296D-314B-46D6-8717-6E7633FD30E1}" destId="{AC8492DE-3BE1-4E29-95B6-9993D0D9C148}" srcOrd="1" destOrd="0" parTransId="{3DDB0F51-FC52-4806-AC9A-E289900BC91F}" sibTransId="{56CB4FA5-8F45-4A79-9D80-B920DF3128F4}"/>
    <dgm:cxn modelId="{562998C4-93AC-AF4B-946E-659E4AEFFED5}" type="presOf" srcId="{AC8492DE-3BE1-4E29-95B6-9993D0D9C148}" destId="{136640F5-9D50-644C-A9BD-F75DDEB94DE0}" srcOrd="1" destOrd="0" presId="urn:microsoft.com/office/officeart/2016/7/layout/BasicLinearProcessNumbered"/>
    <dgm:cxn modelId="{7C9C49D3-3878-AC41-97BA-82CDB3C4A131}" type="presOf" srcId="{FCCC296D-314B-46D6-8717-6E7633FD30E1}" destId="{6AEF7B2F-3205-514C-80C2-347F6CA8310B}" srcOrd="0" destOrd="0" presId="urn:microsoft.com/office/officeart/2016/7/layout/BasicLinearProcessNumbered"/>
    <dgm:cxn modelId="{08906590-1AFB-DD46-B63C-C1FFB1007ADE}" type="presParOf" srcId="{6AEF7B2F-3205-514C-80C2-347F6CA8310B}" destId="{FF3FAC17-534E-F546-8EC4-D1432E5BE408}" srcOrd="0" destOrd="0" presId="urn:microsoft.com/office/officeart/2016/7/layout/BasicLinearProcessNumbered"/>
    <dgm:cxn modelId="{673A2AC3-0C0F-F24B-A7D8-8DE1B317C2C3}" type="presParOf" srcId="{FF3FAC17-534E-F546-8EC4-D1432E5BE408}" destId="{8737C0D8-2BEA-1C41-9D59-0BEB3B87DEC3}" srcOrd="0" destOrd="0" presId="urn:microsoft.com/office/officeart/2016/7/layout/BasicLinearProcessNumbered"/>
    <dgm:cxn modelId="{5296C402-0707-6448-BA5E-EC11E330FEC5}" type="presParOf" srcId="{FF3FAC17-534E-F546-8EC4-D1432E5BE408}" destId="{615E3718-BAB3-F640-A6BA-9039386792F8}" srcOrd="1" destOrd="0" presId="urn:microsoft.com/office/officeart/2016/7/layout/BasicLinearProcessNumbered"/>
    <dgm:cxn modelId="{ACF3DCA3-8BD3-2A47-A9D7-DB71771BF948}" type="presParOf" srcId="{FF3FAC17-534E-F546-8EC4-D1432E5BE408}" destId="{39E812DE-8CB9-D546-A7AC-B587E8A96BE2}" srcOrd="2" destOrd="0" presId="urn:microsoft.com/office/officeart/2016/7/layout/BasicLinearProcessNumbered"/>
    <dgm:cxn modelId="{6BE6DA66-5277-944B-9724-339710191C97}" type="presParOf" srcId="{FF3FAC17-534E-F546-8EC4-D1432E5BE408}" destId="{5B2F41A4-6552-A043-9A6F-6B12DAC64BE0}" srcOrd="3" destOrd="0" presId="urn:microsoft.com/office/officeart/2016/7/layout/BasicLinearProcessNumbered"/>
    <dgm:cxn modelId="{2EBE216B-C127-EF41-9858-C517327FF00C}" type="presParOf" srcId="{6AEF7B2F-3205-514C-80C2-347F6CA8310B}" destId="{8ED41737-E8FE-4E49-AC62-271C1A3AEB84}" srcOrd="1" destOrd="0" presId="urn:microsoft.com/office/officeart/2016/7/layout/BasicLinearProcessNumbered"/>
    <dgm:cxn modelId="{7B3FD6E3-F977-DE46-89E3-E2291573F966}" type="presParOf" srcId="{6AEF7B2F-3205-514C-80C2-347F6CA8310B}" destId="{A050D4CB-5C69-3B41-B7E1-CEA9393BA498}" srcOrd="2" destOrd="0" presId="urn:microsoft.com/office/officeart/2016/7/layout/BasicLinearProcessNumbered"/>
    <dgm:cxn modelId="{C7A5E144-5C2A-964B-B2C1-7086BB12A29E}" type="presParOf" srcId="{A050D4CB-5C69-3B41-B7E1-CEA9393BA498}" destId="{79DFAFD8-70D1-7C47-8C3E-977118BA9771}" srcOrd="0" destOrd="0" presId="urn:microsoft.com/office/officeart/2016/7/layout/BasicLinearProcessNumbered"/>
    <dgm:cxn modelId="{121B6555-A556-E64D-B4C0-56BC6221A600}" type="presParOf" srcId="{A050D4CB-5C69-3B41-B7E1-CEA9393BA498}" destId="{BA3BF3D8-75B8-F94C-BF9D-D43708592534}" srcOrd="1" destOrd="0" presId="urn:microsoft.com/office/officeart/2016/7/layout/BasicLinearProcessNumbered"/>
    <dgm:cxn modelId="{493694F7-9AAD-2C47-B268-E0CEAEABF715}" type="presParOf" srcId="{A050D4CB-5C69-3B41-B7E1-CEA9393BA498}" destId="{E6F94997-3483-6544-BBB8-7FFAF3334E78}" srcOrd="2" destOrd="0" presId="urn:microsoft.com/office/officeart/2016/7/layout/BasicLinearProcessNumbered"/>
    <dgm:cxn modelId="{68AB05BF-D961-CC4F-89A9-CD34ED96EBD6}" type="presParOf" srcId="{A050D4CB-5C69-3B41-B7E1-CEA9393BA498}" destId="{136640F5-9D50-644C-A9BD-F75DDEB94DE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7C0D8-2BEA-1C41-9D59-0BEB3B87DEC3}">
      <dsp:nvSpPr>
        <dsp:cNvPr id="0" name=""/>
        <dsp:cNvSpPr/>
      </dsp:nvSpPr>
      <dsp:spPr>
        <a:xfrm>
          <a:off x="1283" y="0"/>
          <a:ext cx="5006206" cy="43513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Keep refining </a:t>
          </a:r>
          <a:r>
            <a:rPr lang="en-US" sz="2600" kern="1200" dirty="0" err="1"/>
            <a:t>GridSearch</a:t>
          </a:r>
          <a:r>
            <a:rPr lang="en-US" sz="2600" kern="1200" dirty="0"/>
            <a:t> parameters</a:t>
          </a:r>
        </a:p>
      </dsp:txBody>
      <dsp:txXfrm>
        <a:off x="1283" y="1653508"/>
        <a:ext cx="5006206" cy="2610802"/>
      </dsp:txXfrm>
    </dsp:sp>
    <dsp:sp modelId="{615E3718-BAB3-F640-A6BA-9039386792F8}">
      <dsp:nvSpPr>
        <dsp:cNvPr id="0" name=""/>
        <dsp:cNvSpPr/>
      </dsp:nvSpPr>
      <dsp:spPr>
        <a:xfrm>
          <a:off x="1851685" y="435133"/>
          <a:ext cx="1305401" cy="13054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2042857" y="626305"/>
        <a:ext cx="923057" cy="923057"/>
      </dsp:txXfrm>
    </dsp:sp>
    <dsp:sp modelId="{39E812DE-8CB9-D546-A7AC-B587E8A96BE2}">
      <dsp:nvSpPr>
        <dsp:cNvPr id="0" name=""/>
        <dsp:cNvSpPr/>
      </dsp:nvSpPr>
      <dsp:spPr>
        <a:xfrm>
          <a:off x="1283" y="4351266"/>
          <a:ext cx="500620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FAFD8-70D1-7C47-8C3E-977118BA9771}">
      <dsp:nvSpPr>
        <dsp:cNvPr id="0" name=""/>
        <dsp:cNvSpPr/>
      </dsp:nvSpPr>
      <dsp:spPr>
        <a:xfrm>
          <a:off x="5508110" y="0"/>
          <a:ext cx="5006206" cy="43513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Drop kNN classifier – too many dimensions!</a:t>
          </a:r>
        </a:p>
      </dsp:txBody>
      <dsp:txXfrm>
        <a:off x="5508110" y="1653508"/>
        <a:ext cx="5006206" cy="2610802"/>
      </dsp:txXfrm>
    </dsp:sp>
    <dsp:sp modelId="{BA3BF3D8-75B8-F94C-BF9D-D43708592534}">
      <dsp:nvSpPr>
        <dsp:cNvPr id="0" name=""/>
        <dsp:cNvSpPr/>
      </dsp:nvSpPr>
      <dsp:spPr>
        <a:xfrm>
          <a:off x="7358512" y="435133"/>
          <a:ext cx="1305401" cy="13054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549684" y="626305"/>
        <a:ext cx="923057" cy="923057"/>
      </dsp:txXfrm>
    </dsp:sp>
    <dsp:sp modelId="{E6F94997-3483-6544-BBB8-7FFAF3334E78}">
      <dsp:nvSpPr>
        <dsp:cNvPr id="0" name=""/>
        <dsp:cNvSpPr/>
      </dsp:nvSpPr>
      <dsp:spPr>
        <a:xfrm>
          <a:off x="5508110" y="4351266"/>
          <a:ext cx="500620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1F4F3-5E12-11B6-DD8E-F04C55DDE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9B929-20A0-5890-BC06-D096B8E70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D1197-6557-2605-321A-FC868C77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F6EA-90FE-D643-B083-A42594664B69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76F06-9422-B225-DF7C-EA485350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1033A-97DC-3DD6-5DED-8D200B17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E4E6-BFD7-074D-A1DB-71430578D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7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7036D-8D3B-F5E3-4734-62B208EC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23F3E-A417-3C61-A4DF-F7CAF69F3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D45BF-DE01-7A0D-2E9D-FC78B5F2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F6EA-90FE-D643-B083-A42594664B69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E19DE-5672-6757-9AAF-F6E27390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EFADB-208B-CC56-E0C9-F8DEA1F4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E4E6-BFD7-074D-A1DB-71430578D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8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0EB4A6-EE5B-EC1F-9ECE-EF5BFB283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E6BDD-15C6-0275-08D6-2E21B4BCD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162DE-D139-1C81-9CAB-E00B0A57F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F6EA-90FE-D643-B083-A42594664B69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AA152-AF20-00AA-BC5C-520604A0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F748C-8960-0DBD-ED51-AF8DCB10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E4E6-BFD7-074D-A1DB-71430578D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1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4847A-0FD1-F377-946C-64F05335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F309C-0458-4322-55D1-9DE44FFE5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11BDE-642B-AEBC-7E9D-38E56B05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F6EA-90FE-D643-B083-A42594664B69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3F2AD-FD34-311A-63AC-1529E64D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F5F5A-B5C4-A3C6-8BF4-99AE25F7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E4E6-BFD7-074D-A1DB-71430578D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2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B163C-ECFF-AF71-0603-BDDB95218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36A65-5885-A848-A60D-B95FB8F43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61918-161C-C0E2-02A1-E9E90A5B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F6EA-90FE-D643-B083-A42594664B69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50B38-1FD3-1065-4F1B-F90BD193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BE39A-80DB-ED28-C275-A1EEB30F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E4E6-BFD7-074D-A1DB-71430578D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5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B4FC-3D7E-10CE-2500-C2415221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109CD-98ED-E817-58DA-4E872139A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5DE5A-26D5-C1C0-340A-578C60B7D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AB6C2-77FD-74C0-755B-BAB66096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F6EA-90FE-D643-B083-A42594664B69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794D9-2CD2-6B61-EA0F-FF2D5E62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A2949-3EA5-96F9-ED1F-47C1A285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E4E6-BFD7-074D-A1DB-71430578D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3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D9D5-3895-B09E-45B6-9FB3B6661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AE406-3B87-0403-E0E6-46D8CA9D3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73352-121C-4EC1-9461-9764F9A06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75727-39AB-D0D9-F730-8B6F3871D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E59304-AA66-5AF9-0886-7384CA34F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E38B4-6D66-D03D-9984-E38DD3AB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F6EA-90FE-D643-B083-A42594664B69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2D731C-195C-B2AF-EBE8-9335756B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77885-47DB-5857-13B4-F289F746D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E4E6-BFD7-074D-A1DB-71430578D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1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7CDD-8A33-1EDD-0AB9-88A9B197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644CD-7424-0AF5-75F7-CB31E58B9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F6EA-90FE-D643-B083-A42594664B69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773B2-8C6E-7ED1-2BBA-696769A8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F1878-8678-D62D-3396-9CC61F0C7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E4E6-BFD7-074D-A1DB-71430578D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3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DE9274-1A5F-478D-B950-F3ED46D6D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F6EA-90FE-D643-B083-A42594664B69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B7B22-F933-6D5D-3E87-D4E70F0D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03A09-662F-B738-525D-1C089A1E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E4E6-BFD7-074D-A1DB-71430578D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5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5BCB7-01A4-FC70-6067-18946311C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7C970-DE4B-0020-4D51-2BE548FEB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BF025-FEEF-D481-260E-21C8FD7F6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B1E5A-AFCC-FE38-700E-EC0866DB3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F6EA-90FE-D643-B083-A42594664B69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0E763-0EB7-5D45-103D-2A57ABF3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C5F71-D92D-1EDF-3F1A-2CE152BB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E4E6-BFD7-074D-A1DB-71430578D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862C-F407-3F4E-0A28-CB7E4F8C0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34EFA-C2F0-2B69-1FFF-986B0A9BC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40A49-D12A-9969-160A-D46F1E0B2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55B6E-D28A-227E-1213-3C24C71E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F6EA-90FE-D643-B083-A42594664B69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15E76-A4EA-F4C1-CF6E-68985E98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D6502-37F7-0869-6D08-73CD1720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E4E6-BFD7-074D-A1DB-71430578D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8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7DD78C-7127-0FFF-B4E1-3CEA1C90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B423F-2AED-337E-A5A5-F0B956608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20CBB-C21D-075E-C782-D12670C04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8F6EA-90FE-D643-B083-A42594664B69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C6260-D74B-DA98-1191-75A56CB56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F497-6094-F458-DFDA-C65A38B8E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0E4E6-BFD7-074D-A1DB-71430578D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9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4C75E-48BA-EF97-2166-BEC7BCBA6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34110"/>
            <a:ext cx="5936370" cy="3466213"/>
          </a:xfrm>
        </p:spPr>
        <p:txBody>
          <a:bodyPr anchor="b">
            <a:normAutofit/>
          </a:bodyPr>
          <a:lstStyle/>
          <a:p>
            <a:pPr algn="l"/>
            <a:r>
              <a:rPr lang="en-US" sz="7200">
                <a:solidFill>
                  <a:srgbClr val="FFFFFF"/>
                </a:solidFill>
              </a:rPr>
              <a:t>Project III: Did a Hockey Fan Write This?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7D4AB-AF7A-37B8-47B2-6766B4C79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180354"/>
            <a:ext cx="5649289" cy="1279978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An NLP Model for Classifying Sports League Subreddits</a:t>
            </a:r>
          </a:p>
          <a:p>
            <a:pPr algn="l"/>
            <a:r>
              <a:rPr lang="en-US">
                <a:solidFill>
                  <a:srgbClr val="FFFFFF"/>
                </a:solidFill>
              </a:rPr>
              <a:t>Ricardo Daniel Alatorre Cantú</a:t>
            </a:r>
          </a:p>
        </p:txBody>
      </p:sp>
    </p:spTree>
    <p:extLst>
      <p:ext uri="{BB962C8B-B14F-4D97-AF65-F5344CB8AC3E}">
        <p14:creationId xmlns:p14="http://schemas.microsoft.com/office/powerpoint/2010/main" val="93212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638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CE889-CC4C-6F6B-BF2D-B6E92F72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Model: Logistic Regression under GridSearch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F9E8388B-27E3-4ECC-E61C-2F6BCFC2C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636" y="996043"/>
            <a:ext cx="7018564" cy="548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621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3310-6A4F-919F-94BD-214BB6657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sz="540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D6759-8D47-E73C-559C-98D01DC0A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400"/>
              <a:t>Logistic Regression was likely helped along by a preponderance of bigrams specific to each sports league</a:t>
            </a:r>
          </a:p>
          <a:p>
            <a:pPr lvl="1"/>
            <a:r>
              <a:rPr lang="en-US" dirty="0"/>
              <a:t>Teams</a:t>
            </a:r>
          </a:p>
          <a:p>
            <a:pPr lvl="1"/>
            <a:r>
              <a:rPr lang="en-US" dirty="0"/>
              <a:t>Players</a:t>
            </a:r>
          </a:p>
          <a:p>
            <a:pPr lvl="1"/>
            <a:r>
              <a:rPr lang="en-US" dirty="0"/>
              <a:t>Tournaments</a:t>
            </a:r>
          </a:p>
          <a:p>
            <a:r>
              <a:rPr lang="en-US" sz="2400"/>
              <a:t>k-Nearest Neighbors not suited to the task at hand given the high dimensionality of features</a:t>
            </a:r>
          </a:p>
          <a:p>
            <a:endParaRPr 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43C945-A6D4-D8D9-135F-26BA443A25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44" r="1583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10506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C0E200-CE24-8AC8-B573-4A78FEF7B8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9CEE2-13A8-D39E-3D1F-DFF2A93BD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Next Steps</a:t>
            </a:r>
            <a:endParaRPr lang="en-US" dirty="0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B6851934-BB8B-8B47-038B-B3E2BC78AF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8740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209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FD06B-AFCD-9282-AD8A-3915F52B3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295" y="1396289"/>
            <a:ext cx="4668257" cy="1325563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2EEE8F11-3582-44B7-9869-F2D26D7DD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2141F1CC-6A53-4BCF-9127-AABB52E24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1" y="3842187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561B2B49-7142-4CA8-A929-4671548E6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4530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NBA - National Basketball Association Teams, Scores, Stats, News,  Standings, Rumors - ESPN">
            <a:extLst>
              <a:ext uri="{FF2B5EF4-FFF2-40B4-BE49-F238E27FC236}">
                <a16:creationId xmlns:a16="http://schemas.microsoft.com/office/drawing/2014/main" id="{3EABEB80-2806-B28D-E01D-AA0453FE8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3559122" y="2661260"/>
            <a:ext cx="2788920" cy="2788920"/>
          </a:xfrm>
          <a:custGeom>
            <a:avLst/>
            <a:gdLst/>
            <a:ahLst/>
            <a:cxnLst/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imal Grilling Guide (+ 7 Recipes) | Mark's Daily Apple">
            <a:extLst>
              <a:ext uri="{FF2B5EF4-FFF2-40B4-BE49-F238E27FC236}">
                <a16:creationId xmlns:a16="http://schemas.microsoft.com/office/drawing/2014/main" id="{C090D092-CFE0-1621-D2FA-FC07C06FDB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7" r="6386" b="1"/>
          <a:stretch/>
        </p:blipFill>
        <p:spPr bwMode="auto">
          <a:xfrm>
            <a:off x="20" y="10"/>
            <a:ext cx="3967953" cy="3383270"/>
          </a:xfrm>
          <a:custGeom>
            <a:avLst/>
            <a:gdLst/>
            <a:ahLst/>
            <a:cxnLst/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ational Hockey League - Wikipedia">
            <a:extLst>
              <a:ext uri="{FF2B5EF4-FFF2-40B4-BE49-F238E27FC236}">
                <a16:creationId xmlns:a16="http://schemas.microsoft.com/office/drawing/2014/main" id="{385469A7-39A5-BDC7-2F27-E6EA84ECEA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14" r="-3" b="11075"/>
          <a:stretch/>
        </p:blipFill>
        <p:spPr bwMode="auto">
          <a:xfrm>
            <a:off x="4825" y="4007260"/>
            <a:ext cx="3155071" cy="2850749"/>
          </a:xfrm>
          <a:custGeom>
            <a:avLst/>
            <a:gdLst/>
            <a:ahLst/>
            <a:cxnLst/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D0B6-E411-AFCB-E17E-AB7FBDE9E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0296" y="2871982"/>
            <a:ext cx="4668256" cy="3181684"/>
          </a:xfrm>
        </p:spPr>
        <p:txBody>
          <a:bodyPr anchor="t">
            <a:noAutofit/>
          </a:bodyPr>
          <a:lstStyle/>
          <a:p>
            <a:r>
              <a:rPr lang="en-US" sz="2400" dirty="0"/>
              <a:t>Your friends have decided to get into an argument at the cookout about which fandom is more predictably annoying on Reddit – hockey fans or basketball fans.</a:t>
            </a:r>
          </a:p>
          <a:p>
            <a:r>
              <a:rPr lang="en-US" sz="2400" dirty="0"/>
              <a:t>You bet them $20 that you can get your computer to correctly guess which sports league subreddit a post came from.</a:t>
            </a:r>
          </a:p>
        </p:txBody>
      </p:sp>
    </p:spTree>
    <p:extLst>
      <p:ext uri="{BB962C8B-B14F-4D97-AF65-F5344CB8AC3E}">
        <p14:creationId xmlns:p14="http://schemas.microsoft.com/office/powerpoint/2010/main" val="559648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1873"/>
            <a:ext cx="12192000" cy="26861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C0F5A-2436-6DC0-729C-D9EF086A3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633" y="3634276"/>
            <a:ext cx="8148734" cy="1069270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262626"/>
                </a:solidFill>
              </a:rPr>
              <a:t>Background</a:t>
            </a:r>
          </a:p>
        </p:txBody>
      </p:sp>
      <p:pic>
        <p:nvPicPr>
          <p:cNvPr id="1026" name="Picture 2" descr="Homepage - Reddit">
            <a:extLst>
              <a:ext uri="{FF2B5EF4-FFF2-40B4-BE49-F238E27FC236}">
                <a16:creationId xmlns:a16="http://schemas.microsoft.com/office/drawing/2014/main" id="{71FB94F5-1BEC-54E6-3AD6-57A380AFD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1885" y="866326"/>
            <a:ext cx="6928230" cy="235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6601B-4A1C-5310-4363-418795C42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633" y="4889365"/>
            <a:ext cx="8148734" cy="135142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Reddit is an American social news aggregation, content rating, and discussion website.</a:t>
            </a:r>
          </a:p>
          <a:p>
            <a:r>
              <a:rPr lang="en-US" sz="2400" dirty="0">
                <a:solidFill>
                  <a:schemeClr val="bg1"/>
                </a:solidFill>
              </a:rPr>
              <a:t>Forums called subreddits exist for practically any topic under the sun, including sports!</a:t>
            </a:r>
          </a:p>
        </p:txBody>
      </p:sp>
    </p:spTree>
    <p:extLst>
      <p:ext uri="{BB962C8B-B14F-4D97-AF65-F5344CB8AC3E}">
        <p14:creationId xmlns:p14="http://schemas.microsoft.com/office/powerpoint/2010/main" val="313387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Rectangle 208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318DA-6377-D05D-B8DF-70A119E9E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Only About Half of All Submissions Actually Have Bodies of Text</a:t>
            </a:r>
          </a:p>
        </p:txBody>
      </p:sp>
      <p:cxnSp>
        <p:nvCxnSpPr>
          <p:cNvPr id="2084" name="Straight Connector 208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>
            <a:extLst>
              <a:ext uri="{FF2B5EF4-FFF2-40B4-BE49-F238E27FC236}">
                <a16:creationId xmlns:a16="http://schemas.microsoft.com/office/drawing/2014/main" id="{7268B825-E7F2-C76D-4F18-51B1A69542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27783" y="492573"/>
            <a:ext cx="6005623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13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70764-92D9-9444-3B00-2E321CB5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When the Title Is the Post Itself</a:t>
            </a:r>
          </a:p>
        </p:txBody>
      </p:sp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2D8C83F-B95D-79DB-BB46-9D9490CE0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741137"/>
            <a:ext cx="6780700" cy="337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0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Rectangle 307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9E71A-B22C-83F3-4A8A-DECB4773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CountVectorizer Helps Us Clean the Data</a:t>
            </a:r>
          </a:p>
        </p:txBody>
      </p:sp>
      <p:cxnSp>
        <p:nvCxnSpPr>
          <p:cNvPr id="3088" name="Straight Connector 308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8143DB3-6CD8-6460-2911-886BB9E91854}"/>
              </a:ext>
            </a:extLst>
          </p:cNvPr>
          <p:cNvSpPr/>
          <p:nvPr/>
        </p:nvSpPr>
        <p:spPr>
          <a:xfrm>
            <a:off x="5006548" y="1672015"/>
            <a:ext cx="1103362" cy="5225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1793B09-877F-DAC5-E78F-28287118C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716" y="1292772"/>
            <a:ext cx="7399283" cy="471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921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410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F21F9-261D-6F71-C989-4D49B256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TfidVectorizer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Zeroes In on Signals: 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Cups, Teams &amp; Players</a:t>
            </a:r>
          </a:p>
        </p:txBody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A92878CE-294E-8772-0744-7F64ED072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314" y="1182414"/>
            <a:ext cx="7270202" cy="449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41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067FE-D0AE-F2BB-7F6B-4C1E0B6D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Not a Lot of Overlap Between Subreddits</a:t>
            </a:r>
          </a:p>
        </p:txBody>
      </p:sp>
      <p:pic>
        <p:nvPicPr>
          <p:cNvPr id="5122" name="Picture 2" descr="Venn diagram&#10;&#10;Description automatically generated">
            <a:extLst>
              <a:ext uri="{FF2B5EF4-FFF2-40B4-BE49-F238E27FC236}">
                <a16:creationId xmlns:a16="http://schemas.microsoft.com/office/drawing/2014/main" id="{0914F951-0489-3359-B804-537E7E8CFF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252169"/>
            <a:ext cx="6780700" cy="435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222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24D131B-58B4-CF0B-AC3F-3011B3795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3087688"/>
            <a:ext cx="4124550" cy="3211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030356B9-EFAA-7017-3015-101454332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599" y="3087688"/>
            <a:ext cx="4132490" cy="3211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18DA7A7D-C5AB-DB3D-DB30-16493202D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140" y="3087688"/>
            <a:ext cx="4156308" cy="3211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08C95B-9772-05A9-269D-27BE88098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 Tale of Three Confusion Matrices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729E0A-B07A-D22C-ADB7-1606A431F953}"/>
              </a:ext>
            </a:extLst>
          </p:cNvPr>
          <p:cNvSpPr txBox="1"/>
          <p:nvPr/>
        </p:nvSpPr>
        <p:spPr>
          <a:xfrm>
            <a:off x="1103129" y="2657547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7173B4-25DF-776D-E066-9620C83135D1}"/>
              </a:ext>
            </a:extLst>
          </p:cNvPr>
          <p:cNvSpPr txBox="1"/>
          <p:nvPr/>
        </p:nvSpPr>
        <p:spPr>
          <a:xfrm>
            <a:off x="5049367" y="2657547"/>
            <a:ext cx="2093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k-Nearest Neighbors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9160A4-0E07-A66E-BA23-37F5FD072D7D}"/>
              </a:ext>
            </a:extLst>
          </p:cNvPr>
          <p:cNvSpPr txBox="1"/>
          <p:nvPr/>
        </p:nvSpPr>
        <p:spPr>
          <a:xfrm>
            <a:off x="9317183" y="2657547"/>
            <a:ext cx="160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833242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220</Words>
  <Application>Microsoft Macintosh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Gill Sans MT</vt:lpstr>
      <vt:lpstr>Office Theme 2013 - 2022</vt:lpstr>
      <vt:lpstr>Project III: Did a Hockey Fan Write This?</vt:lpstr>
      <vt:lpstr>Problem Statement</vt:lpstr>
      <vt:lpstr>Background</vt:lpstr>
      <vt:lpstr>Only About Half of All Submissions Actually Have Bodies of Text</vt:lpstr>
      <vt:lpstr>When the Title Is the Post Itself</vt:lpstr>
      <vt:lpstr>CountVectorizer Helps Us Clean the Data</vt:lpstr>
      <vt:lpstr>TfidVectorizer Zeroes In on Signals:   Cups, Teams &amp; Players</vt:lpstr>
      <vt:lpstr>Not a Lot of Overlap Between Subreddits</vt:lpstr>
      <vt:lpstr>A Tale of Three Confusion Matrices</vt:lpstr>
      <vt:lpstr>Top Model: Logistic Regression under GridSearch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III: Did a Hockey Fan Write This?</dc:title>
  <dc:creator>Ricardo Alatorre</dc:creator>
  <cp:lastModifiedBy>Ricardo Alatorre</cp:lastModifiedBy>
  <cp:revision>8</cp:revision>
  <dcterms:created xsi:type="dcterms:W3CDTF">2022-12-23T04:47:57Z</dcterms:created>
  <dcterms:modified xsi:type="dcterms:W3CDTF">2022-12-23T18:17:40Z</dcterms:modified>
</cp:coreProperties>
</file>