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6" r:id="rId2"/>
    <p:sldMasterId id="2147483706" r:id="rId3"/>
  </p:sldMasterIdLst>
  <p:notesMasterIdLst>
    <p:notesMasterId r:id="rId13"/>
  </p:notesMasterIdLst>
  <p:handoutMasterIdLst>
    <p:handoutMasterId r:id="rId14"/>
  </p:handoutMasterIdLst>
  <p:sldIdLst>
    <p:sldId id="284" r:id="rId4"/>
    <p:sldId id="294" r:id="rId5"/>
    <p:sldId id="289" r:id="rId6"/>
    <p:sldId id="295" r:id="rId7"/>
    <p:sldId id="292" r:id="rId8"/>
    <p:sldId id="291" r:id="rId9"/>
    <p:sldId id="288" r:id="rId10"/>
    <p:sldId id="293" r:id="rId11"/>
    <p:sldId id="283" r:id="rId1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CCCCFF"/>
    <a:srgbClr val="B30838"/>
    <a:srgbClr val="009999"/>
    <a:srgbClr val="DC24B5"/>
    <a:srgbClr val="CCFFFF"/>
    <a:srgbClr val="D2DCF2"/>
    <a:srgbClr val="EC84D6"/>
    <a:srgbClr val="FFCC66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 autoAdjust="0"/>
    <p:restoredTop sz="94704"/>
  </p:normalViewPr>
  <p:slideViewPr>
    <p:cSldViewPr snapToGrid="0">
      <p:cViewPr varScale="1">
        <p:scale>
          <a:sx n="142" d="100"/>
          <a:sy n="142" d="100"/>
        </p:scale>
        <p:origin x="15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15" d="100"/>
          <a:sy n="115" d="100"/>
        </p:scale>
        <p:origin x="4208" y="216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6/10/20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72690"/>
            <a:ext cx="3038475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772690"/>
            <a:ext cx="3038475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0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6/10/20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3738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1804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1804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6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1273" y="3011559"/>
            <a:ext cx="748145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831273" y="1385453"/>
            <a:ext cx="748145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8" name="Picture 7" descr="LL_Logo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8465" y="5111496"/>
            <a:ext cx="3427070" cy="345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39993" y="1700213"/>
            <a:ext cx="645477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168" y="5706497"/>
            <a:ext cx="6455664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344168" y="1249252"/>
            <a:ext cx="6455664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1963" y="2324100"/>
            <a:ext cx="8234565" cy="1143000"/>
          </a:xfrm>
        </p:spPr>
        <p:txBody>
          <a:bodyPr anchor="ctr">
            <a:normAutofit/>
          </a:bodyPr>
          <a:lstStyle>
            <a:lvl1pPr algn="ctr" defTabSz="877888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52366" y="3758048"/>
            <a:ext cx="8039268" cy="492443"/>
          </a:xfrm>
        </p:spPr>
        <p:txBody>
          <a:bodyPr wrap="none" anchor="ctr"/>
          <a:lstStyle>
            <a:lvl1pPr marL="0" indent="0" algn="ctr">
              <a:spcBef>
                <a:spcPts val="0"/>
              </a:spcBef>
              <a:buFontTx/>
              <a:buNone/>
              <a:defRPr sz="3200">
                <a:effectLst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2863194" y="4563610"/>
            <a:ext cx="3420788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2" name="Group 5"/>
          <p:cNvGrpSpPr>
            <a:grpSpLocks noChangeAspect="1"/>
          </p:cNvGrpSpPr>
          <p:nvPr userDrawn="1"/>
        </p:nvGrpSpPr>
        <p:grpSpPr bwMode="auto">
          <a:xfrm>
            <a:off x="389461" y="6110192"/>
            <a:ext cx="2443635" cy="397236"/>
            <a:chOff x="299" y="3352"/>
            <a:chExt cx="2313" cy="376"/>
          </a:xfrm>
          <a:solidFill>
            <a:schemeClr val="bg1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black">
            <a:xfrm>
              <a:off x="1668" y="3352"/>
              <a:ext cx="944" cy="376"/>
            </a:xfrm>
            <a:custGeom>
              <a:avLst/>
              <a:gdLst/>
              <a:ahLst/>
              <a:cxnLst>
                <a:cxn ang="0">
                  <a:pos x="943" y="147"/>
                </a:cxn>
                <a:cxn ang="0">
                  <a:pos x="775" y="147"/>
                </a:cxn>
                <a:cxn ang="0">
                  <a:pos x="816" y="0"/>
                </a:cxn>
                <a:cxn ang="0">
                  <a:pos x="672" y="147"/>
                </a:cxn>
                <a:cxn ang="0">
                  <a:pos x="3" y="147"/>
                </a:cxn>
                <a:cxn ang="0">
                  <a:pos x="0" y="148"/>
                </a:cxn>
                <a:cxn ang="0">
                  <a:pos x="3" y="149"/>
                </a:cxn>
                <a:cxn ang="0">
                  <a:pos x="106" y="151"/>
                </a:cxn>
                <a:cxn ang="0">
                  <a:pos x="332" y="153"/>
                </a:cxn>
                <a:cxn ang="0">
                  <a:pos x="660" y="159"/>
                </a:cxn>
                <a:cxn ang="0">
                  <a:pos x="600" y="221"/>
                </a:cxn>
                <a:cxn ang="0">
                  <a:pos x="578" y="245"/>
                </a:cxn>
                <a:cxn ang="0">
                  <a:pos x="580" y="245"/>
                </a:cxn>
                <a:cxn ang="0">
                  <a:pos x="606" y="221"/>
                </a:cxn>
                <a:cxn ang="0">
                  <a:pos x="673" y="160"/>
                </a:cxn>
                <a:cxn ang="0">
                  <a:pos x="756" y="160"/>
                </a:cxn>
                <a:cxn ang="0">
                  <a:pos x="748" y="195"/>
                </a:cxn>
                <a:cxn ang="0">
                  <a:pos x="740" y="230"/>
                </a:cxn>
                <a:cxn ang="0">
                  <a:pos x="567" y="318"/>
                </a:cxn>
                <a:cxn ang="0">
                  <a:pos x="471" y="368"/>
                </a:cxn>
                <a:cxn ang="0">
                  <a:pos x="472" y="369"/>
                </a:cxn>
                <a:cxn ang="0">
                  <a:pos x="563" y="326"/>
                </a:cxn>
                <a:cxn ang="0">
                  <a:pos x="738" y="241"/>
                </a:cxn>
                <a:cxn ang="0">
                  <a:pos x="716" y="336"/>
                </a:cxn>
                <a:cxn ang="0">
                  <a:pos x="708" y="373"/>
                </a:cxn>
                <a:cxn ang="0">
                  <a:pos x="708" y="375"/>
                </a:cxn>
                <a:cxn ang="0">
                  <a:pos x="710" y="374"/>
                </a:cxn>
                <a:cxn ang="0">
                  <a:pos x="721" y="335"/>
                </a:cxn>
                <a:cxn ang="0">
                  <a:pos x="748" y="236"/>
                </a:cxn>
                <a:cxn ang="0">
                  <a:pos x="820" y="203"/>
                </a:cxn>
                <a:cxn ang="0">
                  <a:pos x="883" y="173"/>
                </a:cxn>
                <a:cxn ang="0">
                  <a:pos x="943" y="147"/>
                </a:cxn>
                <a:cxn ang="0">
                  <a:pos x="688" y="147"/>
                </a:cxn>
                <a:cxn ang="0">
                  <a:pos x="752" y="87"/>
                </a:cxn>
                <a:cxn ang="0">
                  <a:pos x="779" y="61"/>
                </a:cxn>
                <a:cxn ang="0">
                  <a:pos x="759" y="147"/>
                </a:cxn>
                <a:cxn ang="0">
                  <a:pos x="688" y="147"/>
                </a:cxn>
                <a:cxn ang="0">
                  <a:pos x="943" y="147"/>
                </a:cxn>
                <a:cxn ang="0">
                  <a:pos x="770" y="161"/>
                </a:cxn>
                <a:cxn ang="0">
                  <a:pos x="871" y="163"/>
                </a:cxn>
                <a:cxn ang="0">
                  <a:pos x="837" y="181"/>
                </a:cxn>
                <a:cxn ang="0">
                  <a:pos x="752" y="224"/>
                </a:cxn>
                <a:cxn ang="0">
                  <a:pos x="770" y="161"/>
                </a:cxn>
                <a:cxn ang="0">
                  <a:pos x="943" y="147"/>
                </a:cxn>
              </a:cxnLst>
              <a:rect l="0" t="0" r="r" b="b"/>
              <a:pathLst>
                <a:path w="944" h="376">
                  <a:moveTo>
                    <a:pt x="943" y="147"/>
                  </a:moveTo>
                  <a:lnTo>
                    <a:pt x="775" y="147"/>
                  </a:lnTo>
                  <a:lnTo>
                    <a:pt x="816" y="0"/>
                  </a:lnTo>
                  <a:lnTo>
                    <a:pt x="672" y="147"/>
                  </a:lnTo>
                  <a:lnTo>
                    <a:pt x="3" y="147"/>
                  </a:lnTo>
                  <a:lnTo>
                    <a:pt x="0" y="148"/>
                  </a:lnTo>
                  <a:lnTo>
                    <a:pt x="3" y="149"/>
                  </a:lnTo>
                  <a:lnTo>
                    <a:pt x="106" y="151"/>
                  </a:lnTo>
                  <a:lnTo>
                    <a:pt x="332" y="153"/>
                  </a:lnTo>
                  <a:lnTo>
                    <a:pt x="660" y="159"/>
                  </a:lnTo>
                  <a:lnTo>
                    <a:pt x="600" y="221"/>
                  </a:lnTo>
                  <a:lnTo>
                    <a:pt x="578" y="245"/>
                  </a:lnTo>
                  <a:lnTo>
                    <a:pt x="580" y="245"/>
                  </a:lnTo>
                  <a:lnTo>
                    <a:pt x="606" y="221"/>
                  </a:lnTo>
                  <a:lnTo>
                    <a:pt x="673" y="160"/>
                  </a:lnTo>
                  <a:lnTo>
                    <a:pt x="756" y="160"/>
                  </a:lnTo>
                  <a:lnTo>
                    <a:pt x="748" y="195"/>
                  </a:lnTo>
                  <a:lnTo>
                    <a:pt x="740" y="230"/>
                  </a:lnTo>
                  <a:lnTo>
                    <a:pt x="567" y="318"/>
                  </a:lnTo>
                  <a:lnTo>
                    <a:pt x="471" y="368"/>
                  </a:lnTo>
                  <a:lnTo>
                    <a:pt x="472" y="369"/>
                  </a:lnTo>
                  <a:lnTo>
                    <a:pt x="563" y="326"/>
                  </a:lnTo>
                  <a:lnTo>
                    <a:pt x="738" y="241"/>
                  </a:lnTo>
                  <a:lnTo>
                    <a:pt x="716" y="336"/>
                  </a:lnTo>
                  <a:lnTo>
                    <a:pt x="708" y="373"/>
                  </a:lnTo>
                  <a:lnTo>
                    <a:pt x="708" y="375"/>
                  </a:lnTo>
                  <a:lnTo>
                    <a:pt x="710" y="374"/>
                  </a:lnTo>
                  <a:lnTo>
                    <a:pt x="721" y="335"/>
                  </a:lnTo>
                  <a:lnTo>
                    <a:pt x="748" y="236"/>
                  </a:lnTo>
                  <a:lnTo>
                    <a:pt x="820" y="203"/>
                  </a:lnTo>
                  <a:lnTo>
                    <a:pt x="883" y="173"/>
                  </a:lnTo>
                  <a:lnTo>
                    <a:pt x="943" y="147"/>
                  </a:lnTo>
                  <a:lnTo>
                    <a:pt x="688" y="147"/>
                  </a:lnTo>
                  <a:lnTo>
                    <a:pt x="752" y="87"/>
                  </a:lnTo>
                  <a:lnTo>
                    <a:pt x="779" y="61"/>
                  </a:lnTo>
                  <a:lnTo>
                    <a:pt x="759" y="147"/>
                  </a:lnTo>
                  <a:lnTo>
                    <a:pt x="688" y="147"/>
                  </a:lnTo>
                  <a:lnTo>
                    <a:pt x="943" y="147"/>
                  </a:lnTo>
                  <a:lnTo>
                    <a:pt x="770" y="161"/>
                  </a:lnTo>
                  <a:lnTo>
                    <a:pt x="871" y="163"/>
                  </a:lnTo>
                  <a:lnTo>
                    <a:pt x="837" y="181"/>
                  </a:lnTo>
                  <a:lnTo>
                    <a:pt x="752" y="224"/>
                  </a:lnTo>
                  <a:lnTo>
                    <a:pt x="770" y="161"/>
                  </a:lnTo>
                  <a:lnTo>
                    <a:pt x="943" y="147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black">
            <a:xfrm>
              <a:off x="299" y="3549"/>
              <a:ext cx="5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0" y="0"/>
                </a:cxn>
                <a:cxn ang="0">
                  <a:pos x="30" y="49"/>
                </a:cxn>
                <a:cxn ang="0">
                  <a:pos x="55" y="49"/>
                </a:cxn>
                <a:cxn ang="0">
                  <a:pos x="50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56" h="68">
                  <a:moveTo>
                    <a:pt x="14" y="0"/>
                  </a:moveTo>
                  <a:lnTo>
                    <a:pt x="40" y="0"/>
                  </a:lnTo>
                  <a:lnTo>
                    <a:pt x="30" y="49"/>
                  </a:lnTo>
                  <a:lnTo>
                    <a:pt x="55" y="49"/>
                  </a:lnTo>
                  <a:lnTo>
                    <a:pt x="50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black">
            <a:xfrm>
              <a:off x="415" y="3547"/>
              <a:ext cx="74" cy="7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" y="3"/>
                </a:cxn>
                <a:cxn ang="0">
                  <a:pos x="69" y="10"/>
                </a:cxn>
                <a:cxn ang="0">
                  <a:pos x="73" y="21"/>
                </a:cxn>
                <a:cxn ang="0">
                  <a:pos x="72" y="36"/>
                </a:cxn>
                <a:cxn ang="0">
                  <a:pos x="66" y="50"/>
                </a:cxn>
                <a:cxn ang="0">
                  <a:pos x="57" y="61"/>
                </a:cxn>
                <a:cxn ang="0">
                  <a:pos x="44" y="68"/>
                </a:cxn>
                <a:cxn ang="0">
                  <a:pos x="29" y="71"/>
                </a:cxn>
                <a:cxn ang="0">
                  <a:pos x="13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9" y="3"/>
                </a:cxn>
                <a:cxn ang="0">
                  <a:pos x="44" y="0"/>
                </a:cxn>
                <a:cxn ang="0">
                  <a:pos x="32" y="53"/>
                </a:cxn>
                <a:cxn ang="0">
                  <a:pos x="39" y="50"/>
                </a:cxn>
                <a:cxn ang="0">
                  <a:pos x="44" y="36"/>
                </a:cxn>
                <a:cxn ang="0">
                  <a:pos x="45" y="21"/>
                </a:cxn>
                <a:cxn ang="0">
                  <a:pos x="40" y="19"/>
                </a:cxn>
                <a:cxn ang="0">
                  <a:pos x="34" y="21"/>
                </a:cxn>
                <a:cxn ang="0">
                  <a:pos x="29" y="36"/>
                </a:cxn>
                <a:cxn ang="0">
                  <a:pos x="28" y="50"/>
                </a:cxn>
                <a:cxn ang="0">
                  <a:pos x="32" y="53"/>
                </a:cxn>
                <a:cxn ang="0">
                  <a:pos x="44" y="0"/>
                </a:cxn>
              </a:cxnLst>
              <a:rect l="0" t="0" r="r" b="b"/>
              <a:pathLst>
                <a:path w="74" h="72">
                  <a:moveTo>
                    <a:pt x="44" y="0"/>
                  </a:moveTo>
                  <a:lnTo>
                    <a:pt x="59" y="3"/>
                  </a:lnTo>
                  <a:lnTo>
                    <a:pt x="69" y="10"/>
                  </a:lnTo>
                  <a:lnTo>
                    <a:pt x="73" y="21"/>
                  </a:lnTo>
                  <a:lnTo>
                    <a:pt x="72" y="36"/>
                  </a:lnTo>
                  <a:lnTo>
                    <a:pt x="66" y="50"/>
                  </a:lnTo>
                  <a:lnTo>
                    <a:pt x="57" y="61"/>
                  </a:lnTo>
                  <a:lnTo>
                    <a:pt x="44" y="68"/>
                  </a:lnTo>
                  <a:lnTo>
                    <a:pt x="29" y="71"/>
                  </a:lnTo>
                  <a:lnTo>
                    <a:pt x="13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9" y="3"/>
                  </a:lnTo>
                  <a:lnTo>
                    <a:pt x="44" y="0"/>
                  </a:lnTo>
                  <a:lnTo>
                    <a:pt x="32" y="53"/>
                  </a:lnTo>
                  <a:lnTo>
                    <a:pt x="39" y="50"/>
                  </a:lnTo>
                  <a:lnTo>
                    <a:pt x="44" y="36"/>
                  </a:lnTo>
                  <a:lnTo>
                    <a:pt x="45" y="21"/>
                  </a:lnTo>
                  <a:lnTo>
                    <a:pt x="40" y="19"/>
                  </a:lnTo>
                  <a:lnTo>
                    <a:pt x="34" y="21"/>
                  </a:lnTo>
                  <a:lnTo>
                    <a:pt x="29" y="36"/>
                  </a:lnTo>
                  <a:lnTo>
                    <a:pt x="28" y="50"/>
                  </a:lnTo>
                  <a:lnTo>
                    <a:pt x="32" y="53"/>
                  </a:lnTo>
                  <a:lnTo>
                    <a:pt x="4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black">
            <a:xfrm>
              <a:off x="546" y="3547"/>
              <a:ext cx="72" cy="72"/>
            </a:xfrm>
            <a:custGeom>
              <a:avLst/>
              <a:gdLst/>
              <a:ahLst/>
              <a:cxnLst>
                <a:cxn ang="0">
                  <a:pos x="68" y="44"/>
                </a:cxn>
                <a:cxn ang="0">
                  <a:pos x="62" y="56"/>
                </a:cxn>
                <a:cxn ang="0">
                  <a:pos x="52" y="64"/>
                </a:cxn>
                <a:cxn ang="0">
                  <a:pos x="41" y="69"/>
                </a:cxn>
                <a:cxn ang="0">
                  <a:pos x="29" y="71"/>
                </a:cxn>
                <a:cxn ang="0">
                  <a:pos x="14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8" y="3"/>
                </a:cxn>
                <a:cxn ang="0">
                  <a:pos x="44" y="0"/>
                </a:cxn>
                <a:cxn ang="0">
                  <a:pos x="56" y="1"/>
                </a:cxn>
                <a:cxn ang="0">
                  <a:pos x="66" y="6"/>
                </a:cxn>
                <a:cxn ang="0">
                  <a:pos x="71" y="14"/>
                </a:cxn>
                <a:cxn ang="0">
                  <a:pos x="71" y="26"/>
                </a:cxn>
                <a:cxn ang="0">
                  <a:pos x="46" y="26"/>
                </a:cxn>
                <a:cxn ang="0">
                  <a:pos x="41" y="19"/>
                </a:cxn>
                <a:cxn ang="0">
                  <a:pos x="34" y="23"/>
                </a:cxn>
                <a:cxn ang="0">
                  <a:pos x="29" y="36"/>
                </a:cxn>
                <a:cxn ang="0">
                  <a:pos x="27" y="48"/>
                </a:cxn>
                <a:cxn ang="0">
                  <a:pos x="33" y="53"/>
                </a:cxn>
                <a:cxn ang="0">
                  <a:pos x="41" y="44"/>
                </a:cxn>
                <a:cxn ang="0">
                  <a:pos x="68" y="44"/>
                </a:cxn>
              </a:cxnLst>
              <a:rect l="0" t="0" r="r" b="b"/>
              <a:pathLst>
                <a:path w="72" h="72">
                  <a:moveTo>
                    <a:pt x="68" y="44"/>
                  </a:moveTo>
                  <a:lnTo>
                    <a:pt x="62" y="56"/>
                  </a:lnTo>
                  <a:lnTo>
                    <a:pt x="52" y="64"/>
                  </a:lnTo>
                  <a:lnTo>
                    <a:pt x="41" y="69"/>
                  </a:lnTo>
                  <a:lnTo>
                    <a:pt x="29" y="71"/>
                  </a:lnTo>
                  <a:lnTo>
                    <a:pt x="14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8" y="3"/>
                  </a:lnTo>
                  <a:lnTo>
                    <a:pt x="44" y="0"/>
                  </a:lnTo>
                  <a:lnTo>
                    <a:pt x="56" y="1"/>
                  </a:lnTo>
                  <a:lnTo>
                    <a:pt x="66" y="6"/>
                  </a:lnTo>
                  <a:lnTo>
                    <a:pt x="71" y="14"/>
                  </a:lnTo>
                  <a:lnTo>
                    <a:pt x="71" y="26"/>
                  </a:lnTo>
                  <a:lnTo>
                    <a:pt x="46" y="26"/>
                  </a:lnTo>
                  <a:lnTo>
                    <a:pt x="41" y="19"/>
                  </a:lnTo>
                  <a:lnTo>
                    <a:pt x="34" y="23"/>
                  </a:lnTo>
                  <a:lnTo>
                    <a:pt x="29" y="36"/>
                  </a:lnTo>
                  <a:lnTo>
                    <a:pt x="27" y="48"/>
                  </a:lnTo>
                  <a:lnTo>
                    <a:pt x="33" y="53"/>
                  </a:lnTo>
                  <a:lnTo>
                    <a:pt x="41" y="44"/>
                  </a:lnTo>
                  <a:lnTo>
                    <a:pt x="68" y="44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black">
            <a:xfrm>
              <a:off x="680" y="3549"/>
              <a:ext cx="87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2" y="0"/>
                </a:cxn>
                <a:cxn ang="0">
                  <a:pos x="35" y="28"/>
                </a:cxn>
                <a:cxn ang="0">
                  <a:pos x="56" y="0"/>
                </a:cxn>
                <a:cxn ang="0">
                  <a:pos x="86" y="0"/>
                </a:cxn>
                <a:cxn ang="0">
                  <a:pos x="60" y="32"/>
                </a:cxn>
                <a:cxn ang="0">
                  <a:pos x="73" y="67"/>
                </a:cxn>
                <a:cxn ang="0">
                  <a:pos x="44" y="67"/>
                </a:cxn>
                <a:cxn ang="0">
                  <a:pos x="34" y="37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</a:cxnLst>
              <a:rect l="0" t="0" r="r" b="b"/>
              <a:pathLst>
                <a:path w="87" h="68">
                  <a:moveTo>
                    <a:pt x="15" y="0"/>
                  </a:moveTo>
                  <a:lnTo>
                    <a:pt x="42" y="0"/>
                  </a:lnTo>
                  <a:lnTo>
                    <a:pt x="35" y="28"/>
                  </a:lnTo>
                  <a:lnTo>
                    <a:pt x="56" y="0"/>
                  </a:lnTo>
                  <a:lnTo>
                    <a:pt x="86" y="0"/>
                  </a:lnTo>
                  <a:lnTo>
                    <a:pt x="60" y="32"/>
                  </a:lnTo>
                  <a:lnTo>
                    <a:pt x="73" y="67"/>
                  </a:lnTo>
                  <a:lnTo>
                    <a:pt x="44" y="67"/>
                  </a:lnTo>
                  <a:lnTo>
                    <a:pt x="34" y="37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black">
            <a:xfrm>
              <a:off x="818" y="3549"/>
              <a:ext cx="82" cy="68"/>
            </a:xfrm>
            <a:custGeom>
              <a:avLst/>
              <a:gdLst/>
              <a:ahLst/>
              <a:cxnLst>
                <a:cxn ang="0">
                  <a:pos x="44" y="42"/>
                </a:cxn>
                <a:cxn ang="0">
                  <a:pos x="33" y="42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42" y="0"/>
                </a:cxn>
                <a:cxn ang="0">
                  <a:pos x="36" y="23"/>
                </a:cxn>
                <a:cxn ang="0">
                  <a:pos x="49" y="23"/>
                </a:cxn>
                <a:cxn ang="0">
                  <a:pos x="54" y="0"/>
                </a:cxn>
                <a:cxn ang="0">
                  <a:pos x="81" y="0"/>
                </a:cxn>
                <a:cxn ang="0">
                  <a:pos x="68" y="67"/>
                </a:cxn>
                <a:cxn ang="0">
                  <a:pos x="40" y="67"/>
                </a:cxn>
                <a:cxn ang="0">
                  <a:pos x="44" y="42"/>
                </a:cxn>
              </a:cxnLst>
              <a:rect l="0" t="0" r="r" b="b"/>
              <a:pathLst>
                <a:path w="82" h="68">
                  <a:moveTo>
                    <a:pt x="44" y="42"/>
                  </a:moveTo>
                  <a:lnTo>
                    <a:pt x="33" y="42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42" y="0"/>
                  </a:lnTo>
                  <a:lnTo>
                    <a:pt x="36" y="23"/>
                  </a:lnTo>
                  <a:lnTo>
                    <a:pt x="49" y="23"/>
                  </a:lnTo>
                  <a:lnTo>
                    <a:pt x="54" y="0"/>
                  </a:lnTo>
                  <a:lnTo>
                    <a:pt x="81" y="0"/>
                  </a:lnTo>
                  <a:lnTo>
                    <a:pt x="68" y="67"/>
                  </a:lnTo>
                  <a:lnTo>
                    <a:pt x="40" y="67"/>
                  </a:lnTo>
                  <a:lnTo>
                    <a:pt x="44" y="42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black">
            <a:xfrm>
              <a:off x="957" y="3549"/>
              <a:ext cx="6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" y="0"/>
                </a:cxn>
                <a:cxn ang="0">
                  <a:pos x="64" y="18"/>
                </a:cxn>
                <a:cxn ang="0">
                  <a:pos x="37" y="18"/>
                </a:cxn>
                <a:cxn ang="0">
                  <a:pos x="35" y="24"/>
                </a:cxn>
                <a:cxn ang="0">
                  <a:pos x="59" y="24"/>
                </a:cxn>
                <a:cxn ang="0">
                  <a:pos x="56" y="42"/>
                </a:cxn>
                <a:cxn ang="0">
                  <a:pos x="31" y="42"/>
                </a:cxn>
                <a:cxn ang="0">
                  <a:pos x="29" y="49"/>
                </a:cxn>
                <a:cxn ang="0">
                  <a:pos x="57" y="49"/>
                </a:cxn>
                <a:cxn ang="0">
                  <a:pos x="54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8" h="68">
                  <a:moveTo>
                    <a:pt x="14" y="0"/>
                  </a:moveTo>
                  <a:lnTo>
                    <a:pt x="67" y="0"/>
                  </a:lnTo>
                  <a:lnTo>
                    <a:pt x="64" y="18"/>
                  </a:lnTo>
                  <a:lnTo>
                    <a:pt x="37" y="18"/>
                  </a:lnTo>
                  <a:lnTo>
                    <a:pt x="35" y="24"/>
                  </a:lnTo>
                  <a:lnTo>
                    <a:pt x="59" y="24"/>
                  </a:lnTo>
                  <a:lnTo>
                    <a:pt x="56" y="42"/>
                  </a:lnTo>
                  <a:lnTo>
                    <a:pt x="31" y="42"/>
                  </a:lnTo>
                  <a:lnTo>
                    <a:pt x="29" y="49"/>
                  </a:lnTo>
                  <a:lnTo>
                    <a:pt x="57" y="49"/>
                  </a:lnTo>
                  <a:lnTo>
                    <a:pt x="54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black">
            <a:xfrm>
              <a:off x="1085" y="3549"/>
              <a:ext cx="6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5" y="0"/>
                </a:cxn>
                <a:cxn ang="0">
                  <a:pos x="62" y="18"/>
                </a:cxn>
                <a:cxn ang="0">
                  <a:pos x="35" y="18"/>
                </a:cxn>
                <a:cxn ang="0">
                  <a:pos x="35" y="24"/>
                </a:cxn>
                <a:cxn ang="0">
                  <a:pos x="58" y="24"/>
                </a:cxn>
                <a:cxn ang="0">
                  <a:pos x="54" y="42"/>
                </a:cxn>
                <a:cxn ang="0">
                  <a:pos x="30" y="42"/>
                </a:cxn>
                <a:cxn ang="0">
                  <a:pos x="28" y="49"/>
                </a:cxn>
                <a:cxn ang="0">
                  <a:pos x="56" y="49"/>
                </a:cxn>
                <a:cxn ang="0">
                  <a:pos x="5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6" h="68">
                  <a:moveTo>
                    <a:pt x="14" y="0"/>
                  </a:moveTo>
                  <a:lnTo>
                    <a:pt x="65" y="0"/>
                  </a:lnTo>
                  <a:lnTo>
                    <a:pt x="62" y="18"/>
                  </a:lnTo>
                  <a:lnTo>
                    <a:pt x="35" y="18"/>
                  </a:lnTo>
                  <a:lnTo>
                    <a:pt x="35" y="24"/>
                  </a:lnTo>
                  <a:lnTo>
                    <a:pt x="58" y="24"/>
                  </a:lnTo>
                  <a:lnTo>
                    <a:pt x="54" y="42"/>
                  </a:lnTo>
                  <a:lnTo>
                    <a:pt x="30" y="42"/>
                  </a:lnTo>
                  <a:lnTo>
                    <a:pt x="28" y="49"/>
                  </a:lnTo>
                  <a:lnTo>
                    <a:pt x="56" y="49"/>
                  </a:lnTo>
                  <a:lnTo>
                    <a:pt x="5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black">
            <a:xfrm>
              <a:off x="1213" y="3549"/>
              <a:ext cx="7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6" y="0"/>
                </a:cxn>
                <a:cxn ang="0">
                  <a:pos x="63" y="3"/>
                </a:cxn>
                <a:cxn ang="0">
                  <a:pos x="72" y="10"/>
                </a:cxn>
                <a:cxn ang="0">
                  <a:pos x="77" y="21"/>
                </a:cxn>
                <a:cxn ang="0">
                  <a:pos x="75" y="34"/>
                </a:cxn>
                <a:cxn ang="0">
                  <a:pos x="69" y="48"/>
                </a:cxn>
                <a:cxn ang="0">
                  <a:pos x="60" y="58"/>
                </a:cxn>
                <a:cxn ang="0">
                  <a:pos x="48" y="64"/>
                </a:cxn>
                <a:cxn ang="0">
                  <a:pos x="33" y="67"/>
                </a:cxn>
                <a:cxn ang="0">
                  <a:pos x="0" y="67"/>
                </a:cxn>
                <a:cxn ang="0">
                  <a:pos x="14" y="0"/>
                </a:cxn>
                <a:cxn ang="0">
                  <a:pos x="29" y="51"/>
                </a:cxn>
                <a:cxn ang="0">
                  <a:pos x="33" y="51"/>
                </a:cxn>
                <a:cxn ang="0">
                  <a:pos x="42" y="47"/>
                </a:cxn>
                <a:cxn ang="0">
                  <a:pos x="47" y="34"/>
                </a:cxn>
                <a:cxn ang="0">
                  <a:pos x="48" y="20"/>
                </a:cxn>
                <a:cxn ang="0">
                  <a:pos x="40" y="15"/>
                </a:cxn>
                <a:cxn ang="0">
                  <a:pos x="37" y="15"/>
                </a:cxn>
                <a:cxn ang="0">
                  <a:pos x="29" y="51"/>
                </a:cxn>
                <a:cxn ang="0">
                  <a:pos x="14" y="0"/>
                </a:cxn>
              </a:cxnLst>
              <a:rect l="0" t="0" r="r" b="b"/>
              <a:pathLst>
                <a:path w="78" h="68">
                  <a:moveTo>
                    <a:pt x="14" y="0"/>
                  </a:moveTo>
                  <a:lnTo>
                    <a:pt x="46" y="0"/>
                  </a:lnTo>
                  <a:lnTo>
                    <a:pt x="63" y="3"/>
                  </a:lnTo>
                  <a:lnTo>
                    <a:pt x="72" y="10"/>
                  </a:lnTo>
                  <a:lnTo>
                    <a:pt x="77" y="21"/>
                  </a:lnTo>
                  <a:lnTo>
                    <a:pt x="75" y="34"/>
                  </a:lnTo>
                  <a:lnTo>
                    <a:pt x="69" y="48"/>
                  </a:lnTo>
                  <a:lnTo>
                    <a:pt x="60" y="58"/>
                  </a:lnTo>
                  <a:lnTo>
                    <a:pt x="48" y="64"/>
                  </a:lnTo>
                  <a:lnTo>
                    <a:pt x="33" y="67"/>
                  </a:lnTo>
                  <a:lnTo>
                    <a:pt x="0" y="67"/>
                  </a:lnTo>
                  <a:lnTo>
                    <a:pt x="14" y="0"/>
                  </a:lnTo>
                  <a:lnTo>
                    <a:pt x="29" y="51"/>
                  </a:lnTo>
                  <a:lnTo>
                    <a:pt x="33" y="51"/>
                  </a:lnTo>
                  <a:lnTo>
                    <a:pt x="42" y="47"/>
                  </a:lnTo>
                  <a:lnTo>
                    <a:pt x="47" y="34"/>
                  </a:lnTo>
                  <a:lnTo>
                    <a:pt x="48" y="20"/>
                  </a:lnTo>
                  <a:lnTo>
                    <a:pt x="40" y="15"/>
                  </a:lnTo>
                  <a:lnTo>
                    <a:pt x="37" y="15"/>
                  </a:lnTo>
                  <a:lnTo>
                    <a:pt x="29" y="51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black">
            <a:xfrm>
              <a:off x="1405" y="3549"/>
              <a:ext cx="111" cy="68"/>
            </a:xfrm>
            <a:custGeom>
              <a:avLst/>
              <a:gdLst/>
              <a:ahLst/>
              <a:cxnLst>
                <a:cxn ang="0">
                  <a:pos x="81" y="19"/>
                </a:cxn>
                <a:cxn ang="0">
                  <a:pos x="61" y="67"/>
                </a:cxn>
                <a:cxn ang="0">
                  <a:pos x="34" y="67"/>
                </a:cxn>
                <a:cxn ang="0">
                  <a:pos x="36" y="19"/>
                </a:cxn>
                <a:cxn ang="0">
                  <a:pos x="35" y="19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6" y="0"/>
                </a:cxn>
                <a:cxn ang="0">
                  <a:pos x="54" y="0"/>
                </a:cxn>
                <a:cxn ang="0">
                  <a:pos x="53" y="39"/>
                </a:cxn>
                <a:cxn ang="0">
                  <a:pos x="54" y="39"/>
                </a:cxn>
                <a:cxn ang="0">
                  <a:pos x="70" y="0"/>
                </a:cxn>
                <a:cxn ang="0">
                  <a:pos x="110" y="0"/>
                </a:cxn>
                <a:cxn ang="0">
                  <a:pos x="94" y="67"/>
                </a:cxn>
                <a:cxn ang="0">
                  <a:pos x="71" y="67"/>
                </a:cxn>
                <a:cxn ang="0">
                  <a:pos x="81" y="19"/>
                </a:cxn>
              </a:cxnLst>
              <a:rect l="0" t="0" r="r" b="b"/>
              <a:pathLst>
                <a:path w="111" h="68">
                  <a:moveTo>
                    <a:pt x="81" y="19"/>
                  </a:moveTo>
                  <a:lnTo>
                    <a:pt x="61" y="67"/>
                  </a:lnTo>
                  <a:lnTo>
                    <a:pt x="34" y="67"/>
                  </a:lnTo>
                  <a:lnTo>
                    <a:pt x="36" y="19"/>
                  </a:lnTo>
                  <a:lnTo>
                    <a:pt x="35" y="19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6" y="0"/>
                  </a:lnTo>
                  <a:lnTo>
                    <a:pt x="54" y="0"/>
                  </a:lnTo>
                  <a:lnTo>
                    <a:pt x="53" y="39"/>
                  </a:lnTo>
                  <a:lnTo>
                    <a:pt x="54" y="39"/>
                  </a:lnTo>
                  <a:lnTo>
                    <a:pt x="70" y="0"/>
                  </a:lnTo>
                  <a:lnTo>
                    <a:pt x="110" y="0"/>
                  </a:lnTo>
                  <a:lnTo>
                    <a:pt x="94" y="67"/>
                  </a:lnTo>
                  <a:lnTo>
                    <a:pt x="71" y="67"/>
                  </a:lnTo>
                  <a:lnTo>
                    <a:pt x="81" y="19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black">
            <a:xfrm>
              <a:off x="1562" y="3549"/>
              <a:ext cx="82" cy="6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73" y="0"/>
                </a:cxn>
                <a:cxn ang="0">
                  <a:pos x="81" y="67"/>
                </a:cxn>
                <a:cxn ang="0">
                  <a:pos x="52" y="67"/>
                </a:cxn>
                <a:cxn ang="0">
                  <a:pos x="51" y="55"/>
                </a:cxn>
                <a:cxn ang="0">
                  <a:pos x="32" y="55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37" y="0"/>
                </a:cxn>
                <a:cxn ang="0">
                  <a:pos x="51" y="39"/>
                </a:cxn>
                <a:cxn ang="0">
                  <a:pos x="51" y="14"/>
                </a:cxn>
                <a:cxn ang="0">
                  <a:pos x="41" y="39"/>
                </a:cxn>
                <a:cxn ang="0">
                  <a:pos x="51" y="39"/>
                </a:cxn>
                <a:cxn ang="0">
                  <a:pos x="37" y="0"/>
                </a:cxn>
              </a:cxnLst>
              <a:rect l="0" t="0" r="r" b="b"/>
              <a:pathLst>
                <a:path w="82" h="68">
                  <a:moveTo>
                    <a:pt x="37" y="0"/>
                  </a:moveTo>
                  <a:lnTo>
                    <a:pt x="73" y="0"/>
                  </a:lnTo>
                  <a:lnTo>
                    <a:pt x="81" y="67"/>
                  </a:lnTo>
                  <a:lnTo>
                    <a:pt x="52" y="67"/>
                  </a:lnTo>
                  <a:lnTo>
                    <a:pt x="51" y="55"/>
                  </a:lnTo>
                  <a:lnTo>
                    <a:pt x="32" y="55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37" y="0"/>
                  </a:lnTo>
                  <a:lnTo>
                    <a:pt x="51" y="39"/>
                  </a:lnTo>
                  <a:lnTo>
                    <a:pt x="51" y="14"/>
                  </a:lnTo>
                  <a:lnTo>
                    <a:pt x="41" y="39"/>
                  </a:lnTo>
                  <a:lnTo>
                    <a:pt x="51" y="39"/>
                  </a:lnTo>
                  <a:lnTo>
                    <a:pt x="37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black">
            <a:xfrm>
              <a:off x="1714" y="3549"/>
              <a:ext cx="78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56" y="0"/>
                </a:cxn>
                <a:cxn ang="0">
                  <a:pos x="73" y="4"/>
                </a:cxn>
                <a:cxn ang="0">
                  <a:pos x="77" y="18"/>
                </a:cxn>
                <a:cxn ang="0">
                  <a:pos x="71" y="27"/>
                </a:cxn>
                <a:cxn ang="0">
                  <a:pos x="58" y="34"/>
                </a:cxn>
                <a:cxn ang="0">
                  <a:pos x="69" y="41"/>
                </a:cxn>
                <a:cxn ang="0">
                  <a:pos x="69" y="52"/>
                </a:cxn>
                <a:cxn ang="0">
                  <a:pos x="69" y="67"/>
                </a:cxn>
                <a:cxn ang="0">
                  <a:pos x="41" y="67"/>
                </a:cxn>
                <a:cxn ang="0">
                  <a:pos x="42" y="47"/>
                </a:cxn>
                <a:cxn ang="0">
                  <a:pos x="36" y="42"/>
                </a:cxn>
                <a:cxn ang="0">
                  <a:pos x="33" y="42"/>
                </a:cxn>
                <a:cxn ang="0">
                  <a:pos x="28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38" y="28"/>
                </a:cxn>
                <a:cxn ang="0">
                  <a:pos x="46" y="26"/>
                </a:cxn>
                <a:cxn ang="0">
                  <a:pos x="48" y="21"/>
                </a:cxn>
                <a:cxn ang="0">
                  <a:pos x="41" y="15"/>
                </a:cxn>
                <a:cxn ang="0">
                  <a:pos x="39" y="15"/>
                </a:cxn>
                <a:cxn ang="0">
                  <a:pos x="36" y="28"/>
                </a:cxn>
                <a:cxn ang="0">
                  <a:pos x="38" y="28"/>
                </a:cxn>
                <a:cxn ang="0">
                  <a:pos x="15" y="0"/>
                </a:cxn>
              </a:cxnLst>
              <a:rect l="0" t="0" r="r" b="b"/>
              <a:pathLst>
                <a:path w="78" h="68">
                  <a:moveTo>
                    <a:pt x="15" y="0"/>
                  </a:moveTo>
                  <a:lnTo>
                    <a:pt x="56" y="0"/>
                  </a:lnTo>
                  <a:lnTo>
                    <a:pt x="73" y="4"/>
                  </a:lnTo>
                  <a:lnTo>
                    <a:pt x="77" y="18"/>
                  </a:lnTo>
                  <a:lnTo>
                    <a:pt x="71" y="27"/>
                  </a:lnTo>
                  <a:lnTo>
                    <a:pt x="58" y="34"/>
                  </a:lnTo>
                  <a:lnTo>
                    <a:pt x="69" y="41"/>
                  </a:lnTo>
                  <a:lnTo>
                    <a:pt x="69" y="52"/>
                  </a:lnTo>
                  <a:lnTo>
                    <a:pt x="69" y="67"/>
                  </a:lnTo>
                  <a:lnTo>
                    <a:pt x="41" y="67"/>
                  </a:lnTo>
                  <a:lnTo>
                    <a:pt x="42" y="47"/>
                  </a:lnTo>
                  <a:lnTo>
                    <a:pt x="36" y="42"/>
                  </a:lnTo>
                  <a:lnTo>
                    <a:pt x="33" y="42"/>
                  </a:lnTo>
                  <a:lnTo>
                    <a:pt x="28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38" y="28"/>
                  </a:lnTo>
                  <a:lnTo>
                    <a:pt x="46" y="26"/>
                  </a:lnTo>
                  <a:lnTo>
                    <a:pt x="48" y="21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black">
            <a:xfrm>
              <a:off x="1863" y="3549"/>
              <a:ext cx="65" cy="68"/>
            </a:xfrm>
            <a:custGeom>
              <a:avLst/>
              <a:gdLst/>
              <a:ahLst/>
              <a:cxnLst>
                <a:cxn ang="0">
                  <a:pos x="16" y="18"/>
                </a:cxn>
                <a:cxn ang="0">
                  <a:pos x="0" y="18"/>
                </a:cxn>
                <a:cxn ang="0">
                  <a:pos x="4" y="0"/>
                </a:cxn>
                <a:cxn ang="0">
                  <a:pos x="64" y="0"/>
                </a:cxn>
                <a:cxn ang="0">
                  <a:pos x="60" y="18"/>
                </a:cxn>
                <a:cxn ang="0">
                  <a:pos x="43" y="18"/>
                </a:cxn>
                <a:cxn ang="0">
                  <a:pos x="32" y="67"/>
                </a:cxn>
                <a:cxn ang="0">
                  <a:pos x="6" y="67"/>
                </a:cxn>
                <a:cxn ang="0">
                  <a:pos x="16" y="18"/>
                </a:cxn>
              </a:cxnLst>
              <a:rect l="0" t="0" r="r" b="b"/>
              <a:pathLst>
                <a:path w="65" h="68">
                  <a:moveTo>
                    <a:pt x="16" y="18"/>
                  </a:moveTo>
                  <a:lnTo>
                    <a:pt x="0" y="18"/>
                  </a:lnTo>
                  <a:lnTo>
                    <a:pt x="4" y="0"/>
                  </a:lnTo>
                  <a:lnTo>
                    <a:pt x="64" y="0"/>
                  </a:lnTo>
                  <a:lnTo>
                    <a:pt x="60" y="18"/>
                  </a:lnTo>
                  <a:lnTo>
                    <a:pt x="43" y="18"/>
                  </a:lnTo>
                  <a:lnTo>
                    <a:pt x="32" y="67"/>
                  </a:lnTo>
                  <a:lnTo>
                    <a:pt x="6" y="67"/>
                  </a:lnTo>
                  <a:lnTo>
                    <a:pt x="16" y="1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black">
            <a:xfrm>
              <a:off x="1985" y="3549"/>
              <a:ext cx="39" cy="6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8" y="0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2" y="0"/>
                </a:cxn>
              </a:cxnLst>
              <a:rect l="0" t="0" r="r" b="b"/>
              <a:pathLst>
                <a:path w="39" h="68">
                  <a:moveTo>
                    <a:pt x="12" y="0"/>
                  </a:moveTo>
                  <a:lnTo>
                    <a:pt x="38" y="0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2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black">
            <a:xfrm>
              <a:off x="2086" y="3549"/>
              <a:ext cx="87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8" y="0"/>
                </a:cxn>
                <a:cxn ang="0">
                  <a:pos x="54" y="39"/>
                </a:cxn>
                <a:cxn ang="0">
                  <a:pos x="63" y="0"/>
                </a:cxn>
                <a:cxn ang="0">
                  <a:pos x="86" y="0"/>
                </a:cxn>
                <a:cxn ang="0">
                  <a:pos x="71" y="67"/>
                </a:cxn>
                <a:cxn ang="0">
                  <a:pos x="37" y="67"/>
                </a:cxn>
                <a:cxn ang="0">
                  <a:pos x="32" y="26"/>
                </a:cxn>
                <a:cxn ang="0">
                  <a:pos x="2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87" h="68">
                  <a:moveTo>
                    <a:pt x="14" y="0"/>
                  </a:moveTo>
                  <a:lnTo>
                    <a:pt x="48" y="0"/>
                  </a:lnTo>
                  <a:lnTo>
                    <a:pt x="54" y="39"/>
                  </a:lnTo>
                  <a:lnTo>
                    <a:pt x="63" y="0"/>
                  </a:lnTo>
                  <a:lnTo>
                    <a:pt x="86" y="0"/>
                  </a:lnTo>
                  <a:lnTo>
                    <a:pt x="71" y="67"/>
                  </a:lnTo>
                  <a:lnTo>
                    <a:pt x="37" y="67"/>
                  </a:lnTo>
                  <a:lnTo>
                    <a:pt x="32" y="26"/>
                  </a:lnTo>
                  <a:lnTo>
                    <a:pt x="2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1738" y="498475"/>
            <a:ext cx="1660525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09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4837" cy="4846320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buSzPct val="80000"/>
              <a:defRPr>
                <a:effectLst/>
              </a:defRPr>
            </a:lvl3pPr>
            <a:lvl4pPr marL="1550988" indent="-222250">
              <a:defRPr lang="en-US" sz="2000" b="1" baseline="0" dirty="0" smtClean="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550988" lvl="3" indent="-222250" algn="l" defTabSz="887413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14310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998"/>
            <a:ext cx="7312025" cy="531812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7343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8" y="2251358"/>
            <a:ext cx="8234160" cy="1477328"/>
          </a:xfrm>
        </p:spPr>
        <p:txBody>
          <a:bodyPr anchor="ctr">
            <a:sp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0958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962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 userDrawn="1"/>
        </p:nvSpPr>
        <p:spPr bwMode="black">
          <a:xfrm>
            <a:off x="969963" y="1962150"/>
            <a:ext cx="7204075" cy="2592388"/>
          </a:xfrm>
          <a:custGeom>
            <a:avLst/>
            <a:gdLst/>
            <a:ahLst/>
            <a:cxnLst>
              <a:cxn ang="0">
                <a:pos x="1158" y="163"/>
              </a:cxn>
              <a:cxn ang="0">
                <a:pos x="950" y="163"/>
              </a:cxn>
              <a:cxn ang="0">
                <a:pos x="1002" y="0"/>
              </a:cxn>
              <a:cxn ang="0">
                <a:pos x="825" y="163"/>
              </a:cxn>
              <a:cxn ang="0">
                <a:pos x="4" y="163"/>
              </a:cxn>
              <a:cxn ang="0">
                <a:pos x="0" y="164"/>
              </a:cxn>
              <a:cxn ang="0">
                <a:pos x="4" y="165"/>
              </a:cxn>
              <a:cxn ang="0">
                <a:pos x="130" y="167"/>
              </a:cxn>
              <a:cxn ang="0">
                <a:pos x="408" y="170"/>
              </a:cxn>
              <a:cxn ang="0">
                <a:pos x="810" y="176"/>
              </a:cxn>
              <a:cxn ang="0">
                <a:pos x="736" y="245"/>
              </a:cxn>
              <a:cxn ang="0">
                <a:pos x="710" y="272"/>
              </a:cxn>
              <a:cxn ang="0">
                <a:pos x="712" y="272"/>
              </a:cxn>
              <a:cxn ang="0">
                <a:pos x="744" y="245"/>
              </a:cxn>
              <a:cxn ang="0">
                <a:pos x="826" y="177"/>
              </a:cxn>
              <a:cxn ang="0">
                <a:pos x="929" y="177"/>
              </a:cxn>
              <a:cxn ang="0">
                <a:pos x="918" y="217"/>
              </a:cxn>
              <a:cxn ang="0">
                <a:pos x="909" y="255"/>
              </a:cxn>
              <a:cxn ang="0">
                <a:pos x="696" y="353"/>
              </a:cxn>
              <a:cxn ang="0">
                <a:pos x="577" y="408"/>
              </a:cxn>
              <a:cxn ang="0">
                <a:pos x="580" y="409"/>
              </a:cxn>
              <a:cxn ang="0">
                <a:pos x="691" y="361"/>
              </a:cxn>
              <a:cxn ang="0">
                <a:pos x="906" y="268"/>
              </a:cxn>
              <a:cxn ang="0">
                <a:pos x="879" y="374"/>
              </a:cxn>
              <a:cxn ang="0">
                <a:pos x="868" y="414"/>
              </a:cxn>
              <a:cxn ang="0">
                <a:pos x="868" y="416"/>
              </a:cxn>
              <a:cxn ang="0">
                <a:pos x="871" y="415"/>
              </a:cxn>
              <a:cxn ang="0">
                <a:pos x="885" y="373"/>
              </a:cxn>
              <a:cxn ang="0">
                <a:pos x="918" y="262"/>
              </a:cxn>
              <a:cxn ang="0">
                <a:pos x="1006" y="225"/>
              </a:cxn>
              <a:cxn ang="0">
                <a:pos x="1084" y="192"/>
              </a:cxn>
              <a:cxn ang="0">
                <a:pos x="1158" y="163"/>
              </a:cxn>
              <a:cxn ang="0">
                <a:pos x="843" y="163"/>
              </a:cxn>
              <a:cxn ang="0">
                <a:pos x="924" y="95"/>
              </a:cxn>
              <a:cxn ang="0">
                <a:pos x="956" y="68"/>
              </a:cxn>
              <a:cxn ang="0">
                <a:pos x="932" y="163"/>
              </a:cxn>
              <a:cxn ang="0">
                <a:pos x="843" y="163"/>
              </a:cxn>
              <a:cxn ang="0">
                <a:pos x="1158" y="163"/>
              </a:cxn>
              <a:cxn ang="0">
                <a:pos x="945" y="179"/>
              </a:cxn>
              <a:cxn ang="0">
                <a:pos x="1068" y="181"/>
              </a:cxn>
              <a:cxn ang="0">
                <a:pos x="1028" y="200"/>
              </a:cxn>
              <a:cxn ang="0">
                <a:pos x="924" y="248"/>
              </a:cxn>
              <a:cxn ang="0">
                <a:pos x="945" y="179"/>
              </a:cxn>
              <a:cxn ang="0">
                <a:pos x="1158" y="163"/>
              </a:cxn>
            </a:cxnLst>
            <a:rect l="0" t="0" r="r" b="b"/>
            <a:pathLst>
              <a:path w="1159" h="417">
                <a:moveTo>
                  <a:pt x="1158" y="163"/>
                </a:moveTo>
                <a:lnTo>
                  <a:pt x="950" y="163"/>
                </a:lnTo>
                <a:lnTo>
                  <a:pt x="1002" y="0"/>
                </a:lnTo>
                <a:lnTo>
                  <a:pt x="825" y="163"/>
                </a:lnTo>
                <a:lnTo>
                  <a:pt x="4" y="163"/>
                </a:lnTo>
                <a:lnTo>
                  <a:pt x="0" y="164"/>
                </a:lnTo>
                <a:lnTo>
                  <a:pt x="4" y="165"/>
                </a:lnTo>
                <a:lnTo>
                  <a:pt x="130" y="167"/>
                </a:lnTo>
                <a:lnTo>
                  <a:pt x="408" y="170"/>
                </a:lnTo>
                <a:lnTo>
                  <a:pt x="810" y="176"/>
                </a:lnTo>
                <a:lnTo>
                  <a:pt x="736" y="245"/>
                </a:lnTo>
                <a:lnTo>
                  <a:pt x="710" y="272"/>
                </a:lnTo>
                <a:lnTo>
                  <a:pt x="712" y="272"/>
                </a:lnTo>
                <a:lnTo>
                  <a:pt x="744" y="245"/>
                </a:lnTo>
                <a:lnTo>
                  <a:pt x="826" y="177"/>
                </a:lnTo>
                <a:lnTo>
                  <a:pt x="929" y="177"/>
                </a:lnTo>
                <a:lnTo>
                  <a:pt x="918" y="217"/>
                </a:lnTo>
                <a:lnTo>
                  <a:pt x="909" y="255"/>
                </a:lnTo>
                <a:lnTo>
                  <a:pt x="696" y="353"/>
                </a:lnTo>
                <a:lnTo>
                  <a:pt x="577" y="408"/>
                </a:lnTo>
                <a:lnTo>
                  <a:pt x="580" y="409"/>
                </a:lnTo>
                <a:lnTo>
                  <a:pt x="691" y="361"/>
                </a:lnTo>
                <a:lnTo>
                  <a:pt x="906" y="268"/>
                </a:lnTo>
                <a:lnTo>
                  <a:pt x="879" y="374"/>
                </a:lnTo>
                <a:lnTo>
                  <a:pt x="868" y="414"/>
                </a:lnTo>
                <a:lnTo>
                  <a:pt x="868" y="416"/>
                </a:lnTo>
                <a:lnTo>
                  <a:pt x="871" y="415"/>
                </a:lnTo>
                <a:lnTo>
                  <a:pt x="885" y="373"/>
                </a:lnTo>
                <a:lnTo>
                  <a:pt x="918" y="262"/>
                </a:lnTo>
                <a:lnTo>
                  <a:pt x="1006" y="225"/>
                </a:lnTo>
                <a:lnTo>
                  <a:pt x="1084" y="192"/>
                </a:lnTo>
                <a:lnTo>
                  <a:pt x="1158" y="163"/>
                </a:lnTo>
                <a:lnTo>
                  <a:pt x="843" y="163"/>
                </a:lnTo>
                <a:lnTo>
                  <a:pt x="924" y="95"/>
                </a:lnTo>
                <a:lnTo>
                  <a:pt x="956" y="68"/>
                </a:lnTo>
                <a:lnTo>
                  <a:pt x="932" y="163"/>
                </a:lnTo>
                <a:lnTo>
                  <a:pt x="843" y="163"/>
                </a:lnTo>
                <a:lnTo>
                  <a:pt x="1158" y="163"/>
                </a:lnTo>
                <a:lnTo>
                  <a:pt x="945" y="179"/>
                </a:lnTo>
                <a:lnTo>
                  <a:pt x="1068" y="181"/>
                </a:lnTo>
                <a:lnTo>
                  <a:pt x="1028" y="200"/>
                </a:lnTo>
                <a:lnTo>
                  <a:pt x="924" y="248"/>
                </a:lnTo>
                <a:lnTo>
                  <a:pt x="945" y="179"/>
                </a:lnTo>
                <a:lnTo>
                  <a:pt x="1158" y="163"/>
                </a:lnTo>
              </a:path>
            </a:pathLst>
          </a:custGeom>
          <a:solidFill>
            <a:schemeClr val="bg1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FAFD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8025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"/>
          <p:cNvGrpSpPr>
            <a:grpSpLocks noChangeAspect="1"/>
          </p:cNvGrpSpPr>
          <p:nvPr userDrawn="1"/>
        </p:nvGrpSpPr>
        <p:grpSpPr bwMode="auto">
          <a:xfrm>
            <a:off x="389461" y="6110192"/>
            <a:ext cx="2443635" cy="397236"/>
            <a:chOff x="299" y="3352"/>
            <a:chExt cx="2313" cy="376"/>
          </a:xfrm>
          <a:solidFill>
            <a:schemeClr val="bg1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black">
            <a:xfrm>
              <a:off x="1668" y="3352"/>
              <a:ext cx="944" cy="376"/>
            </a:xfrm>
            <a:custGeom>
              <a:avLst/>
              <a:gdLst/>
              <a:ahLst/>
              <a:cxnLst>
                <a:cxn ang="0">
                  <a:pos x="943" y="147"/>
                </a:cxn>
                <a:cxn ang="0">
                  <a:pos x="775" y="147"/>
                </a:cxn>
                <a:cxn ang="0">
                  <a:pos x="816" y="0"/>
                </a:cxn>
                <a:cxn ang="0">
                  <a:pos x="672" y="147"/>
                </a:cxn>
                <a:cxn ang="0">
                  <a:pos x="3" y="147"/>
                </a:cxn>
                <a:cxn ang="0">
                  <a:pos x="0" y="148"/>
                </a:cxn>
                <a:cxn ang="0">
                  <a:pos x="3" y="149"/>
                </a:cxn>
                <a:cxn ang="0">
                  <a:pos x="106" y="151"/>
                </a:cxn>
                <a:cxn ang="0">
                  <a:pos x="332" y="153"/>
                </a:cxn>
                <a:cxn ang="0">
                  <a:pos x="660" y="159"/>
                </a:cxn>
                <a:cxn ang="0">
                  <a:pos x="600" y="221"/>
                </a:cxn>
                <a:cxn ang="0">
                  <a:pos x="578" y="245"/>
                </a:cxn>
                <a:cxn ang="0">
                  <a:pos x="580" y="245"/>
                </a:cxn>
                <a:cxn ang="0">
                  <a:pos x="606" y="221"/>
                </a:cxn>
                <a:cxn ang="0">
                  <a:pos x="673" y="160"/>
                </a:cxn>
                <a:cxn ang="0">
                  <a:pos x="756" y="160"/>
                </a:cxn>
                <a:cxn ang="0">
                  <a:pos x="748" y="195"/>
                </a:cxn>
                <a:cxn ang="0">
                  <a:pos x="740" y="230"/>
                </a:cxn>
                <a:cxn ang="0">
                  <a:pos x="567" y="318"/>
                </a:cxn>
                <a:cxn ang="0">
                  <a:pos x="471" y="368"/>
                </a:cxn>
                <a:cxn ang="0">
                  <a:pos x="472" y="369"/>
                </a:cxn>
                <a:cxn ang="0">
                  <a:pos x="563" y="326"/>
                </a:cxn>
                <a:cxn ang="0">
                  <a:pos x="738" y="241"/>
                </a:cxn>
                <a:cxn ang="0">
                  <a:pos x="716" y="336"/>
                </a:cxn>
                <a:cxn ang="0">
                  <a:pos x="708" y="373"/>
                </a:cxn>
                <a:cxn ang="0">
                  <a:pos x="708" y="375"/>
                </a:cxn>
                <a:cxn ang="0">
                  <a:pos x="710" y="374"/>
                </a:cxn>
                <a:cxn ang="0">
                  <a:pos x="721" y="335"/>
                </a:cxn>
                <a:cxn ang="0">
                  <a:pos x="748" y="236"/>
                </a:cxn>
                <a:cxn ang="0">
                  <a:pos x="820" y="203"/>
                </a:cxn>
                <a:cxn ang="0">
                  <a:pos x="883" y="173"/>
                </a:cxn>
                <a:cxn ang="0">
                  <a:pos x="943" y="147"/>
                </a:cxn>
                <a:cxn ang="0">
                  <a:pos x="688" y="147"/>
                </a:cxn>
                <a:cxn ang="0">
                  <a:pos x="752" y="87"/>
                </a:cxn>
                <a:cxn ang="0">
                  <a:pos x="779" y="61"/>
                </a:cxn>
                <a:cxn ang="0">
                  <a:pos x="759" y="147"/>
                </a:cxn>
                <a:cxn ang="0">
                  <a:pos x="688" y="147"/>
                </a:cxn>
                <a:cxn ang="0">
                  <a:pos x="943" y="147"/>
                </a:cxn>
                <a:cxn ang="0">
                  <a:pos x="770" y="161"/>
                </a:cxn>
                <a:cxn ang="0">
                  <a:pos x="871" y="163"/>
                </a:cxn>
                <a:cxn ang="0">
                  <a:pos x="837" y="181"/>
                </a:cxn>
                <a:cxn ang="0">
                  <a:pos x="752" y="224"/>
                </a:cxn>
                <a:cxn ang="0">
                  <a:pos x="770" y="161"/>
                </a:cxn>
                <a:cxn ang="0">
                  <a:pos x="943" y="147"/>
                </a:cxn>
              </a:cxnLst>
              <a:rect l="0" t="0" r="r" b="b"/>
              <a:pathLst>
                <a:path w="944" h="376">
                  <a:moveTo>
                    <a:pt x="943" y="147"/>
                  </a:moveTo>
                  <a:lnTo>
                    <a:pt x="775" y="147"/>
                  </a:lnTo>
                  <a:lnTo>
                    <a:pt x="816" y="0"/>
                  </a:lnTo>
                  <a:lnTo>
                    <a:pt x="672" y="147"/>
                  </a:lnTo>
                  <a:lnTo>
                    <a:pt x="3" y="147"/>
                  </a:lnTo>
                  <a:lnTo>
                    <a:pt x="0" y="148"/>
                  </a:lnTo>
                  <a:lnTo>
                    <a:pt x="3" y="149"/>
                  </a:lnTo>
                  <a:lnTo>
                    <a:pt x="106" y="151"/>
                  </a:lnTo>
                  <a:lnTo>
                    <a:pt x="332" y="153"/>
                  </a:lnTo>
                  <a:lnTo>
                    <a:pt x="660" y="159"/>
                  </a:lnTo>
                  <a:lnTo>
                    <a:pt x="600" y="221"/>
                  </a:lnTo>
                  <a:lnTo>
                    <a:pt x="578" y="245"/>
                  </a:lnTo>
                  <a:lnTo>
                    <a:pt x="580" y="245"/>
                  </a:lnTo>
                  <a:lnTo>
                    <a:pt x="606" y="221"/>
                  </a:lnTo>
                  <a:lnTo>
                    <a:pt x="673" y="160"/>
                  </a:lnTo>
                  <a:lnTo>
                    <a:pt x="756" y="160"/>
                  </a:lnTo>
                  <a:lnTo>
                    <a:pt x="748" y="195"/>
                  </a:lnTo>
                  <a:lnTo>
                    <a:pt x="740" y="230"/>
                  </a:lnTo>
                  <a:lnTo>
                    <a:pt x="567" y="318"/>
                  </a:lnTo>
                  <a:lnTo>
                    <a:pt x="471" y="368"/>
                  </a:lnTo>
                  <a:lnTo>
                    <a:pt x="472" y="369"/>
                  </a:lnTo>
                  <a:lnTo>
                    <a:pt x="563" y="326"/>
                  </a:lnTo>
                  <a:lnTo>
                    <a:pt x="738" y="241"/>
                  </a:lnTo>
                  <a:lnTo>
                    <a:pt x="716" y="336"/>
                  </a:lnTo>
                  <a:lnTo>
                    <a:pt x="708" y="373"/>
                  </a:lnTo>
                  <a:lnTo>
                    <a:pt x="708" y="375"/>
                  </a:lnTo>
                  <a:lnTo>
                    <a:pt x="710" y="374"/>
                  </a:lnTo>
                  <a:lnTo>
                    <a:pt x="721" y="335"/>
                  </a:lnTo>
                  <a:lnTo>
                    <a:pt x="748" y="236"/>
                  </a:lnTo>
                  <a:lnTo>
                    <a:pt x="820" y="203"/>
                  </a:lnTo>
                  <a:lnTo>
                    <a:pt x="883" y="173"/>
                  </a:lnTo>
                  <a:lnTo>
                    <a:pt x="943" y="147"/>
                  </a:lnTo>
                  <a:lnTo>
                    <a:pt x="688" y="147"/>
                  </a:lnTo>
                  <a:lnTo>
                    <a:pt x="752" y="87"/>
                  </a:lnTo>
                  <a:lnTo>
                    <a:pt x="779" y="61"/>
                  </a:lnTo>
                  <a:lnTo>
                    <a:pt x="759" y="147"/>
                  </a:lnTo>
                  <a:lnTo>
                    <a:pt x="688" y="147"/>
                  </a:lnTo>
                  <a:lnTo>
                    <a:pt x="943" y="147"/>
                  </a:lnTo>
                  <a:lnTo>
                    <a:pt x="770" y="161"/>
                  </a:lnTo>
                  <a:lnTo>
                    <a:pt x="871" y="163"/>
                  </a:lnTo>
                  <a:lnTo>
                    <a:pt x="837" y="181"/>
                  </a:lnTo>
                  <a:lnTo>
                    <a:pt x="752" y="224"/>
                  </a:lnTo>
                  <a:lnTo>
                    <a:pt x="770" y="161"/>
                  </a:lnTo>
                  <a:lnTo>
                    <a:pt x="943" y="147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black">
            <a:xfrm>
              <a:off x="299" y="3549"/>
              <a:ext cx="5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0" y="0"/>
                </a:cxn>
                <a:cxn ang="0">
                  <a:pos x="30" y="49"/>
                </a:cxn>
                <a:cxn ang="0">
                  <a:pos x="55" y="49"/>
                </a:cxn>
                <a:cxn ang="0">
                  <a:pos x="50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56" h="68">
                  <a:moveTo>
                    <a:pt x="14" y="0"/>
                  </a:moveTo>
                  <a:lnTo>
                    <a:pt x="40" y="0"/>
                  </a:lnTo>
                  <a:lnTo>
                    <a:pt x="30" y="49"/>
                  </a:lnTo>
                  <a:lnTo>
                    <a:pt x="55" y="49"/>
                  </a:lnTo>
                  <a:lnTo>
                    <a:pt x="50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black">
            <a:xfrm>
              <a:off x="415" y="3547"/>
              <a:ext cx="74" cy="7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" y="3"/>
                </a:cxn>
                <a:cxn ang="0">
                  <a:pos x="69" y="10"/>
                </a:cxn>
                <a:cxn ang="0">
                  <a:pos x="73" y="21"/>
                </a:cxn>
                <a:cxn ang="0">
                  <a:pos x="72" y="36"/>
                </a:cxn>
                <a:cxn ang="0">
                  <a:pos x="66" y="50"/>
                </a:cxn>
                <a:cxn ang="0">
                  <a:pos x="57" y="61"/>
                </a:cxn>
                <a:cxn ang="0">
                  <a:pos x="44" y="68"/>
                </a:cxn>
                <a:cxn ang="0">
                  <a:pos x="29" y="71"/>
                </a:cxn>
                <a:cxn ang="0">
                  <a:pos x="13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9" y="3"/>
                </a:cxn>
                <a:cxn ang="0">
                  <a:pos x="44" y="0"/>
                </a:cxn>
                <a:cxn ang="0">
                  <a:pos x="32" y="53"/>
                </a:cxn>
                <a:cxn ang="0">
                  <a:pos x="39" y="50"/>
                </a:cxn>
                <a:cxn ang="0">
                  <a:pos x="44" y="36"/>
                </a:cxn>
                <a:cxn ang="0">
                  <a:pos x="45" y="21"/>
                </a:cxn>
                <a:cxn ang="0">
                  <a:pos x="40" y="19"/>
                </a:cxn>
                <a:cxn ang="0">
                  <a:pos x="34" y="21"/>
                </a:cxn>
                <a:cxn ang="0">
                  <a:pos x="29" y="36"/>
                </a:cxn>
                <a:cxn ang="0">
                  <a:pos x="28" y="50"/>
                </a:cxn>
                <a:cxn ang="0">
                  <a:pos x="32" y="53"/>
                </a:cxn>
                <a:cxn ang="0">
                  <a:pos x="44" y="0"/>
                </a:cxn>
              </a:cxnLst>
              <a:rect l="0" t="0" r="r" b="b"/>
              <a:pathLst>
                <a:path w="74" h="72">
                  <a:moveTo>
                    <a:pt x="44" y="0"/>
                  </a:moveTo>
                  <a:lnTo>
                    <a:pt x="59" y="3"/>
                  </a:lnTo>
                  <a:lnTo>
                    <a:pt x="69" y="10"/>
                  </a:lnTo>
                  <a:lnTo>
                    <a:pt x="73" y="21"/>
                  </a:lnTo>
                  <a:lnTo>
                    <a:pt x="72" y="36"/>
                  </a:lnTo>
                  <a:lnTo>
                    <a:pt x="66" y="50"/>
                  </a:lnTo>
                  <a:lnTo>
                    <a:pt x="57" y="61"/>
                  </a:lnTo>
                  <a:lnTo>
                    <a:pt x="44" y="68"/>
                  </a:lnTo>
                  <a:lnTo>
                    <a:pt x="29" y="71"/>
                  </a:lnTo>
                  <a:lnTo>
                    <a:pt x="13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9" y="3"/>
                  </a:lnTo>
                  <a:lnTo>
                    <a:pt x="44" y="0"/>
                  </a:lnTo>
                  <a:lnTo>
                    <a:pt x="32" y="53"/>
                  </a:lnTo>
                  <a:lnTo>
                    <a:pt x="39" y="50"/>
                  </a:lnTo>
                  <a:lnTo>
                    <a:pt x="44" y="36"/>
                  </a:lnTo>
                  <a:lnTo>
                    <a:pt x="45" y="21"/>
                  </a:lnTo>
                  <a:lnTo>
                    <a:pt x="40" y="19"/>
                  </a:lnTo>
                  <a:lnTo>
                    <a:pt x="34" y="21"/>
                  </a:lnTo>
                  <a:lnTo>
                    <a:pt x="29" y="36"/>
                  </a:lnTo>
                  <a:lnTo>
                    <a:pt x="28" y="50"/>
                  </a:lnTo>
                  <a:lnTo>
                    <a:pt x="32" y="53"/>
                  </a:lnTo>
                  <a:lnTo>
                    <a:pt x="4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black">
            <a:xfrm>
              <a:off x="546" y="3547"/>
              <a:ext cx="72" cy="72"/>
            </a:xfrm>
            <a:custGeom>
              <a:avLst/>
              <a:gdLst/>
              <a:ahLst/>
              <a:cxnLst>
                <a:cxn ang="0">
                  <a:pos x="68" y="44"/>
                </a:cxn>
                <a:cxn ang="0">
                  <a:pos x="62" y="56"/>
                </a:cxn>
                <a:cxn ang="0">
                  <a:pos x="52" y="64"/>
                </a:cxn>
                <a:cxn ang="0">
                  <a:pos x="41" y="69"/>
                </a:cxn>
                <a:cxn ang="0">
                  <a:pos x="29" y="71"/>
                </a:cxn>
                <a:cxn ang="0">
                  <a:pos x="14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8" y="3"/>
                </a:cxn>
                <a:cxn ang="0">
                  <a:pos x="44" y="0"/>
                </a:cxn>
                <a:cxn ang="0">
                  <a:pos x="56" y="1"/>
                </a:cxn>
                <a:cxn ang="0">
                  <a:pos x="66" y="6"/>
                </a:cxn>
                <a:cxn ang="0">
                  <a:pos x="71" y="14"/>
                </a:cxn>
                <a:cxn ang="0">
                  <a:pos x="71" y="26"/>
                </a:cxn>
                <a:cxn ang="0">
                  <a:pos x="46" y="26"/>
                </a:cxn>
                <a:cxn ang="0">
                  <a:pos x="41" y="19"/>
                </a:cxn>
                <a:cxn ang="0">
                  <a:pos x="34" y="23"/>
                </a:cxn>
                <a:cxn ang="0">
                  <a:pos x="29" y="36"/>
                </a:cxn>
                <a:cxn ang="0">
                  <a:pos x="27" y="48"/>
                </a:cxn>
                <a:cxn ang="0">
                  <a:pos x="33" y="53"/>
                </a:cxn>
                <a:cxn ang="0">
                  <a:pos x="41" y="44"/>
                </a:cxn>
                <a:cxn ang="0">
                  <a:pos x="68" y="44"/>
                </a:cxn>
              </a:cxnLst>
              <a:rect l="0" t="0" r="r" b="b"/>
              <a:pathLst>
                <a:path w="72" h="72">
                  <a:moveTo>
                    <a:pt x="68" y="44"/>
                  </a:moveTo>
                  <a:lnTo>
                    <a:pt x="62" y="56"/>
                  </a:lnTo>
                  <a:lnTo>
                    <a:pt x="52" y="64"/>
                  </a:lnTo>
                  <a:lnTo>
                    <a:pt x="41" y="69"/>
                  </a:lnTo>
                  <a:lnTo>
                    <a:pt x="29" y="71"/>
                  </a:lnTo>
                  <a:lnTo>
                    <a:pt x="14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8" y="3"/>
                  </a:lnTo>
                  <a:lnTo>
                    <a:pt x="44" y="0"/>
                  </a:lnTo>
                  <a:lnTo>
                    <a:pt x="56" y="1"/>
                  </a:lnTo>
                  <a:lnTo>
                    <a:pt x="66" y="6"/>
                  </a:lnTo>
                  <a:lnTo>
                    <a:pt x="71" y="14"/>
                  </a:lnTo>
                  <a:lnTo>
                    <a:pt x="71" y="26"/>
                  </a:lnTo>
                  <a:lnTo>
                    <a:pt x="46" y="26"/>
                  </a:lnTo>
                  <a:lnTo>
                    <a:pt x="41" y="19"/>
                  </a:lnTo>
                  <a:lnTo>
                    <a:pt x="34" y="23"/>
                  </a:lnTo>
                  <a:lnTo>
                    <a:pt x="29" y="36"/>
                  </a:lnTo>
                  <a:lnTo>
                    <a:pt x="27" y="48"/>
                  </a:lnTo>
                  <a:lnTo>
                    <a:pt x="33" y="53"/>
                  </a:lnTo>
                  <a:lnTo>
                    <a:pt x="41" y="44"/>
                  </a:lnTo>
                  <a:lnTo>
                    <a:pt x="68" y="44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black">
            <a:xfrm>
              <a:off x="680" y="3549"/>
              <a:ext cx="87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2" y="0"/>
                </a:cxn>
                <a:cxn ang="0">
                  <a:pos x="35" y="28"/>
                </a:cxn>
                <a:cxn ang="0">
                  <a:pos x="56" y="0"/>
                </a:cxn>
                <a:cxn ang="0">
                  <a:pos x="86" y="0"/>
                </a:cxn>
                <a:cxn ang="0">
                  <a:pos x="60" y="32"/>
                </a:cxn>
                <a:cxn ang="0">
                  <a:pos x="73" y="67"/>
                </a:cxn>
                <a:cxn ang="0">
                  <a:pos x="44" y="67"/>
                </a:cxn>
                <a:cxn ang="0">
                  <a:pos x="34" y="37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</a:cxnLst>
              <a:rect l="0" t="0" r="r" b="b"/>
              <a:pathLst>
                <a:path w="87" h="68">
                  <a:moveTo>
                    <a:pt x="15" y="0"/>
                  </a:moveTo>
                  <a:lnTo>
                    <a:pt x="42" y="0"/>
                  </a:lnTo>
                  <a:lnTo>
                    <a:pt x="35" y="28"/>
                  </a:lnTo>
                  <a:lnTo>
                    <a:pt x="56" y="0"/>
                  </a:lnTo>
                  <a:lnTo>
                    <a:pt x="86" y="0"/>
                  </a:lnTo>
                  <a:lnTo>
                    <a:pt x="60" y="32"/>
                  </a:lnTo>
                  <a:lnTo>
                    <a:pt x="73" y="67"/>
                  </a:lnTo>
                  <a:lnTo>
                    <a:pt x="44" y="67"/>
                  </a:lnTo>
                  <a:lnTo>
                    <a:pt x="34" y="37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black">
            <a:xfrm>
              <a:off x="818" y="3549"/>
              <a:ext cx="82" cy="68"/>
            </a:xfrm>
            <a:custGeom>
              <a:avLst/>
              <a:gdLst/>
              <a:ahLst/>
              <a:cxnLst>
                <a:cxn ang="0">
                  <a:pos x="44" y="42"/>
                </a:cxn>
                <a:cxn ang="0">
                  <a:pos x="33" y="42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42" y="0"/>
                </a:cxn>
                <a:cxn ang="0">
                  <a:pos x="36" y="23"/>
                </a:cxn>
                <a:cxn ang="0">
                  <a:pos x="49" y="23"/>
                </a:cxn>
                <a:cxn ang="0">
                  <a:pos x="54" y="0"/>
                </a:cxn>
                <a:cxn ang="0">
                  <a:pos x="81" y="0"/>
                </a:cxn>
                <a:cxn ang="0">
                  <a:pos x="68" y="67"/>
                </a:cxn>
                <a:cxn ang="0">
                  <a:pos x="40" y="67"/>
                </a:cxn>
                <a:cxn ang="0">
                  <a:pos x="44" y="42"/>
                </a:cxn>
              </a:cxnLst>
              <a:rect l="0" t="0" r="r" b="b"/>
              <a:pathLst>
                <a:path w="82" h="68">
                  <a:moveTo>
                    <a:pt x="44" y="42"/>
                  </a:moveTo>
                  <a:lnTo>
                    <a:pt x="33" y="42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42" y="0"/>
                  </a:lnTo>
                  <a:lnTo>
                    <a:pt x="36" y="23"/>
                  </a:lnTo>
                  <a:lnTo>
                    <a:pt x="49" y="23"/>
                  </a:lnTo>
                  <a:lnTo>
                    <a:pt x="54" y="0"/>
                  </a:lnTo>
                  <a:lnTo>
                    <a:pt x="81" y="0"/>
                  </a:lnTo>
                  <a:lnTo>
                    <a:pt x="68" y="67"/>
                  </a:lnTo>
                  <a:lnTo>
                    <a:pt x="40" y="67"/>
                  </a:lnTo>
                  <a:lnTo>
                    <a:pt x="44" y="42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black">
            <a:xfrm>
              <a:off x="957" y="3549"/>
              <a:ext cx="6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" y="0"/>
                </a:cxn>
                <a:cxn ang="0">
                  <a:pos x="64" y="18"/>
                </a:cxn>
                <a:cxn ang="0">
                  <a:pos x="37" y="18"/>
                </a:cxn>
                <a:cxn ang="0">
                  <a:pos x="35" y="24"/>
                </a:cxn>
                <a:cxn ang="0">
                  <a:pos x="59" y="24"/>
                </a:cxn>
                <a:cxn ang="0">
                  <a:pos x="56" y="42"/>
                </a:cxn>
                <a:cxn ang="0">
                  <a:pos x="31" y="42"/>
                </a:cxn>
                <a:cxn ang="0">
                  <a:pos x="29" y="49"/>
                </a:cxn>
                <a:cxn ang="0">
                  <a:pos x="57" y="49"/>
                </a:cxn>
                <a:cxn ang="0">
                  <a:pos x="54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8" h="68">
                  <a:moveTo>
                    <a:pt x="14" y="0"/>
                  </a:moveTo>
                  <a:lnTo>
                    <a:pt x="67" y="0"/>
                  </a:lnTo>
                  <a:lnTo>
                    <a:pt x="64" y="18"/>
                  </a:lnTo>
                  <a:lnTo>
                    <a:pt x="37" y="18"/>
                  </a:lnTo>
                  <a:lnTo>
                    <a:pt x="35" y="24"/>
                  </a:lnTo>
                  <a:lnTo>
                    <a:pt x="59" y="24"/>
                  </a:lnTo>
                  <a:lnTo>
                    <a:pt x="56" y="42"/>
                  </a:lnTo>
                  <a:lnTo>
                    <a:pt x="31" y="42"/>
                  </a:lnTo>
                  <a:lnTo>
                    <a:pt x="29" y="49"/>
                  </a:lnTo>
                  <a:lnTo>
                    <a:pt x="57" y="49"/>
                  </a:lnTo>
                  <a:lnTo>
                    <a:pt x="54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black">
            <a:xfrm>
              <a:off x="1085" y="3549"/>
              <a:ext cx="6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5" y="0"/>
                </a:cxn>
                <a:cxn ang="0">
                  <a:pos x="62" y="18"/>
                </a:cxn>
                <a:cxn ang="0">
                  <a:pos x="35" y="18"/>
                </a:cxn>
                <a:cxn ang="0">
                  <a:pos x="35" y="24"/>
                </a:cxn>
                <a:cxn ang="0">
                  <a:pos x="58" y="24"/>
                </a:cxn>
                <a:cxn ang="0">
                  <a:pos x="54" y="42"/>
                </a:cxn>
                <a:cxn ang="0">
                  <a:pos x="30" y="42"/>
                </a:cxn>
                <a:cxn ang="0">
                  <a:pos x="28" y="49"/>
                </a:cxn>
                <a:cxn ang="0">
                  <a:pos x="56" y="49"/>
                </a:cxn>
                <a:cxn ang="0">
                  <a:pos x="5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6" h="68">
                  <a:moveTo>
                    <a:pt x="14" y="0"/>
                  </a:moveTo>
                  <a:lnTo>
                    <a:pt x="65" y="0"/>
                  </a:lnTo>
                  <a:lnTo>
                    <a:pt x="62" y="18"/>
                  </a:lnTo>
                  <a:lnTo>
                    <a:pt x="35" y="18"/>
                  </a:lnTo>
                  <a:lnTo>
                    <a:pt x="35" y="24"/>
                  </a:lnTo>
                  <a:lnTo>
                    <a:pt x="58" y="24"/>
                  </a:lnTo>
                  <a:lnTo>
                    <a:pt x="54" y="42"/>
                  </a:lnTo>
                  <a:lnTo>
                    <a:pt x="30" y="42"/>
                  </a:lnTo>
                  <a:lnTo>
                    <a:pt x="28" y="49"/>
                  </a:lnTo>
                  <a:lnTo>
                    <a:pt x="56" y="49"/>
                  </a:lnTo>
                  <a:lnTo>
                    <a:pt x="5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black">
            <a:xfrm>
              <a:off x="1213" y="3549"/>
              <a:ext cx="7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6" y="0"/>
                </a:cxn>
                <a:cxn ang="0">
                  <a:pos x="63" y="3"/>
                </a:cxn>
                <a:cxn ang="0">
                  <a:pos x="72" y="10"/>
                </a:cxn>
                <a:cxn ang="0">
                  <a:pos x="77" y="21"/>
                </a:cxn>
                <a:cxn ang="0">
                  <a:pos x="75" y="34"/>
                </a:cxn>
                <a:cxn ang="0">
                  <a:pos x="69" y="48"/>
                </a:cxn>
                <a:cxn ang="0">
                  <a:pos x="60" y="58"/>
                </a:cxn>
                <a:cxn ang="0">
                  <a:pos x="48" y="64"/>
                </a:cxn>
                <a:cxn ang="0">
                  <a:pos x="33" y="67"/>
                </a:cxn>
                <a:cxn ang="0">
                  <a:pos x="0" y="67"/>
                </a:cxn>
                <a:cxn ang="0">
                  <a:pos x="14" y="0"/>
                </a:cxn>
                <a:cxn ang="0">
                  <a:pos x="29" y="51"/>
                </a:cxn>
                <a:cxn ang="0">
                  <a:pos x="33" y="51"/>
                </a:cxn>
                <a:cxn ang="0">
                  <a:pos x="42" y="47"/>
                </a:cxn>
                <a:cxn ang="0">
                  <a:pos x="47" y="34"/>
                </a:cxn>
                <a:cxn ang="0">
                  <a:pos x="48" y="20"/>
                </a:cxn>
                <a:cxn ang="0">
                  <a:pos x="40" y="15"/>
                </a:cxn>
                <a:cxn ang="0">
                  <a:pos x="37" y="15"/>
                </a:cxn>
                <a:cxn ang="0">
                  <a:pos x="29" y="51"/>
                </a:cxn>
                <a:cxn ang="0">
                  <a:pos x="14" y="0"/>
                </a:cxn>
              </a:cxnLst>
              <a:rect l="0" t="0" r="r" b="b"/>
              <a:pathLst>
                <a:path w="78" h="68">
                  <a:moveTo>
                    <a:pt x="14" y="0"/>
                  </a:moveTo>
                  <a:lnTo>
                    <a:pt x="46" y="0"/>
                  </a:lnTo>
                  <a:lnTo>
                    <a:pt x="63" y="3"/>
                  </a:lnTo>
                  <a:lnTo>
                    <a:pt x="72" y="10"/>
                  </a:lnTo>
                  <a:lnTo>
                    <a:pt x="77" y="21"/>
                  </a:lnTo>
                  <a:lnTo>
                    <a:pt x="75" y="34"/>
                  </a:lnTo>
                  <a:lnTo>
                    <a:pt x="69" y="48"/>
                  </a:lnTo>
                  <a:lnTo>
                    <a:pt x="60" y="58"/>
                  </a:lnTo>
                  <a:lnTo>
                    <a:pt x="48" y="64"/>
                  </a:lnTo>
                  <a:lnTo>
                    <a:pt x="33" y="67"/>
                  </a:lnTo>
                  <a:lnTo>
                    <a:pt x="0" y="67"/>
                  </a:lnTo>
                  <a:lnTo>
                    <a:pt x="14" y="0"/>
                  </a:lnTo>
                  <a:lnTo>
                    <a:pt x="29" y="51"/>
                  </a:lnTo>
                  <a:lnTo>
                    <a:pt x="33" y="51"/>
                  </a:lnTo>
                  <a:lnTo>
                    <a:pt x="42" y="47"/>
                  </a:lnTo>
                  <a:lnTo>
                    <a:pt x="47" y="34"/>
                  </a:lnTo>
                  <a:lnTo>
                    <a:pt x="48" y="20"/>
                  </a:lnTo>
                  <a:lnTo>
                    <a:pt x="40" y="15"/>
                  </a:lnTo>
                  <a:lnTo>
                    <a:pt x="37" y="15"/>
                  </a:lnTo>
                  <a:lnTo>
                    <a:pt x="29" y="51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black">
            <a:xfrm>
              <a:off x="1405" y="3549"/>
              <a:ext cx="111" cy="68"/>
            </a:xfrm>
            <a:custGeom>
              <a:avLst/>
              <a:gdLst/>
              <a:ahLst/>
              <a:cxnLst>
                <a:cxn ang="0">
                  <a:pos x="81" y="19"/>
                </a:cxn>
                <a:cxn ang="0">
                  <a:pos x="61" y="67"/>
                </a:cxn>
                <a:cxn ang="0">
                  <a:pos x="34" y="67"/>
                </a:cxn>
                <a:cxn ang="0">
                  <a:pos x="36" y="19"/>
                </a:cxn>
                <a:cxn ang="0">
                  <a:pos x="35" y="19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6" y="0"/>
                </a:cxn>
                <a:cxn ang="0">
                  <a:pos x="54" y="0"/>
                </a:cxn>
                <a:cxn ang="0">
                  <a:pos x="53" y="39"/>
                </a:cxn>
                <a:cxn ang="0">
                  <a:pos x="54" y="39"/>
                </a:cxn>
                <a:cxn ang="0">
                  <a:pos x="70" y="0"/>
                </a:cxn>
                <a:cxn ang="0">
                  <a:pos x="110" y="0"/>
                </a:cxn>
                <a:cxn ang="0">
                  <a:pos x="94" y="67"/>
                </a:cxn>
                <a:cxn ang="0">
                  <a:pos x="71" y="67"/>
                </a:cxn>
                <a:cxn ang="0">
                  <a:pos x="81" y="19"/>
                </a:cxn>
              </a:cxnLst>
              <a:rect l="0" t="0" r="r" b="b"/>
              <a:pathLst>
                <a:path w="111" h="68">
                  <a:moveTo>
                    <a:pt x="81" y="19"/>
                  </a:moveTo>
                  <a:lnTo>
                    <a:pt x="61" y="67"/>
                  </a:lnTo>
                  <a:lnTo>
                    <a:pt x="34" y="67"/>
                  </a:lnTo>
                  <a:lnTo>
                    <a:pt x="36" y="19"/>
                  </a:lnTo>
                  <a:lnTo>
                    <a:pt x="35" y="19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6" y="0"/>
                  </a:lnTo>
                  <a:lnTo>
                    <a:pt x="54" y="0"/>
                  </a:lnTo>
                  <a:lnTo>
                    <a:pt x="53" y="39"/>
                  </a:lnTo>
                  <a:lnTo>
                    <a:pt x="54" y="39"/>
                  </a:lnTo>
                  <a:lnTo>
                    <a:pt x="70" y="0"/>
                  </a:lnTo>
                  <a:lnTo>
                    <a:pt x="110" y="0"/>
                  </a:lnTo>
                  <a:lnTo>
                    <a:pt x="94" y="67"/>
                  </a:lnTo>
                  <a:lnTo>
                    <a:pt x="71" y="67"/>
                  </a:lnTo>
                  <a:lnTo>
                    <a:pt x="81" y="19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black">
            <a:xfrm>
              <a:off x="1562" y="3549"/>
              <a:ext cx="82" cy="6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73" y="0"/>
                </a:cxn>
                <a:cxn ang="0">
                  <a:pos x="81" y="67"/>
                </a:cxn>
                <a:cxn ang="0">
                  <a:pos x="52" y="67"/>
                </a:cxn>
                <a:cxn ang="0">
                  <a:pos x="51" y="55"/>
                </a:cxn>
                <a:cxn ang="0">
                  <a:pos x="32" y="55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37" y="0"/>
                </a:cxn>
                <a:cxn ang="0">
                  <a:pos x="51" y="39"/>
                </a:cxn>
                <a:cxn ang="0">
                  <a:pos x="51" y="14"/>
                </a:cxn>
                <a:cxn ang="0">
                  <a:pos x="41" y="39"/>
                </a:cxn>
                <a:cxn ang="0">
                  <a:pos x="51" y="39"/>
                </a:cxn>
                <a:cxn ang="0">
                  <a:pos x="37" y="0"/>
                </a:cxn>
              </a:cxnLst>
              <a:rect l="0" t="0" r="r" b="b"/>
              <a:pathLst>
                <a:path w="82" h="68">
                  <a:moveTo>
                    <a:pt x="37" y="0"/>
                  </a:moveTo>
                  <a:lnTo>
                    <a:pt x="73" y="0"/>
                  </a:lnTo>
                  <a:lnTo>
                    <a:pt x="81" y="67"/>
                  </a:lnTo>
                  <a:lnTo>
                    <a:pt x="52" y="67"/>
                  </a:lnTo>
                  <a:lnTo>
                    <a:pt x="51" y="55"/>
                  </a:lnTo>
                  <a:lnTo>
                    <a:pt x="32" y="55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37" y="0"/>
                  </a:lnTo>
                  <a:lnTo>
                    <a:pt x="51" y="39"/>
                  </a:lnTo>
                  <a:lnTo>
                    <a:pt x="51" y="14"/>
                  </a:lnTo>
                  <a:lnTo>
                    <a:pt x="41" y="39"/>
                  </a:lnTo>
                  <a:lnTo>
                    <a:pt x="51" y="39"/>
                  </a:lnTo>
                  <a:lnTo>
                    <a:pt x="37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black">
            <a:xfrm>
              <a:off x="1714" y="3549"/>
              <a:ext cx="78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56" y="0"/>
                </a:cxn>
                <a:cxn ang="0">
                  <a:pos x="73" y="4"/>
                </a:cxn>
                <a:cxn ang="0">
                  <a:pos x="77" y="18"/>
                </a:cxn>
                <a:cxn ang="0">
                  <a:pos x="71" y="27"/>
                </a:cxn>
                <a:cxn ang="0">
                  <a:pos x="58" y="34"/>
                </a:cxn>
                <a:cxn ang="0">
                  <a:pos x="69" y="41"/>
                </a:cxn>
                <a:cxn ang="0">
                  <a:pos x="69" y="52"/>
                </a:cxn>
                <a:cxn ang="0">
                  <a:pos x="69" y="67"/>
                </a:cxn>
                <a:cxn ang="0">
                  <a:pos x="41" y="67"/>
                </a:cxn>
                <a:cxn ang="0">
                  <a:pos x="42" y="47"/>
                </a:cxn>
                <a:cxn ang="0">
                  <a:pos x="36" y="42"/>
                </a:cxn>
                <a:cxn ang="0">
                  <a:pos x="33" y="42"/>
                </a:cxn>
                <a:cxn ang="0">
                  <a:pos x="28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38" y="28"/>
                </a:cxn>
                <a:cxn ang="0">
                  <a:pos x="46" y="26"/>
                </a:cxn>
                <a:cxn ang="0">
                  <a:pos x="48" y="21"/>
                </a:cxn>
                <a:cxn ang="0">
                  <a:pos x="41" y="15"/>
                </a:cxn>
                <a:cxn ang="0">
                  <a:pos x="39" y="15"/>
                </a:cxn>
                <a:cxn ang="0">
                  <a:pos x="36" y="28"/>
                </a:cxn>
                <a:cxn ang="0">
                  <a:pos x="38" y="28"/>
                </a:cxn>
                <a:cxn ang="0">
                  <a:pos x="15" y="0"/>
                </a:cxn>
              </a:cxnLst>
              <a:rect l="0" t="0" r="r" b="b"/>
              <a:pathLst>
                <a:path w="78" h="68">
                  <a:moveTo>
                    <a:pt x="15" y="0"/>
                  </a:moveTo>
                  <a:lnTo>
                    <a:pt x="56" y="0"/>
                  </a:lnTo>
                  <a:lnTo>
                    <a:pt x="73" y="4"/>
                  </a:lnTo>
                  <a:lnTo>
                    <a:pt x="77" y="18"/>
                  </a:lnTo>
                  <a:lnTo>
                    <a:pt x="71" y="27"/>
                  </a:lnTo>
                  <a:lnTo>
                    <a:pt x="58" y="34"/>
                  </a:lnTo>
                  <a:lnTo>
                    <a:pt x="69" y="41"/>
                  </a:lnTo>
                  <a:lnTo>
                    <a:pt x="69" y="52"/>
                  </a:lnTo>
                  <a:lnTo>
                    <a:pt x="69" y="67"/>
                  </a:lnTo>
                  <a:lnTo>
                    <a:pt x="41" y="67"/>
                  </a:lnTo>
                  <a:lnTo>
                    <a:pt x="42" y="47"/>
                  </a:lnTo>
                  <a:lnTo>
                    <a:pt x="36" y="42"/>
                  </a:lnTo>
                  <a:lnTo>
                    <a:pt x="33" y="42"/>
                  </a:lnTo>
                  <a:lnTo>
                    <a:pt x="28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38" y="28"/>
                  </a:lnTo>
                  <a:lnTo>
                    <a:pt x="46" y="26"/>
                  </a:lnTo>
                  <a:lnTo>
                    <a:pt x="48" y="21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black">
            <a:xfrm>
              <a:off x="1863" y="3549"/>
              <a:ext cx="65" cy="68"/>
            </a:xfrm>
            <a:custGeom>
              <a:avLst/>
              <a:gdLst/>
              <a:ahLst/>
              <a:cxnLst>
                <a:cxn ang="0">
                  <a:pos x="16" y="18"/>
                </a:cxn>
                <a:cxn ang="0">
                  <a:pos x="0" y="18"/>
                </a:cxn>
                <a:cxn ang="0">
                  <a:pos x="4" y="0"/>
                </a:cxn>
                <a:cxn ang="0">
                  <a:pos x="64" y="0"/>
                </a:cxn>
                <a:cxn ang="0">
                  <a:pos x="60" y="18"/>
                </a:cxn>
                <a:cxn ang="0">
                  <a:pos x="43" y="18"/>
                </a:cxn>
                <a:cxn ang="0">
                  <a:pos x="32" y="67"/>
                </a:cxn>
                <a:cxn ang="0">
                  <a:pos x="6" y="67"/>
                </a:cxn>
                <a:cxn ang="0">
                  <a:pos x="16" y="18"/>
                </a:cxn>
              </a:cxnLst>
              <a:rect l="0" t="0" r="r" b="b"/>
              <a:pathLst>
                <a:path w="65" h="68">
                  <a:moveTo>
                    <a:pt x="16" y="18"/>
                  </a:moveTo>
                  <a:lnTo>
                    <a:pt x="0" y="18"/>
                  </a:lnTo>
                  <a:lnTo>
                    <a:pt x="4" y="0"/>
                  </a:lnTo>
                  <a:lnTo>
                    <a:pt x="64" y="0"/>
                  </a:lnTo>
                  <a:lnTo>
                    <a:pt x="60" y="18"/>
                  </a:lnTo>
                  <a:lnTo>
                    <a:pt x="43" y="18"/>
                  </a:lnTo>
                  <a:lnTo>
                    <a:pt x="32" y="67"/>
                  </a:lnTo>
                  <a:lnTo>
                    <a:pt x="6" y="67"/>
                  </a:lnTo>
                  <a:lnTo>
                    <a:pt x="16" y="1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black">
            <a:xfrm>
              <a:off x="1985" y="3549"/>
              <a:ext cx="39" cy="6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8" y="0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2" y="0"/>
                </a:cxn>
              </a:cxnLst>
              <a:rect l="0" t="0" r="r" b="b"/>
              <a:pathLst>
                <a:path w="39" h="68">
                  <a:moveTo>
                    <a:pt x="12" y="0"/>
                  </a:moveTo>
                  <a:lnTo>
                    <a:pt x="38" y="0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2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black">
            <a:xfrm>
              <a:off x="2086" y="3549"/>
              <a:ext cx="87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8" y="0"/>
                </a:cxn>
                <a:cxn ang="0">
                  <a:pos x="54" y="39"/>
                </a:cxn>
                <a:cxn ang="0">
                  <a:pos x="63" y="0"/>
                </a:cxn>
                <a:cxn ang="0">
                  <a:pos x="86" y="0"/>
                </a:cxn>
                <a:cxn ang="0">
                  <a:pos x="71" y="67"/>
                </a:cxn>
                <a:cxn ang="0">
                  <a:pos x="37" y="67"/>
                </a:cxn>
                <a:cxn ang="0">
                  <a:pos x="32" y="26"/>
                </a:cxn>
                <a:cxn ang="0">
                  <a:pos x="2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87" h="68">
                  <a:moveTo>
                    <a:pt x="14" y="0"/>
                  </a:moveTo>
                  <a:lnTo>
                    <a:pt x="48" y="0"/>
                  </a:lnTo>
                  <a:lnTo>
                    <a:pt x="54" y="39"/>
                  </a:lnTo>
                  <a:lnTo>
                    <a:pt x="63" y="0"/>
                  </a:lnTo>
                  <a:lnTo>
                    <a:pt x="86" y="0"/>
                  </a:lnTo>
                  <a:lnTo>
                    <a:pt x="71" y="67"/>
                  </a:lnTo>
                  <a:lnTo>
                    <a:pt x="37" y="67"/>
                  </a:lnTo>
                  <a:lnTo>
                    <a:pt x="32" y="26"/>
                  </a:lnTo>
                  <a:lnTo>
                    <a:pt x="2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118" y="498474"/>
            <a:ext cx="1660525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197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"/>
          <p:cNvGrpSpPr>
            <a:grpSpLocks noChangeAspect="1"/>
          </p:cNvGrpSpPr>
          <p:nvPr userDrawn="1"/>
        </p:nvGrpSpPr>
        <p:grpSpPr bwMode="auto">
          <a:xfrm>
            <a:off x="389461" y="6110192"/>
            <a:ext cx="2443635" cy="397236"/>
            <a:chOff x="299" y="3352"/>
            <a:chExt cx="2313" cy="376"/>
          </a:xfrm>
          <a:solidFill>
            <a:schemeClr val="bg1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black">
            <a:xfrm>
              <a:off x="1668" y="3352"/>
              <a:ext cx="944" cy="376"/>
            </a:xfrm>
            <a:custGeom>
              <a:avLst/>
              <a:gdLst/>
              <a:ahLst/>
              <a:cxnLst>
                <a:cxn ang="0">
                  <a:pos x="943" y="147"/>
                </a:cxn>
                <a:cxn ang="0">
                  <a:pos x="775" y="147"/>
                </a:cxn>
                <a:cxn ang="0">
                  <a:pos x="816" y="0"/>
                </a:cxn>
                <a:cxn ang="0">
                  <a:pos x="672" y="147"/>
                </a:cxn>
                <a:cxn ang="0">
                  <a:pos x="3" y="147"/>
                </a:cxn>
                <a:cxn ang="0">
                  <a:pos x="0" y="148"/>
                </a:cxn>
                <a:cxn ang="0">
                  <a:pos x="3" y="149"/>
                </a:cxn>
                <a:cxn ang="0">
                  <a:pos x="106" y="151"/>
                </a:cxn>
                <a:cxn ang="0">
                  <a:pos x="332" y="153"/>
                </a:cxn>
                <a:cxn ang="0">
                  <a:pos x="660" y="159"/>
                </a:cxn>
                <a:cxn ang="0">
                  <a:pos x="600" y="221"/>
                </a:cxn>
                <a:cxn ang="0">
                  <a:pos x="578" y="245"/>
                </a:cxn>
                <a:cxn ang="0">
                  <a:pos x="580" y="245"/>
                </a:cxn>
                <a:cxn ang="0">
                  <a:pos x="606" y="221"/>
                </a:cxn>
                <a:cxn ang="0">
                  <a:pos x="673" y="160"/>
                </a:cxn>
                <a:cxn ang="0">
                  <a:pos x="756" y="160"/>
                </a:cxn>
                <a:cxn ang="0">
                  <a:pos x="748" y="195"/>
                </a:cxn>
                <a:cxn ang="0">
                  <a:pos x="740" y="230"/>
                </a:cxn>
                <a:cxn ang="0">
                  <a:pos x="567" y="318"/>
                </a:cxn>
                <a:cxn ang="0">
                  <a:pos x="471" y="368"/>
                </a:cxn>
                <a:cxn ang="0">
                  <a:pos x="472" y="369"/>
                </a:cxn>
                <a:cxn ang="0">
                  <a:pos x="563" y="326"/>
                </a:cxn>
                <a:cxn ang="0">
                  <a:pos x="738" y="241"/>
                </a:cxn>
                <a:cxn ang="0">
                  <a:pos x="716" y="336"/>
                </a:cxn>
                <a:cxn ang="0">
                  <a:pos x="708" y="373"/>
                </a:cxn>
                <a:cxn ang="0">
                  <a:pos x="708" y="375"/>
                </a:cxn>
                <a:cxn ang="0">
                  <a:pos x="710" y="374"/>
                </a:cxn>
                <a:cxn ang="0">
                  <a:pos x="721" y="335"/>
                </a:cxn>
                <a:cxn ang="0">
                  <a:pos x="748" y="236"/>
                </a:cxn>
                <a:cxn ang="0">
                  <a:pos x="820" y="203"/>
                </a:cxn>
                <a:cxn ang="0">
                  <a:pos x="883" y="173"/>
                </a:cxn>
                <a:cxn ang="0">
                  <a:pos x="943" y="147"/>
                </a:cxn>
                <a:cxn ang="0">
                  <a:pos x="688" y="147"/>
                </a:cxn>
                <a:cxn ang="0">
                  <a:pos x="752" y="87"/>
                </a:cxn>
                <a:cxn ang="0">
                  <a:pos x="779" y="61"/>
                </a:cxn>
                <a:cxn ang="0">
                  <a:pos x="759" y="147"/>
                </a:cxn>
                <a:cxn ang="0">
                  <a:pos x="688" y="147"/>
                </a:cxn>
                <a:cxn ang="0">
                  <a:pos x="943" y="147"/>
                </a:cxn>
                <a:cxn ang="0">
                  <a:pos x="770" y="161"/>
                </a:cxn>
                <a:cxn ang="0">
                  <a:pos x="871" y="163"/>
                </a:cxn>
                <a:cxn ang="0">
                  <a:pos x="837" y="181"/>
                </a:cxn>
                <a:cxn ang="0">
                  <a:pos x="752" y="224"/>
                </a:cxn>
                <a:cxn ang="0">
                  <a:pos x="770" y="161"/>
                </a:cxn>
                <a:cxn ang="0">
                  <a:pos x="943" y="147"/>
                </a:cxn>
              </a:cxnLst>
              <a:rect l="0" t="0" r="r" b="b"/>
              <a:pathLst>
                <a:path w="944" h="376">
                  <a:moveTo>
                    <a:pt x="943" y="147"/>
                  </a:moveTo>
                  <a:lnTo>
                    <a:pt x="775" y="147"/>
                  </a:lnTo>
                  <a:lnTo>
                    <a:pt x="816" y="0"/>
                  </a:lnTo>
                  <a:lnTo>
                    <a:pt x="672" y="147"/>
                  </a:lnTo>
                  <a:lnTo>
                    <a:pt x="3" y="147"/>
                  </a:lnTo>
                  <a:lnTo>
                    <a:pt x="0" y="148"/>
                  </a:lnTo>
                  <a:lnTo>
                    <a:pt x="3" y="149"/>
                  </a:lnTo>
                  <a:lnTo>
                    <a:pt x="106" y="151"/>
                  </a:lnTo>
                  <a:lnTo>
                    <a:pt x="332" y="153"/>
                  </a:lnTo>
                  <a:lnTo>
                    <a:pt x="660" y="159"/>
                  </a:lnTo>
                  <a:lnTo>
                    <a:pt x="600" y="221"/>
                  </a:lnTo>
                  <a:lnTo>
                    <a:pt x="578" y="245"/>
                  </a:lnTo>
                  <a:lnTo>
                    <a:pt x="580" y="245"/>
                  </a:lnTo>
                  <a:lnTo>
                    <a:pt x="606" y="221"/>
                  </a:lnTo>
                  <a:lnTo>
                    <a:pt x="673" y="160"/>
                  </a:lnTo>
                  <a:lnTo>
                    <a:pt x="756" y="160"/>
                  </a:lnTo>
                  <a:lnTo>
                    <a:pt x="748" y="195"/>
                  </a:lnTo>
                  <a:lnTo>
                    <a:pt x="740" y="230"/>
                  </a:lnTo>
                  <a:lnTo>
                    <a:pt x="567" y="318"/>
                  </a:lnTo>
                  <a:lnTo>
                    <a:pt x="471" y="368"/>
                  </a:lnTo>
                  <a:lnTo>
                    <a:pt x="472" y="369"/>
                  </a:lnTo>
                  <a:lnTo>
                    <a:pt x="563" y="326"/>
                  </a:lnTo>
                  <a:lnTo>
                    <a:pt x="738" y="241"/>
                  </a:lnTo>
                  <a:lnTo>
                    <a:pt x="716" y="336"/>
                  </a:lnTo>
                  <a:lnTo>
                    <a:pt x="708" y="373"/>
                  </a:lnTo>
                  <a:lnTo>
                    <a:pt x="708" y="375"/>
                  </a:lnTo>
                  <a:lnTo>
                    <a:pt x="710" y="374"/>
                  </a:lnTo>
                  <a:lnTo>
                    <a:pt x="721" y="335"/>
                  </a:lnTo>
                  <a:lnTo>
                    <a:pt x="748" y="236"/>
                  </a:lnTo>
                  <a:lnTo>
                    <a:pt x="820" y="203"/>
                  </a:lnTo>
                  <a:lnTo>
                    <a:pt x="883" y="173"/>
                  </a:lnTo>
                  <a:lnTo>
                    <a:pt x="943" y="147"/>
                  </a:lnTo>
                  <a:lnTo>
                    <a:pt x="688" y="147"/>
                  </a:lnTo>
                  <a:lnTo>
                    <a:pt x="752" y="87"/>
                  </a:lnTo>
                  <a:lnTo>
                    <a:pt x="779" y="61"/>
                  </a:lnTo>
                  <a:lnTo>
                    <a:pt x="759" y="147"/>
                  </a:lnTo>
                  <a:lnTo>
                    <a:pt x="688" y="147"/>
                  </a:lnTo>
                  <a:lnTo>
                    <a:pt x="943" y="147"/>
                  </a:lnTo>
                  <a:lnTo>
                    <a:pt x="770" y="161"/>
                  </a:lnTo>
                  <a:lnTo>
                    <a:pt x="871" y="163"/>
                  </a:lnTo>
                  <a:lnTo>
                    <a:pt x="837" y="181"/>
                  </a:lnTo>
                  <a:lnTo>
                    <a:pt x="752" y="224"/>
                  </a:lnTo>
                  <a:lnTo>
                    <a:pt x="770" y="161"/>
                  </a:lnTo>
                  <a:lnTo>
                    <a:pt x="943" y="147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black">
            <a:xfrm>
              <a:off x="299" y="3549"/>
              <a:ext cx="5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0" y="0"/>
                </a:cxn>
                <a:cxn ang="0">
                  <a:pos x="30" y="49"/>
                </a:cxn>
                <a:cxn ang="0">
                  <a:pos x="55" y="49"/>
                </a:cxn>
                <a:cxn ang="0">
                  <a:pos x="50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56" h="68">
                  <a:moveTo>
                    <a:pt x="14" y="0"/>
                  </a:moveTo>
                  <a:lnTo>
                    <a:pt x="40" y="0"/>
                  </a:lnTo>
                  <a:lnTo>
                    <a:pt x="30" y="49"/>
                  </a:lnTo>
                  <a:lnTo>
                    <a:pt x="55" y="49"/>
                  </a:lnTo>
                  <a:lnTo>
                    <a:pt x="50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black">
            <a:xfrm>
              <a:off x="415" y="3547"/>
              <a:ext cx="74" cy="7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" y="3"/>
                </a:cxn>
                <a:cxn ang="0">
                  <a:pos x="69" y="10"/>
                </a:cxn>
                <a:cxn ang="0">
                  <a:pos x="73" y="21"/>
                </a:cxn>
                <a:cxn ang="0">
                  <a:pos x="72" y="36"/>
                </a:cxn>
                <a:cxn ang="0">
                  <a:pos x="66" y="50"/>
                </a:cxn>
                <a:cxn ang="0">
                  <a:pos x="57" y="61"/>
                </a:cxn>
                <a:cxn ang="0">
                  <a:pos x="44" y="68"/>
                </a:cxn>
                <a:cxn ang="0">
                  <a:pos x="29" y="71"/>
                </a:cxn>
                <a:cxn ang="0">
                  <a:pos x="13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9" y="3"/>
                </a:cxn>
                <a:cxn ang="0">
                  <a:pos x="44" y="0"/>
                </a:cxn>
                <a:cxn ang="0">
                  <a:pos x="32" y="53"/>
                </a:cxn>
                <a:cxn ang="0">
                  <a:pos x="39" y="50"/>
                </a:cxn>
                <a:cxn ang="0">
                  <a:pos x="44" y="36"/>
                </a:cxn>
                <a:cxn ang="0">
                  <a:pos x="45" y="21"/>
                </a:cxn>
                <a:cxn ang="0">
                  <a:pos x="40" y="19"/>
                </a:cxn>
                <a:cxn ang="0">
                  <a:pos x="34" y="21"/>
                </a:cxn>
                <a:cxn ang="0">
                  <a:pos x="29" y="36"/>
                </a:cxn>
                <a:cxn ang="0">
                  <a:pos x="28" y="50"/>
                </a:cxn>
                <a:cxn ang="0">
                  <a:pos x="32" y="53"/>
                </a:cxn>
                <a:cxn ang="0">
                  <a:pos x="44" y="0"/>
                </a:cxn>
              </a:cxnLst>
              <a:rect l="0" t="0" r="r" b="b"/>
              <a:pathLst>
                <a:path w="74" h="72">
                  <a:moveTo>
                    <a:pt x="44" y="0"/>
                  </a:moveTo>
                  <a:lnTo>
                    <a:pt x="59" y="3"/>
                  </a:lnTo>
                  <a:lnTo>
                    <a:pt x="69" y="10"/>
                  </a:lnTo>
                  <a:lnTo>
                    <a:pt x="73" y="21"/>
                  </a:lnTo>
                  <a:lnTo>
                    <a:pt x="72" y="36"/>
                  </a:lnTo>
                  <a:lnTo>
                    <a:pt x="66" y="50"/>
                  </a:lnTo>
                  <a:lnTo>
                    <a:pt x="57" y="61"/>
                  </a:lnTo>
                  <a:lnTo>
                    <a:pt x="44" y="68"/>
                  </a:lnTo>
                  <a:lnTo>
                    <a:pt x="29" y="71"/>
                  </a:lnTo>
                  <a:lnTo>
                    <a:pt x="13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9" y="3"/>
                  </a:lnTo>
                  <a:lnTo>
                    <a:pt x="44" y="0"/>
                  </a:lnTo>
                  <a:lnTo>
                    <a:pt x="32" y="53"/>
                  </a:lnTo>
                  <a:lnTo>
                    <a:pt x="39" y="50"/>
                  </a:lnTo>
                  <a:lnTo>
                    <a:pt x="44" y="36"/>
                  </a:lnTo>
                  <a:lnTo>
                    <a:pt x="45" y="21"/>
                  </a:lnTo>
                  <a:lnTo>
                    <a:pt x="40" y="19"/>
                  </a:lnTo>
                  <a:lnTo>
                    <a:pt x="34" y="21"/>
                  </a:lnTo>
                  <a:lnTo>
                    <a:pt x="29" y="36"/>
                  </a:lnTo>
                  <a:lnTo>
                    <a:pt x="28" y="50"/>
                  </a:lnTo>
                  <a:lnTo>
                    <a:pt x="32" y="53"/>
                  </a:lnTo>
                  <a:lnTo>
                    <a:pt x="4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black">
            <a:xfrm>
              <a:off x="546" y="3547"/>
              <a:ext cx="72" cy="72"/>
            </a:xfrm>
            <a:custGeom>
              <a:avLst/>
              <a:gdLst/>
              <a:ahLst/>
              <a:cxnLst>
                <a:cxn ang="0">
                  <a:pos x="68" y="44"/>
                </a:cxn>
                <a:cxn ang="0">
                  <a:pos x="62" y="56"/>
                </a:cxn>
                <a:cxn ang="0">
                  <a:pos x="52" y="64"/>
                </a:cxn>
                <a:cxn ang="0">
                  <a:pos x="41" y="69"/>
                </a:cxn>
                <a:cxn ang="0">
                  <a:pos x="29" y="71"/>
                </a:cxn>
                <a:cxn ang="0">
                  <a:pos x="14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8" y="3"/>
                </a:cxn>
                <a:cxn ang="0">
                  <a:pos x="44" y="0"/>
                </a:cxn>
                <a:cxn ang="0">
                  <a:pos x="56" y="1"/>
                </a:cxn>
                <a:cxn ang="0">
                  <a:pos x="66" y="6"/>
                </a:cxn>
                <a:cxn ang="0">
                  <a:pos x="71" y="14"/>
                </a:cxn>
                <a:cxn ang="0">
                  <a:pos x="71" y="26"/>
                </a:cxn>
                <a:cxn ang="0">
                  <a:pos x="46" y="26"/>
                </a:cxn>
                <a:cxn ang="0">
                  <a:pos x="41" y="19"/>
                </a:cxn>
                <a:cxn ang="0">
                  <a:pos x="34" y="23"/>
                </a:cxn>
                <a:cxn ang="0">
                  <a:pos x="29" y="36"/>
                </a:cxn>
                <a:cxn ang="0">
                  <a:pos x="27" y="48"/>
                </a:cxn>
                <a:cxn ang="0">
                  <a:pos x="33" y="53"/>
                </a:cxn>
                <a:cxn ang="0">
                  <a:pos x="41" y="44"/>
                </a:cxn>
                <a:cxn ang="0">
                  <a:pos x="68" y="44"/>
                </a:cxn>
              </a:cxnLst>
              <a:rect l="0" t="0" r="r" b="b"/>
              <a:pathLst>
                <a:path w="72" h="72">
                  <a:moveTo>
                    <a:pt x="68" y="44"/>
                  </a:moveTo>
                  <a:lnTo>
                    <a:pt x="62" y="56"/>
                  </a:lnTo>
                  <a:lnTo>
                    <a:pt x="52" y="64"/>
                  </a:lnTo>
                  <a:lnTo>
                    <a:pt x="41" y="69"/>
                  </a:lnTo>
                  <a:lnTo>
                    <a:pt x="29" y="71"/>
                  </a:lnTo>
                  <a:lnTo>
                    <a:pt x="14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8" y="3"/>
                  </a:lnTo>
                  <a:lnTo>
                    <a:pt x="44" y="0"/>
                  </a:lnTo>
                  <a:lnTo>
                    <a:pt x="56" y="1"/>
                  </a:lnTo>
                  <a:lnTo>
                    <a:pt x="66" y="6"/>
                  </a:lnTo>
                  <a:lnTo>
                    <a:pt x="71" y="14"/>
                  </a:lnTo>
                  <a:lnTo>
                    <a:pt x="71" y="26"/>
                  </a:lnTo>
                  <a:lnTo>
                    <a:pt x="46" y="26"/>
                  </a:lnTo>
                  <a:lnTo>
                    <a:pt x="41" y="19"/>
                  </a:lnTo>
                  <a:lnTo>
                    <a:pt x="34" y="23"/>
                  </a:lnTo>
                  <a:lnTo>
                    <a:pt x="29" y="36"/>
                  </a:lnTo>
                  <a:lnTo>
                    <a:pt x="27" y="48"/>
                  </a:lnTo>
                  <a:lnTo>
                    <a:pt x="33" y="53"/>
                  </a:lnTo>
                  <a:lnTo>
                    <a:pt x="41" y="44"/>
                  </a:lnTo>
                  <a:lnTo>
                    <a:pt x="68" y="44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black">
            <a:xfrm>
              <a:off x="680" y="3549"/>
              <a:ext cx="87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2" y="0"/>
                </a:cxn>
                <a:cxn ang="0">
                  <a:pos x="35" y="28"/>
                </a:cxn>
                <a:cxn ang="0">
                  <a:pos x="56" y="0"/>
                </a:cxn>
                <a:cxn ang="0">
                  <a:pos x="86" y="0"/>
                </a:cxn>
                <a:cxn ang="0">
                  <a:pos x="60" y="32"/>
                </a:cxn>
                <a:cxn ang="0">
                  <a:pos x="73" y="67"/>
                </a:cxn>
                <a:cxn ang="0">
                  <a:pos x="44" y="67"/>
                </a:cxn>
                <a:cxn ang="0">
                  <a:pos x="34" y="37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</a:cxnLst>
              <a:rect l="0" t="0" r="r" b="b"/>
              <a:pathLst>
                <a:path w="87" h="68">
                  <a:moveTo>
                    <a:pt x="15" y="0"/>
                  </a:moveTo>
                  <a:lnTo>
                    <a:pt x="42" y="0"/>
                  </a:lnTo>
                  <a:lnTo>
                    <a:pt x="35" y="28"/>
                  </a:lnTo>
                  <a:lnTo>
                    <a:pt x="56" y="0"/>
                  </a:lnTo>
                  <a:lnTo>
                    <a:pt x="86" y="0"/>
                  </a:lnTo>
                  <a:lnTo>
                    <a:pt x="60" y="32"/>
                  </a:lnTo>
                  <a:lnTo>
                    <a:pt x="73" y="67"/>
                  </a:lnTo>
                  <a:lnTo>
                    <a:pt x="44" y="67"/>
                  </a:lnTo>
                  <a:lnTo>
                    <a:pt x="34" y="37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black">
            <a:xfrm>
              <a:off x="818" y="3549"/>
              <a:ext cx="82" cy="68"/>
            </a:xfrm>
            <a:custGeom>
              <a:avLst/>
              <a:gdLst/>
              <a:ahLst/>
              <a:cxnLst>
                <a:cxn ang="0">
                  <a:pos x="44" y="42"/>
                </a:cxn>
                <a:cxn ang="0">
                  <a:pos x="33" y="42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42" y="0"/>
                </a:cxn>
                <a:cxn ang="0">
                  <a:pos x="36" y="23"/>
                </a:cxn>
                <a:cxn ang="0">
                  <a:pos x="49" y="23"/>
                </a:cxn>
                <a:cxn ang="0">
                  <a:pos x="54" y="0"/>
                </a:cxn>
                <a:cxn ang="0">
                  <a:pos x="81" y="0"/>
                </a:cxn>
                <a:cxn ang="0">
                  <a:pos x="68" y="67"/>
                </a:cxn>
                <a:cxn ang="0">
                  <a:pos x="40" y="67"/>
                </a:cxn>
                <a:cxn ang="0">
                  <a:pos x="44" y="42"/>
                </a:cxn>
              </a:cxnLst>
              <a:rect l="0" t="0" r="r" b="b"/>
              <a:pathLst>
                <a:path w="82" h="68">
                  <a:moveTo>
                    <a:pt x="44" y="42"/>
                  </a:moveTo>
                  <a:lnTo>
                    <a:pt x="33" y="42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42" y="0"/>
                  </a:lnTo>
                  <a:lnTo>
                    <a:pt x="36" y="23"/>
                  </a:lnTo>
                  <a:lnTo>
                    <a:pt x="49" y="23"/>
                  </a:lnTo>
                  <a:lnTo>
                    <a:pt x="54" y="0"/>
                  </a:lnTo>
                  <a:lnTo>
                    <a:pt x="81" y="0"/>
                  </a:lnTo>
                  <a:lnTo>
                    <a:pt x="68" y="67"/>
                  </a:lnTo>
                  <a:lnTo>
                    <a:pt x="40" y="67"/>
                  </a:lnTo>
                  <a:lnTo>
                    <a:pt x="44" y="42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black">
            <a:xfrm>
              <a:off x="957" y="3549"/>
              <a:ext cx="6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" y="0"/>
                </a:cxn>
                <a:cxn ang="0">
                  <a:pos x="64" y="18"/>
                </a:cxn>
                <a:cxn ang="0">
                  <a:pos x="37" y="18"/>
                </a:cxn>
                <a:cxn ang="0">
                  <a:pos x="35" y="24"/>
                </a:cxn>
                <a:cxn ang="0">
                  <a:pos x="59" y="24"/>
                </a:cxn>
                <a:cxn ang="0">
                  <a:pos x="56" y="42"/>
                </a:cxn>
                <a:cxn ang="0">
                  <a:pos x="31" y="42"/>
                </a:cxn>
                <a:cxn ang="0">
                  <a:pos x="29" y="49"/>
                </a:cxn>
                <a:cxn ang="0">
                  <a:pos x="57" y="49"/>
                </a:cxn>
                <a:cxn ang="0">
                  <a:pos x="54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8" h="68">
                  <a:moveTo>
                    <a:pt x="14" y="0"/>
                  </a:moveTo>
                  <a:lnTo>
                    <a:pt x="67" y="0"/>
                  </a:lnTo>
                  <a:lnTo>
                    <a:pt x="64" y="18"/>
                  </a:lnTo>
                  <a:lnTo>
                    <a:pt x="37" y="18"/>
                  </a:lnTo>
                  <a:lnTo>
                    <a:pt x="35" y="24"/>
                  </a:lnTo>
                  <a:lnTo>
                    <a:pt x="59" y="24"/>
                  </a:lnTo>
                  <a:lnTo>
                    <a:pt x="56" y="42"/>
                  </a:lnTo>
                  <a:lnTo>
                    <a:pt x="31" y="42"/>
                  </a:lnTo>
                  <a:lnTo>
                    <a:pt x="29" y="49"/>
                  </a:lnTo>
                  <a:lnTo>
                    <a:pt x="57" y="49"/>
                  </a:lnTo>
                  <a:lnTo>
                    <a:pt x="54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black">
            <a:xfrm>
              <a:off x="1085" y="3549"/>
              <a:ext cx="6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5" y="0"/>
                </a:cxn>
                <a:cxn ang="0">
                  <a:pos x="62" y="18"/>
                </a:cxn>
                <a:cxn ang="0">
                  <a:pos x="35" y="18"/>
                </a:cxn>
                <a:cxn ang="0">
                  <a:pos x="35" y="24"/>
                </a:cxn>
                <a:cxn ang="0">
                  <a:pos x="58" y="24"/>
                </a:cxn>
                <a:cxn ang="0">
                  <a:pos x="54" y="42"/>
                </a:cxn>
                <a:cxn ang="0">
                  <a:pos x="30" y="42"/>
                </a:cxn>
                <a:cxn ang="0">
                  <a:pos x="28" y="49"/>
                </a:cxn>
                <a:cxn ang="0">
                  <a:pos x="56" y="49"/>
                </a:cxn>
                <a:cxn ang="0">
                  <a:pos x="5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6" h="68">
                  <a:moveTo>
                    <a:pt x="14" y="0"/>
                  </a:moveTo>
                  <a:lnTo>
                    <a:pt x="65" y="0"/>
                  </a:lnTo>
                  <a:lnTo>
                    <a:pt x="62" y="18"/>
                  </a:lnTo>
                  <a:lnTo>
                    <a:pt x="35" y="18"/>
                  </a:lnTo>
                  <a:lnTo>
                    <a:pt x="35" y="24"/>
                  </a:lnTo>
                  <a:lnTo>
                    <a:pt x="58" y="24"/>
                  </a:lnTo>
                  <a:lnTo>
                    <a:pt x="54" y="42"/>
                  </a:lnTo>
                  <a:lnTo>
                    <a:pt x="30" y="42"/>
                  </a:lnTo>
                  <a:lnTo>
                    <a:pt x="28" y="49"/>
                  </a:lnTo>
                  <a:lnTo>
                    <a:pt x="56" y="49"/>
                  </a:lnTo>
                  <a:lnTo>
                    <a:pt x="5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black">
            <a:xfrm>
              <a:off x="1213" y="3549"/>
              <a:ext cx="7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6" y="0"/>
                </a:cxn>
                <a:cxn ang="0">
                  <a:pos x="63" y="3"/>
                </a:cxn>
                <a:cxn ang="0">
                  <a:pos x="72" y="10"/>
                </a:cxn>
                <a:cxn ang="0">
                  <a:pos x="77" y="21"/>
                </a:cxn>
                <a:cxn ang="0">
                  <a:pos x="75" y="34"/>
                </a:cxn>
                <a:cxn ang="0">
                  <a:pos x="69" y="48"/>
                </a:cxn>
                <a:cxn ang="0">
                  <a:pos x="60" y="58"/>
                </a:cxn>
                <a:cxn ang="0">
                  <a:pos x="48" y="64"/>
                </a:cxn>
                <a:cxn ang="0">
                  <a:pos x="33" y="67"/>
                </a:cxn>
                <a:cxn ang="0">
                  <a:pos x="0" y="67"/>
                </a:cxn>
                <a:cxn ang="0">
                  <a:pos x="14" y="0"/>
                </a:cxn>
                <a:cxn ang="0">
                  <a:pos x="29" y="51"/>
                </a:cxn>
                <a:cxn ang="0">
                  <a:pos x="33" y="51"/>
                </a:cxn>
                <a:cxn ang="0">
                  <a:pos x="42" y="47"/>
                </a:cxn>
                <a:cxn ang="0">
                  <a:pos x="47" y="34"/>
                </a:cxn>
                <a:cxn ang="0">
                  <a:pos x="48" y="20"/>
                </a:cxn>
                <a:cxn ang="0">
                  <a:pos x="40" y="15"/>
                </a:cxn>
                <a:cxn ang="0">
                  <a:pos x="37" y="15"/>
                </a:cxn>
                <a:cxn ang="0">
                  <a:pos x="29" y="51"/>
                </a:cxn>
                <a:cxn ang="0">
                  <a:pos x="14" y="0"/>
                </a:cxn>
              </a:cxnLst>
              <a:rect l="0" t="0" r="r" b="b"/>
              <a:pathLst>
                <a:path w="78" h="68">
                  <a:moveTo>
                    <a:pt x="14" y="0"/>
                  </a:moveTo>
                  <a:lnTo>
                    <a:pt x="46" y="0"/>
                  </a:lnTo>
                  <a:lnTo>
                    <a:pt x="63" y="3"/>
                  </a:lnTo>
                  <a:lnTo>
                    <a:pt x="72" y="10"/>
                  </a:lnTo>
                  <a:lnTo>
                    <a:pt x="77" y="21"/>
                  </a:lnTo>
                  <a:lnTo>
                    <a:pt x="75" y="34"/>
                  </a:lnTo>
                  <a:lnTo>
                    <a:pt x="69" y="48"/>
                  </a:lnTo>
                  <a:lnTo>
                    <a:pt x="60" y="58"/>
                  </a:lnTo>
                  <a:lnTo>
                    <a:pt x="48" y="64"/>
                  </a:lnTo>
                  <a:lnTo>
                    <a:pt x="33" y="67"/>
                  </a:lnTo>
                  <a:lnTo>
                    <a:pt x="0" y="67"/>
                  </a:lnTo>
                  <a:lnTo>
                    <a:pt x="14" y="0"/>
                  </a:lnTo>
                  <a:lnTo>
                    <a:pt x="29" y="51"/>
                  </a:lnTo>
                  <a:lnTo>
                    <a:pt x="33" y="51"/>
                  </a:lnTo>
                  <a:lnTo>
                    <a:pt x="42" y="47"/>
                  </a:lnTo>
                  <a:lnTo>
                    <a:pt x="47" y="34"/>
                  </a:lnTo>
                  <a:lnTo>
                    <a:pt x="48" y="20"/>
                  </a:lnTo>
                  <a:lnTo>
                    <a:pt x="40" y="15"/>
                  </a:lnTo>
                  <a:lnTo>
                    <a:pt x="37" y="15"/>
                  </a:lnTo>
                  <a:lnTo>
                    <a:pt x="29" y="51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black">
            <a:xfrm>
              <a:off x="1405" y="3549"/>
              <a:ext cx="111" cy="68"/>
            </a:xfrm>
            <a:custGeom>
              <a:avLst/>
              <a:gdLst/>
              <a:ahLst/>
              <a:cxnLst>
                <a:cxn ang="0">
                  <a:pos x="81" y="19"/>
                </a:cxn>
                <a:cxn ang="0">
                  <a:pos x="61" y="67"/>
                </a:cxn>
                <a:cxn ang="0">
                  <a:pos x="34" y="67"/>
                </a:cxn>
                <a:cxn ang="0">
                  <a:pos x="36" y="19"/>
                </a:cxn>
                <a:cxn ang="0">
                  <a:pos x="35" y="19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6" y="0"/>
                </a:cxn>
                <a:cxn ang="0">
                  <a:pos x="54" y="0"/>
                </a:cxn>
                <a:cxn ang="0">
                  <a:pos x="53" y="39"/>
                </a:cxn>
                <a:cxn ang="0">
                  <a:pos x="54" y="39"/>
                </a:cxn>
                <a:cxn ang="0">
                  <a:pos x="70" y="0"/>
                </a:cxn>
                <a:cxn ang="0">
                  <a:pos x="110" y="0"/>
                </a:cxn>
                <a:cxn ang="0">
                  <a:pos x="94" y="67"/>
                </a:cxn>
                <a:cxn ang="0">
                  <a:pos x="71" y="67"/>
                </a:cxn>
                <a:cxn ang="0">
                  <a:pos x="81" y="19"/>
                </a:cxn>
              </a:cxnLst>
              <a:rect l="0" t="0" r="r" b="b"/>
              <a:pathLst>
                <a:path w="111" h="68">
                  <a:moveTo>
                    <a:pt x="81" y="19"/>
                  </a:moveTo>
                  <a:lnTo>
                    <a:pt x="61" y="67"/>
                  </a:lnTo>
                  <a:lnTo>
                    <a:pt x="34" y="67"/>
                  </a:lnTo>
                  <a:lnTo>
                    <a:pt x="36" y="19"/>
                  </a:lnTo>
                  <a:lnTo>
                    <a:pt x="35" y="19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6" y="0"/>
                  </a:lnTo>
                  <a:lnTo>
                    <a:pt x="54" y="0"/>
                  </a:lnTo>
                  <a:lnTo>
                    <a:pt x="53" y="39"/>
                  </a:lnTo>
                  <a:lnTo>
                    <a:pt x="54" y="39"/>
                  </a:lnTo>
                  <a:lnTo>
                    <a:pt x="70" y="0"/>
                  </a:lnTo>
                  <a:lnTo>
                    <a:pt x="110" y="0"/>
                  </a:lnTo>
                  <a:lnTo>
                    <a:pt x="94" y="67"/>
                  </a:lnTo>
                  <a:lnTo>
                    <a:pt x="71" y="67"/>
                  </a:lnTo>
                  <a:lnTo>
                    <a:pt x="81" y="19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black">
            <a:xfrm>
              <a:off x="1562" y="3549"/>
              <a:ext cx="82" cy="6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73" y="0"/>
                </a:cxn>
                <a:cxn ang="0">
                  <a:pos x="81" y="67"/>
                </a:cxn>
                <a:cxn ang="0">
                  <a:pos x="52" y="67"/>
                </a:cxn>
                <a:cxn ang="0">
                  <a:pos x="51" y="55"/>
                </a:cxn>
                <a:cxn ang="0">
                  <a:pos x="32" y="55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37" y="0"/>
                </a:cxn>
                <a:cxn ang="0">
                  <a:pos x="51" y="39"/>
                </a:cxn>
                <a:cxn ang="0">
                  <a:pos x="51" y="14"/>
                </a:cxn>
                <a:cxn ang="0">
                  <a:pos x="41" y="39"/>
                </a:cxn>
                <a:cxn ang="0">
                  <a:pos x="51" y="39"/>
                </a:cxn>
                <a:cxn ang="0">
                  <a:pos x="37" y="0"/>
                </a:cxn>
              </a:cxnLst>
              <a:rect l="0" t="0" r="r" b="b"/>
              <a:pathLst>
                <a:path w="82" h="68">
                  <a:moveTo>
                    <a:pt x="37" y="0"/>
                  </a:moveTo>
                  <a:lnTo>
                    <a:pt x="73" y="0"/>
                  </a:lnTo>
                  <a:lnTo>
                    <a:pt x="81" y="67"/>
                  </a:lnTo>
                  <a:lnTo>
                    <a:pt x="52" y="67"/>
                  </a:lnTo>
                  <a:lnTo>
                    <a:pt x="51" y="55"/>
                  </a:lnTo>
                  <a:lnTo>
                    <a:pt x="32" y="55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37" y="0"/>
                  </a:lnTo>
                  <a:lnTo>
                    <a:pt x="51" y="39"/>
                  </a:lnTo>
                  <a:lnTo>
                    <a:pt x="51" y="14"/>
                  </a:lnTo>
                  <a:lnTo>
                    <a:pt x="41" y="39"/>
                  </a:lnTo>
                  <a:lnTo>
                    <a:pt x="51" y="39"/>
                  </a:lnTo>
                  <a:lnTo>
                    <a:pt x="37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black">
            <a:xfrm>
              <a:off x="1714" y="3549"/>
              <a:ext cx="78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56" y="0"/>
                </a:cxn>
                <a:cxn ang="0">
                  <a:pos x="73" y="4"/>
                </a:cxn>
                <a:cxn ang="0">
                  <a:pos x="77" y="18"/>
                </a:cxn>
                <a:cxn ang="0">
                  <a:pos x="71" y="27"/>
                </a:cxn>
                <a:cxn ang="0">
                  <a:pos x="58" y="34"/>
                </a:cxn>
                <a:cxn ang="0">
                  <a:pos x="69" y="41"/>
                </a:cxn>
                <a:cxn ang="0">
                  <a:pos x="69" y="52"/>
                </a:cxn>
                <a:cxn ang="0">
                  <a:pos x="69" y="67"/>
                </a:cxn>
                <a:cxn ang="0">
                  <a:pos x="41" y="67"/>
                </a:cxn>
                <a:cxn ang="0">
                  <a:pos x="42" y="47"/>
                </a:cxn>
                <a:cxn ang="0">
                  <a:pos x="36" y="42"/>
                </a:cxn>
                <a:cxn ang="0">
                  <a:pos x="33" y="42"/>
                </a:cxn>
                <a:cxn ang="0">
                  <a:pos x="28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38" y="28"/>
                </a:cxn>
                <a:cxn ang="0">
                  <a:pos x="46" y="26"/>
                </a:cxn>
                <a:cxn ang="0">
                  <a:pos x="48" y="21"/>
                </a:cxn>
                <a:cxn ang="0">
                  <a:pos x="41" y="15"/>
                </a:cxn>
                <a:cxn ang="0">
                  <a:pos x="39" y="15"/>
                </a:cxn>
                <a:cxn ang="0">
                  <a:pos x="36" y="28"/>
                </a:cxn>
                <a:cxn ang="0">
                  <a:pos x="38" y="28"/>
                </a:cxn>
                <a:cxn ang="0">
                  <a:pos x="15" y="0"/>
                </a:cxn>
              </a:cxnLst>
              <a:rect l="0" t="0" r="r" b="b"/>
              <a:pathLst>
                <a:path w="78" h="68">
                  <a:moveTo>
                    <a:pt x="15" y="0"/>
                  </a:moveTo>
                  <a:lnTo>
                    <a:pt x="56" y="0"/>
                  </a:lnTo>
                  <a:lnTo>
                    <a:pt x="73" y="4"/>
                  </a:lnTo>
                  <a:lnTo>
                    <a:pt x="77" y="18"/>
                  </a:lnTo>
                  <a:lnTo>
                    <a:pt x="71" y="27"/>
                  </a:lnTo>
                  <a:lnTo>
                    <a:pt x="58" y="34"/>
                  </a:lnTo>
                  <a:lnTo>
                    <a:pt x="69" y="41"/>
                  </a:lnTo>
                  <a:lnTo>
                    <a:pt x="69" y="52"/>
                  </a:lnTo>
                  <a:lnTo>
                    <a:pt x="69" y="67"/>
                  </a:lnTo>
                  <a:lnTo>
                    <a:pt x="41" y="67"/>
                  </a:lnTo>
                  <a:lnTo>
                    <a:pt x="42" y="47"/>
                  </a:lnTo>
                  <a:lnTo>
                    <a:pt x="36" y="42"/>
                  </a:lnTo>
                  <a:lnTo>
                    <a:pt x="33" y="42"/>
                  </a:lnTo>
                  <a:lnTo>
                    <a:pt x="28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38" y="28"/>
                  </a:lnTo>
                  <a:lnTo>
                    <a:pt x="46" y="26"/>
                  </a:lnTo>
                  <a:lnTo>
                    <a:pt x="48" y="21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black">
            <a:xfrm>
              <a:off x="1863" y="3549"/>
              <a:ext cx="65" cy="68"/>
            </a:xfrm>
            <a:custGeom>
              <a:avLst/>
              <a:gdLst/>
              <a:ahLst/>
              <a:cxnLst>
                <a:cxn ang="0">
                  <a:pos x="16" y="18"/>
                </a:cxn>
                <a:cxn ang="0">
                  <a:pos x="0" y="18"/>
                </a:cxn>
                <a:cxn ang="0">
                  <a:pos x="4" y="0"/>
                </a:cxn>
                <a:cxn ang="0">
                  <a:pos x="64" y="0"/>
                </a:cxn>
                <a:cxn ang="0">
                  <a:pos x="60" y="18"/>
                </a:cxn>
                <a:cxn ang="0">
                  <a:pos x="43" y="18"/>
                </a:cxn>
                <a:cxn ang="0">
                  <a:pos x="32" y="67"/>
                </a:cxn>
                <a:cxn ang="0">
                  <a:pos x="6" y="67"/>
                </a:cxn>
                <a:cxn ang="0">
                  <a:pos x="16" y="18"/>
                </a:cxn>
              </a:cxnLst>
              <a:rect l="0" t="0" r="r" b="b"/>
              <a:pathLst>
                <a:path w="65" h="68">
                  <a:moveTo>
                    <a:pt x="16" y="18"/>
                  </a:moveTo>
                  <a:lnTo>
                    <a:pt x="0" y="18"/>
                  </a:lnTo>
                  <a:lnTo>
                    <a:pt x="4" y="0"/>
                  </a:lnTo>
                  <a:lnTo>
                    <a:pt x="64" y="0"/>
                  </a:lnTo>
                  <a:lnTo>
                    <a:pt x="60" y="18"/>
                  </a:lnTo>
                  <a:lnTo>
                    <a:pt x="43" y="18"/>
                  </a:lnTo>
                  <a:lnTo>
                    <a:pt x="32" y="67"/>
                  </a:lnTo>
                  <a:lnTo>
                    <a:pt x="6" y="67"/>
                  </a:lnTo>
                  <a:lnTo>
                    <a:pt x="16" y="1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black">
            <a:xfrm>
              <a:off x="1985" y="3549"/>
              <a:ext cx="39" cy="6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8" y="0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2" y="0"/>
                </a:cxn>
              </a:cxnLst>
              <a:rect l="0" t="0" r="r" b="b"/>
              <a:pathLst>
                <a:path w="39" h="68">
                  <a:moveTo>
                    <a:pt x="12" y="0"/>
                  </a:moveTo>
                  <a:lnTo>
                    <a:pt x="38" y="0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2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black">
            <a:xfrm>
              <a:off x="2086" y="3549"/>
              <a:ext cx="87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8" y="0"/>
                </a:cxn>
                <a:cxn ang="0">
                  <a:pos x="54" y="39"/>
                </a:cxn>
                <a:cxn ang="0">
                  <a:pos x="63" y="0"/>
                </a:cxn>
                <a:cxn ang="0">
                  <a:pos x="86" y="0"/>
                </a:cxn>
                <a:cxn ang="0">
                  <a:pos x="71" y="67"/>
                </a:cxn>
                <a:cxn ang="0">
                  <a:pos x="37" y="67"/>
                </a:cxn>
                <a:cxn ang="0">
                  <a:pos x="32" y="26"/>
                </a:cxn>
                <a:cxn ang="0">
                  <a:pos x="2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87" h="68">
                  <a:moveTo>
                    <a:pt x="14" y="0"/>
                  </a:moveTo>
                  <a:lnTo>
                    <a:pt x="48" y="0"/>
                  </a:lnTo>
                  <a:lnTo>
                    <a:pt x="54" y="39"/>
                  </a:lnTo>
                  <a:lnTo>
                    <a:pt x="63" y="0"/>
                  </a:lnTo>
                  <a:lnTo>
                    <a:pt x="86" y="0"/>
                  </a:lnTo>
                  <a:lnTo>
                    <a:pt x="71" y="67"/>
                  </a:lnTo>
                  <a:lnTo>
                    <a:pt x="37" y="67"/>
                  </a:lnTo>
                  <a:lnTo>
                    <a:pt x="32" y="26"/>
                  </a:lnTo>
                  <a:lnTo>
                    <a:pt x="2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118" y="498474"/>
            <a:ext cx="1660525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"/>
          <p:cNvGrpSpPr>
            <a:grpSpLocks noChangeAspect="1"/>
          </p:cNvGrpSpPr>
          <p:nvPr userDrawn="1"/>
        </p:nvGrpSpPr>
        <p:grpSpPr bwMode="auto">
          <a:xfrm>
            <a:off x="389461" y="6110192"/>
            <a:ext cx="2443635" cy="397236"/>
            <a:chOff x="299" y="3352"/>
            <a:chExt cx="2313" cy="376"/>
          </a:xfrm>
          <a:solidFill>
            <a:schemeClr val="bg1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black">
            <a:xfrm>
              <a:off x="1668" y="3352"/>
              <a:ext cx="944" cy="376"/>
            </a:xfrm>
            <a:custGeom>
              <a:avLst/>
              <a:gdLst/>
              <a:ahLst/>
              <a:cxnLst>
                <a:cxn ang="0">
                  <a:pos x="943" y="147"/>
                </a:cxn>
                <a:cxn ang="0">
                  <a:pos x="775" y="147"/>
                </a:cxn>
                <a:cxn ang="0">
                  <a:pos x="816" y="0"/>
                </a:cxn>
                <a:cxn ang="0">
                  <a:pos x="672" y="147"/>
                </a:cxn>
                <a:cxn ang="0">
                  <a:pos x="3" y="147"/>
                </a:cxn>
                <a:cxn ang="0">
                  <a:pos x="0" y="148"/>
                </a:cxn>
                <a:cxn ang="0">
                  <a:pos x="3" y="149"/>
                </a:cxn>
                <a:cxn ang="0">
                  <a:pos x="106" y="151"/>
                </a:cxn>
                <a:cxn ang="0">
                  <a:pos x="332" y="153"/>
                </a:cxn>
                <a:cxn ang="0">
                  <a:pos x="660" y="159"/>
                </a:cxn>
                <a:cxn ang="0">
                  <a:pos x="600" y="221"/>
                </a:cxn>
                <a:cxn ang="0">
                  <a:pos x="578" y="245"/>
                </a:cxn>
                <a:cxn ang="0">
                  <a:pos x="580" y="245"/>
                </a:cxn>
                <a:cxn ang="0">
                  <a:pos x="606" y="221"/>
                </a:cxn>
                <a:cxn ang="0">
                  <a:pos x="673" y="160"/>
                </a:cxn>
                <a:cxn ang="0">
                  <a:pos x="756" y="160"/>
                </a:cxn>
                <a:cxn ang="0">
                  <a:pos x="748" y="195"/>
                </a:cxn>
                <a:cxn ang="0">
                  <a:pos x="740" y="230"/>
                </a:cxn>
                <a:cxn ang="0">
                  <a:pos x="567" y="318"/>
                </a:cxn>
                <a:cxn ang="0">
                  <a:pos x="471" y="368"/>
                </a:cxn>
                <a:cxn ang="0">
                  <a:pos x="472" y="369"/>
                </a:cxn>
                <a:cxn ang="0">
                  <a:pos x="563" y="326"/>
                </a:cxn>
                <a:cxn ang="0">
                  <a:pos x="738" y="241"/>
                </a:cxn>
                <a:cxn ang="0">
                  <a:pos x="716" y="336"/>
                </a:cxn>
                <a:cxn ang="0">
                  <a:pos x="708" y="373"/>
                </a:cxn>
                <a:cxn ang="0">
                  <a:pos x="708" y="375"/>
                </a:cxn>
                <a:cxn ang="0">
                  <a:pos x="710" y="374"/>
                </a:cxn>
                <a:cxn ang="0">
                  <a:pos x="721" y="335"/>
                </a:cxn>
                <a:cxn ang="0">
                  <a:pos x="748" y="236"/>
                </a:cxn>
                <a:cxn ang="0">
                  <a:pos x="820" y="203"/>
                </a:cxn>
                <a:cxn ang="0">
                  <a:pos x="883" y="173"/>
                </a:cxn>
                <a:cxn ang="0">
                  <a:pos x="943" y="147"/>
                </a:cxn>
                <a:cxn ang="0">
                  <a:pos x="688" y="147"/>
                </a:cxn>
                <a:cxn ang="0">
                  <a:pos x="752" y="87"/>
                </a:cxn>
                <a:cxn ang="0">
                  <a:pos x="779" y="61"/>
                </a:cxn>
                <a:cxn ang="0">
                  <a:pos x="759" y="147"/>
                </a:cxn>
                <a:cxn ang="0">
                  <a:pos x="688" y="147"/>
                </a:cxn>
                <a:cxn ang="0">
                  <a:pos x="943" y="147"/>
                </a:cxn>
                <a:cxn ang="0">
                  <a:pos x="770" y="161"/>
                </a:cxn>
                <a:cxn ang="0">
                  <a:pos x="871" y="163"/>
                </a:cxn>
                <a:cxn ang="0">
                  <a:pos x="837" y="181"/>
                </a:cxn>
                <a:cxn ang="0">
                  <a:pos x="752" y="224"/>
                </a:cxn>
                <a:cxn ang="0">
                  <a:pos x="770" y="161"/>
                </a:cxn>
                <a:cxn ang="0">
                  <a:pos x="943" y="147"/>
                </a:cxn>
              </a:cxnLst>
              <a:rect l="0" t="0" r="r" b="b"/>
              <a:pathLst>
                <a:path w="944" h="376">
                  <a:moveTo>
                    <a:pt x="943" y="147"/>
                  </a:moveTo>
                  <a:lnTo>
                    <a:pt x="775" y="147"/>
                  </a:lnTo>
                  <a:lnTo>
                    <a:pt x="816" y="0"/>
                  </a:lnTo>
                  <a:lnTo>
                    <a:pt x="672" y="147"/>
                  </a:lnTo>
                  <a:lnTo>
                    <a:pt x="3" y="147"/>
                  </a:lnTo>
                  <a:lnTo>
                    <a:pt x="0" y="148"/>
                  </a:lnTo>
                  <a:lnTo>
                    <a:pt x="3" y="149"/>
                  </a:lnTo>
                  <a:lnTo>
                    <a:pt x="106" y="151"/>
                  </a:lnTo>
                  <a:lnTo>
                    <a:pt x="332" y="153"/>
                  </a:lnTo>
                  <a:lnTo>
                    <a:pt x="660" y="159"/>
                  </a:lnTo>
                  <a:lnTo>
                    <a:pt x="600" y="221"/>
                  </a:lnTo>
                  <a:lnTo>
                    <a:pt x="578" y="245"/>
                  </a:lnTo>
                  <a:lnTo>
                    <a:pt x="580" y="245"/>
                  </a:lnTo>
                  <a:lnTo>
                    <a:pt x="606" y="221"/>
                  </a:lnTo>
                  <a:lnTo>
                    <a:pt x="673" y="160"/>
                  </a:lnTo>
                  <a:lnTo>
                    <a:pt x="756" y="160"/>
                  </a:lnTo>
                  <a:lnTo>
                    <a:pt x="748" y="195"/>
                  </a:lnTo>
                  <a:lnTo>
                    <a:pt x="740" y="230"/>
                  </a:lnTo>
                  <a:lnTo>
                    <a:pt x="567" y="318"/>
                  </a:lnTo>
                  <a:lnTo>
                    <a:pt x="471" y="368"/>
                  </a:lnTo>
                  <a:lnTo>
                    <a:pt x="472" y="369"/>
                  </a:lnTo>
                  <a:lnTo>
                    <a:pt x="563" y="326"/>
                  </a:lnTo>
                  <a:lnTo>
                    <a:pt x="738" y="241"/>
                  </a:lnTo>
                  <a:lnTo>
                    <a:pt x="716" y="336"/>
                  </a:lnTo>
                  <a:lnTo>
                    <a:pt x="708" y="373"/>
                  </a:lnTo>
                  <a:lnTo>
                    <a:pt x="708" y="375"/>
                  </a:lnTo>
                  <a:lnTo>
                    <a:pt x="710" y="374"/>
                  </a:lnTo>
                  <a:lnTo>
                    <a:pt x="721" y="335"/>
                  </a:lnTo>
                  <a:lnTo>
                    <a:pt x="748" y="236"/>
                  </a:lnTo>
                  <a:lnTo>
                    <a:pt x="820" y="203"/>
                  </a:lnTo>
                  <a:lnTo>
                    <a:pt x="883" y="173"/>
                  </a:lnTo>
                  <a:lnTo>
                    <a:pt x="943" y="147"/>
                  </a:lnTo>
                  <a:lnTo>
                    <a:pt x="688" y="147"/>
                  </a:lnTo>
                  <a:lnTo>
                    <a:pt x="752" y="87"/>
                  </a:lnTo>
                  <a:lnTo>
                    <a:pt x="779" y="61"/>
                  </a:lnTo>
                  <a:lnTo>
                    <a:pt x="759" y="147"/>
                  </a:lnTo>
                  <a:lnTo>
                    <a:pt x="688" y="147"/>
                  </a:lnTo>
                  <a:lnTo>
                    <a:pt x="943" y="147"/>
                  </a:lnTo>
                  <a:lnTo>
                    <a:pt x="770" y="161"/>
                  </a:lnTo>
                  <a:lnTo>
                    <a:pt x="871" y="163"/>
                  </a:lnTo>
                  <a:lnTo>
                    <a:pt x="837" y="181"/>
                  </a:lnTo>
                  <a:lnTo>
                    <a:pt x="752" y="224"/>
                  </a:lnTo>
                  <a:lnTo>
                    <a:pt x="770" y="161"/>
                  </a:lnTo>
                  <a:lnTo>
                    <a:pt x="943" y="147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black">
            <a:xfrm>
              <a:off x="299" y="3549"/>
              <a:ext cx="5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0" y="0"/>
                </a:cxn>
                <a:cxn ang="0">
                  <a:pos x="30" y="49"/>
                </a:cxn>
                <a:cxn ang="0">
                  <a:pos x="55" y="49"/>
                </a:cxn>
                <a:cxn ang="0">
                  <a:pos x="50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56" h="68">
                  <a:moveTo>
                    <a:pt x="14" y="0"/>
                  </a:moveTo>
                  <a:lnTo>
                    <a:pt x="40" y="0"/>
                  </a:lnTo>
                  <a:lnTo>
                    <a:pt x="30" y="49"/>
                  </a:lnTo>
                  <a:lnTo>
                    <a:pt x="55" y="49"/>
                  </a:lnTo>
                  <a:lnTo>
                    <a:pt x="50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black">
            <a:xfrm>
              <a:off x="415" y="3547"/>
              <a:ext cx="74" cy="7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" y="3"/>
                </a:cxn>
                <a:cxn ang="0">
                  <a:pos x="69" y="10"/>
                </a:cxn>
                <a:cxn ang="0">
                  <a:pos x="73" y="21"/>
                </a:cxn>
                <a:cxn ang="0">
                  <a:pos x="72" y="36"/>
                </a:cxn>
                <a:cxn ang="0">
                  <a:pos x="66" y="50"/>
                </a:cxn>
                <a:cxn ang="0">
                  <a:pos x="57" y="61"/>
                </a:cxn>
                <a:cxn ang="0">
                  <a:pos x="44" y="68"/>
                </a:cxn>
                <a:cxn ang="0">
                  <a:pos x="29" y="71"/>
                </a:cxn>
                <a:cxn ang="0">
                  <a:pos x="13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9" y="3"/>
                </a:cxn>
                <a:cxn ang="0">
                  <a:pos x="44" y="0"/>
                </a:cxn>
                <a:cxn ang="0">
                  <a:pos x="32" y="53"/>
                </a:cxn>
                <a:cxn ang="0">
                  <a:pos x="39" y="50"/>
                </a:cxn>
                <a:cxn ang="0">
                  <a:pos x="44" y="36"/>
                </a:cxn>
                <a:cxn ang="0">
                  <a:pos x="45" y="21"/>
                </a:cxn>
                <a:cxn ang="0">
                  <a:pos x="40" y="19"/>
                </a:cxn>
                <a:cxn ang="0">
                  <a:pos x="34" y="21"/>
                </a:cxn>
                <a:cxn ang="0">
                  <a:pos x="29" y="36"/>
                </a:cxn>
                <a:cxn ang="0">
                  <a:pos x="28" y="50"/>
                </a:cxn>
                <a:cxn ang="0">
                  <a:pos x="32" y="53"/>
                </a:cxn>
                <a:cxn ang="0">
                  <a:pos x="44" y="0"/>
                </a:cxn>
              </a:cxnLst>
              <a:rect l="0" t="0" r="r" b="b"/>
              <a:pathLst>
                <a:path w="74" h="72">
                  <a:moveTo>
                    <a:pt x="44" y="0"/>
                  </a:moveTo>
                  <a:lnTo>
                    <a:pt x="59" y="3"/>
                  </a:lnTo>
                  <a:lnTo>
                    <a:pt x="69" y="10"/>
                  </a:lnTo>
                  <a:lnTo>
                    <a:pt x="73" y="21"/>
                  </a:lnTo>
                  <a:lnTo>
                    <a:pt x="72" y="36"/>
                  </a:lnTo>
                  <a:lnTo>
                    <a:pt x="66" y="50"/>
                  </a:lnTo>
                  <a:lnTo>
                    <a:pt x="57" y="61"/>
                  </a:lnTo>
                  <a:lnTo>
                    <a:pt x="44" y="68"/>
                  </a:lnTo>
                  <a:lnTo>
                    <a:pt x="29" y="71"/>
                  </a:lnTo>
                  <a:lnTo>
                    <a:pt x="13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9" y="3"/>
                  </a:lnTo>
                  <a:lnTo>
                    <a:pt x="44" y="0"/>
                  </a:lnTo>
                  <a:lnTo>
                    <a:pt x="32" y="53"/>
                  </a:lnTo>
                  <a:lnTo>
                    <a:pt x="39" y="50"/>
                  </a:lnTo>
                  <a:lnTo>
                    <a:pt x="44" y="36"/>
                  </a:lnTo>
                  <a:lnTo>
                    <a:pt x="45" y="21"/>
                  </a:lnTo>
                  <a:lnTo>
                    <a:pt x="40" y="19"/>
                  </a:lnTo>
                  <a:lnTo>
                    <a:pt x="34" y="21"/>
                  </a:lnTo>
                  <a:lnTo>
                    <a:pt x="29" y="36"/>
                  </a:lnTo>
                  <a:lnTo>
                    <a:pt x="28" y="50"/>
                  </a:lnTo>
                  <a:lnTo>
                    <a:pt x="32" y="53"/>
                  </a:lnTo>
                  <a:lnTo>
                    <a:pt x="4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black">
            <a:xfrm>
              <a:off x="546" y="3547"/>
              <a:ext cx="72" cy="72"/>
            </a:xfrm>
            <a:custGeom>
              <a:avLst/>
              <a:gdLst/>
              <a:ahLst/>
              <a:cxnLst>
                <a:cxn ang="0">
                  <a:pos x="68" y="44"/>
                </a:cxn>
                <a:cxn ang="0">
                  <a:pos x="62" y="56"/>
                </a:cxn>
                <a:cxn ang="0">
                  <a:pos x="52" y="64"/>
                </a:cxn>
                <a:cxn ang="0">
                  <a:pos x="41" y="69"/>
                </a:cxn>
                <a:cxn ang="0">
                  <a:pos x="29" y="71"/>
                </a:cxn>
                <a:cxn ang="0">
                  <a:pos x="14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8" y="3"/>
                </a:cxn>
                <a:cxn ang="0">
                  <a:pos x="44" y="0"/>
                </a:cxn>
                <a:cxn ang="0">
                  <a:pos x="56" y="1"/>
                </a:cxn>
                <a:cxn ang="0">
                  <a:pos x="66" y="6"/>
                </a:cxn>
                <a:cxn ang="0">
                  <a:pos x="71" y="14"/>
                </a:cxn>
                <a:cxn ang="0">
                  <a:pos x="71" y="26"/>
                </a:cxn>
                <a:cxn ang="0">
                  <a:pos x="46" y="26"/>
                </a:cxn>
                <a:cxn ang="0">
                  <a:pos x="41" y="19"/>
                </a:cxn>
                <a:cxn ang="0">
                  <a:pos x="34" y="23"/>
                </a:cxn>
                <a:cxn ang="0">
                  <a:pos x="29" y="36"/>
                </a:cxn>
                <a:cxn ang="0">
                  <a:pos x="27" y="48"/>
                </a:cxn>
                <a:cxn ang="0">
                  <a:pos x="33" y="53"/>
                </a:cxn>
                <a:cxn ang="0">
                  <a:pos x="41" y="44"/>
                </a:cxn>
                <a:cxn ang="0">
                  <a:pos x="68" y="44"/>
                </a:cxn>
              </a:cxnLst>
              <a:rect l="0" t="0" r="r" b="b"/>
              <a:pathLst>
                <a:path w="72" h="72">
                  <a:moveTo>
                    <a:pt x="68" y="44"/>
                  </a:moveTo>
                  <a:lnTo>
                    <a:pt x="62" y="56"/>
                  </a:lnTo>
                  <a:lnTo>
                    <a:pt x="52" y="64"/>
                  </a:lnTo>
                  <a:lnTo>
                    <a:pt x="41" y="69"/>
                  </a:lnTo>
                  <a:lnTo>
                    <a:pt x="29" y="71"/>
                  </a:lnTo>
                  <a:lnTo>
                    <a:pt x="14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8" y="3"/>
                  </a:lnTo>
                  <a:lnTo>
                    <a:pt x="44" y="0"/>
                  </a:lnTo>
                  <a:lnTo>
                    <a:pt x="56" y="1"/>
                  </a:lnTo>
                  <a:lnTo>
                    <a:pt x="66" y="6"/>
                  </a:lnTo>
                  <a:lnTo>
                    <a:pt x="71" y="14"/>
                  </a:lnTo>
                  <a:lnTo>
                    <a:pt x="71" y="26"/>
                  </a:lnTo>
                  <a:lnTo>
                    <a:pt x="46" y="26"/>
                  </a:lnTo>
                  <a:lnTo>
                    <a:pt x="41" y="19"/>
                  </a:lnTo>
                  <a:lnTo>
                    <a:pt x="34" y="23"/>
                  </a:lnTo>
                  <a:lnTo>
                    <a:pt x="29" y="36"/>
                  </a:lnTo>
                  <a:lnTo>
                    <a:pt x="27" y="48"/>
                  </a:lnTo>
                  <a:lnTo>
                    <a:pt x="33" y="53"/>
                  </a:lnTo>
                  <a:lnTo>
                    <a:pt x="41" y="44"/>
                  </a:lnTo>
                  <a:lnTo>
                    <a:pt x="68" y="44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black">
            <a:xfrm>
              <a:off x="680" y="3549"/>
              <a:ext cx="87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2" y="0"/>
                </a:cxn>
                <a:cxn ang="0">
                  <a:pos x="35" y="28"/>
                </a:cxn>
                <a:cxn ang="0">
                  <a:pos x="56" y="0"/>
                </a:cxn>
                <a:cxn ang="0">
                  <a:pos x="86" y="0"/>
                </a:cxn>
                <a:cxn ang="0">
                  <a:pos x="60" y="32"/>
                </a:cxn>
                <a:cxn ang="0">
                  <a:pos x="73" y="67"/>
                </a:cxn>
                <a:cxn ang="0">
                  <a:pos x="44" y="67"/>
                </a:cxn>
                <a:cxn ang="0">
                  <a:pos x="34" y="37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</a:cxnLst>
              <a:rect l="0" t="0" r="r" b="b"/>
              <a:pathLst>
                <a:path w="87" h="68">
                  <a:moveTo>
                    <a:pt x="15" y="0"/>
                  </a:moveTo>
                  <a:lnTo>
                    <a:pt x="42" y="0"/>
                  </a:lnTo>
                  <a:lnTo>
                    <a:pt x="35" y="28"/>
                  </a:lnTo>
                  <a:lnTo>
                    <a:pt x="56" y="0"/>
                  </a:lnTo>
                  <a:lnTo>
                    <a:pt x="86" y="0"/>
                  </a:lnTo>
                  <a:lnTo>
                    <a:pt x="60" y="32"/>
                  </a:lnTo>
                  <a:lnTo>
                    <a:pt x="73" y="67"/>
                  </a:lnTo>
                  <a:lnTo>
                    <a:pt x="44" y="67"/>
                  </a:lnTo>
                  <a:lnTo>
                    <a:pt x="34" y="37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black">
            <a:xfrm>
              <a:off x="818" y="3549"/>
              <a:ext cx="82" cy="68"/>
            </a:xfrm>
            <a:custGeom>
              <a:avLst/>
              <a:gdLst/>
              <a:ahLst/>
              <a:cxnLst>
                <a:cxn ang="0">
                  <a:pos x="44" y="42"/>
                </a:cxn>
                <a:cxn ang="0">
                  <a:pos x="33" y="42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42" y="0"/>
                </a:cxn>
                <a:cxn ang="0">
                  <a:pos x="36" y="23"/>
                </a:cxn>
                <a:cxn ang="0">
                  <a:pos x="49" y="23"/>
                </a:cxn>
                <a:cxn ang="0">
                  <a:pos x="54" y="0"/>
                </a:cxn>
                <a:cxn ang="0">
                  <a:pos x="81" y="0"/>
                </a:cxn>
                <a:cxn ang="0">
                  <a:pos x="68" y="67"/>
                </a:cxn>
                <a:cxn ang="0">
                  <a:pos x="40" y="67"/>
                </a:cxn>
                <a:cxn ang="0">
                  <a:pos x="44" y="42"/>
                </a:cxn>
              </a:cxnLst>
              <a:rect l="0" t="0" r="r" b="b"/>
              <a:pathLst>
                <a:path w="82" h="68">
                  <a:moveTo>
                    <a:pt x="44" y="42"/>
                  </a:moveTo>
                  <a:lnTo>
                    <a:pt x="33" y="42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42" y="0"/>
                  </a:lnTo>
                  <a:lnTo>
                    <a:pt x="36" y="23"/>
                  </a:lnTo>
                  <a:lnTo>
                    <a:pt x="49" y="23"/>
                  </a:lnTo>
                  <a:lnTo>
                    <a:pt x="54" y="0"/>
                  </a:lnTo>
                  <a:lnTo>
                    <a:pt x="81" y="0"/>
                  </a:lnTo>
                  <a:lnTo>
                    <a:pt x="68" y="67"/>
                  </a:lnTo>
                  <a:lnTo>
                    <a:pt x="40" y="67"/>
                  </a:lnTo>
                  <a:lnTo>
                    <a:pt x="44" y="42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black">
            <a:xfrm>
              <a:off x="957" y="3549"/>
              <a:ext cx="6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" y="0"/>
                </a:cxn>
                <a:cxn ang="0">
                  <a:pos x="64" y="18"/>
                </a:cxn>
                <a:cxn ang="0">
                  <a:pos x="37" y="18"/>
                </a:cxn>
                <a:cxn ang="0">
                  <a:pos x="35" y="24"/>
                </a:cxn>
                <a:cxn ang="0">
                  <a:pos x="59" y="24"/>
                </a:cxn>
                <a:cxn ang="0">
                  <a:pos x="56" y="42"/>
                </a:cxn>
                <a:cxn ang="0">
                  <a:pos x="31" y="42"/>
                </a:cxn>
                <a:cxn ang="0">
                  <a:pos x="29" y="49"/>
                </a:cxn>
                <a:cxn ang="0">
                  <a:pos x="57" y="49"/>
                </a:cxn>
                <a:cxn ang="0">
                  <a:pos x="54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8" h="68">
                  <a:moveTo>
                    <a:pt x="14" y="0"/>
                  </a:moveTo>
                  <a:lnTo>
                    <a:pt x="67" y="0"/>
                  </a:lnTo>
                  <a:lnTo>
                    <a:pt x="64" y="18"/>
                  </a:lnTo>
                  <a:lnTo>
                    <a:pt x="37" y="18"/>
                  </a:lnTo>
                  <a:lnTo>
                    <a:pt x="35" y="24"/>
                  </a:lnTo>
                  <a:lnTo>
                    <a:pt x="59" y="24"/>
                  </a:lnTo>
                  <a:lnTo>
                    <a:pt x="56" y="42"/>
                  </a:lnTo>
                  <a:lnTo>
                    <a:pt x="31" y="42"/>
                  </a:lnTo>
                  <a:lnTo>
                    <a:pt x="29" y="49"/>
                  </a:lnTo>
                  <a:lnTo>
                    <a:pt x="57" y="49"/>
                  </a:lnTo>
                  <a:lnTo>
                    <a:pt x="54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black">
            <a:xfrm>
              <a:off x="1085" y="3549"/>
              <a:ext cx="6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5" y="0"/>
                </a:cxn>
                <a:cxn ang="0">
                  <a:pos x="62" y="18"/>
                </a:cxn>
                <a:cxn ang="0">
                  <a:pos x="35" y="18"/>
                </a:cxn>
                <a:cxn ang="0">
                  <a:pos x="35" y="24"/>
                </a:cxn>
                <a:cxn ang="0">
                  <a:pos x="58" y="24"/>
                </a:cxn>
                <a:cxn ang="0">
                  <a:pos x="54" y="42"/>
                </a:cxn>
                <a:cxn ang="0">
                  <a:pos x="30" y="42"/>
                </a:cxn>
                <a:cxn ang="0">
                  <a:pos x="28" y="49"/>
                </a:cxn>
                <a:cxn ang="0">
                  <a:pos x="56" y="49"/>
                </a:cxn>
                <a:cxn ang="0">
                  <a:pos x="5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6" h="68">
                  <a:moveTo>
                    <a:pt x="14" y="0"/>
                  </a:moveTo>
                  <a:lnTo>
                    <a:pt x="65" y="0"/>
                  </a:lnTo>
                  <a:lnTo>
                    <a:pt x="62" y="18"/>
                  </a:lnTo>
                  <a:lnTo>
                    <a:pt x="35" y="18"/>
                  </a:lnTo>
                  <a:lnTo>
                    <a:pt x="35" y="24"/>
                  </a:lnTo>
                  <a:lnTo>
                    <a:pt x="58" y="24"/>
                  </a:lnTo>
                  <a:lnTo>
                    <a:pt x="54" y="42"/>
                  </a:lnTo>
                  <a:lnTo>
                    <a:pt x="30" y="42"/>
                  </a:lnTo>
                  <a:lnTo>
                    <a:pt x="28" y="49"/>
                  </a:lnTo>
                  <a:lnTo>
                    <a:pt x="56" y="49"/>
                  </a:lnTo>
                  <a:lnTo>
                    <a:pt x="5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black">
            <a:xfrm>
              <a:off x="1213" y="3549"/>
              <a:ext cx="7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6" y="0"/>
                </a:cxn>
                <a:cxn ang="0">
                  <a:pos x="63" y="3"/>
                </a:cxn>
                <a:cxn ang="0">
                  <a:pos x="72" y="10"/>
                </a:cxn>
                <a:cxn ang="0">
                  <a:pos x="77" y="21"/>
                </a:cxn>
                <a:cxn ang="0">
                  <a:pos x="75" y="34"/>
                </a:cxn>
                <a:cxn ang="0">
                  <a:pos x="69" y="48"/>
                </a:cxn>
                <a:cxn ang="0">
                  <a:pos x="60" y="58"/>
                </a:cxn>
                <a:cxn ang="0">
                  <a:pos x="48" y="64"/>
                </a:cxn>
                <a:cxn ang="0">
                  <a:pos x="33" y="67"/>
                </a:cxn>
                <a:cxn ang="0">
                  <a:pos x="0" y="67"/>
                </a:cxn>
                <a:cxn ang="0">
                  <a:pos x="14" y="0"/>
                </a:cxn>
                <a:cxn ang="0">
                  <a:pos x="29" y="51"/>
                </a:cxn>
                <a:cxn ang="0">
                  <a:pos x="33" y="51"/>
                </a:cxn>
                <a:cxn ang="0">
                  <a:pos x="42" y="47"/>
                </a:cxn>
                <a:cxn ang="0">
                  <a:pos x="47" y="34"/>
                </a:cxn>
                <a:cxn ang="0">
                  <a:pos x="48" y="20"/>
                </a:cxn>
                <a:cxn ang="0">
                  <a:pos x="40" y="15"/>
                </a:cxn>
                <a:cxn ang="0">
                  <a:pos x="37" y="15"/>
                </a:cxn>
                <a:cxn ang="0">
                  <a:pos x="29" y="51"/>
                </a:cxn>
                <a:cxn ang="0">
                  <a:pos x="14" y="0"/>
                </a:cxn>
              </a:cxnLst>
              <a:rect l="0" t="0" r="r" b="b"/>
              <a:pathLst>
                <a:path w="78" h="68">
                  <a:moveTo>
                    <a:pt x="14" y="0"/>
                  </a:moveTo>
                  <a:lnTo>
                    <a:pt x="46" y="0"/>
                  </a:lnTo>
                  <a:lnTo>
                    <a:pt x="63" y="3"/>
                  </a:lnTo>
                  <a:lnTo>
                    <a:pt x="72" y="10"/>
                  </a:lnTo>
                  <a:lnTo>
                    <a:pt x="77" y="21"/>
                  </a:lnTo>
                  <a:lnTo>
                    <a:pt x="75" y="34"/>
                  </a:lnTo>
                  <a:lnTo>
                    <a:pt x="69" y="48"/>
                  </a:lnTo>
                  <a:lnTo>
                    <a:pt x="60" y="58"/>
                  </a:lnTo>
                  <a:lnTo>
                    <a:pt x="48" y="64"/>
                  </a:lnTo>
                  <a:lnTo>
                    <a:pt x="33" y="67"/>
                  </a:lnTo>
                  <a:lnTo>
                    <a:pt x="0" y="67"/>
                  </a:lnTo>
                  <a:lnTo>
                    <a:pt x="14" y="0"/>
                  </a:lnTo>
                  <a:lnTo>
                    <a:pt x="29" y="51"/>
                  </a:lnTo>
                  <a:lnTo>
                    <a:pt x="33" y="51"/>
                  </a:lnTo>
                  <a:lnTo>
                    <a:pt x="42" y="47"/>
                  </a:lnTo>
                  <a:lnTo>
                    <a:pt x="47" y="34"/>
                  </a:lnTo>
                  <a:lnTo>
                    <a:pt x="48" y="20"/>
                  </a:lnTo>
                  <a:lnTo>
                    <a:pt x="40" y="15"/>
                  </a:lnTo>
                  <a:lnTo>
                    <a:pt x="37" y="15"/>
                  </a:lnTo>
                  <a:lnTo>
                    <a:pt x="29" y="51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black">
            <a:xfrm>
              <a:off x="1405" y="3549"/>
              <a:ext cx="111" cy="68"/>
            </a:xfrm>
            <a:custGeom>
              <a:avLst/>
              <a:gdLst/>
              <a:ahLst/>
              <a:cxnLst>
                <a:cxn ang="0">
                  <a:pos x="81" y="19"/>
                </a:cxn>
                <a:cxn ang="0">
                  <a:pos x="61" y="67"/>
                </a:cxn>
                <a:cxn ang="0">
                  <a:pos x="34" y="67"/>
                </a:cxn>
                <a:cxn ang="0">
                  <a:pos x="36" y="19"/>
                </a:cxn>
                <a:cxn ang="0">
                  <a:pos x="35" y="19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6" y="0"/>
                </a:cxn>
                <a:cxn ang="0">
                  <a:pos x="54" y="0"/>
                </a:cxn>
                <a:cxn ang="0">
                  <a:pos x="53" y="39"/>
                </a:cxn>
                <a:cxn ang="0">
                  <a:pos x="54" y="39"/>
                </a:cxn>
                <a:cxn ang="0">
                  <a:pos x="70" y="0"/>
                </a:cxn>
                <a:cxn ang="0">
                  <a:pos x="110" y="0"/>
                </a:cxn>
                <a:cxn ang="0">
                  <a:pos x="94" y="67"/>
                </a:cxn>
                <a:cxn ang="0">
                  <a:pos x="71" y="67"/>
                </a:cxn>
                <a:cxn ang="0">
                  <a:pos x="81" y="19"/>
                </a:cxn>
              </a:cxnLst>
              <a:rect l="0" t="0" r="r" b="b"/>
              <a:pathLst>
                <a:path w="111" h="68">
                  <a:moveTo>
                    <a:pt x="81" y="19"/>
                  </a:moveTo>
                  <a:lnTo>
                    <a:pt x="61" y="67"/>
                  </a:lnTo>
                  <a:lnTo>
                    <a:pt x="34" y="67"/>
                  </a:lnTo>
                  <a:lnTo>
                    <a:pt x="36" y="19"/>
                  </a:lnTo>
                  <a:lnTo>
                    <a:pt x="35" y="19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6" y="0"/>
                  </a:lnTo>
                  <a:lnTo>
                    <a:pt x="54" y="0"/>
                  </a:lnTo>
                  <a:lnTo>
                    <a:pt x="53" y="39"/>
                  </a:lnTo>
                  <a:lnTo>
                    <a:pt x="54" y="39"/>
                  </a:lnTo>
                  <a:lnTo>
                    <a:pt x="70" y="0"/>
                  </a:lnTo>
                  <a:lnTo>
                    <a:pt x="110" y="0"/>
                  </a:lnTo>
                  <a:lnTo>
                    <a:pt x="94" y="67"/>
                  </a:lnTo>
                  <a:lnTo>
                    <a:pt x="71" y="67"/>
                  </a:lnTo>
                  <a:lnTo>
                    <a:pt x="81" y="19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black">
            <a:xfrm>
              <a:off x="1562" y="3549"/>
              <a:ext cx="82" cy="6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73" y="0"/>
                </a:cxn>
                <a:cxn ang="0">
                  <a:pos x="81" y="67"/>
                </a:cxn>
                <a:cxn ang="0">
                  <a:pos x="52" y="67"/>
                </a:cxn>
                <a:cxn ang="0">
                  <a:pos x="51" y="55"/>
                </a:cxn>
                <a:cxn ang="0">
                  <a:pos x="32" y="55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37" y="0"/>
                </a:cxn>
                <a:cxn ang="0">
                  <a:pos x="51" y="39"/>
                </a:cxn>
                <a:cxn ang="0">
                  <a:pos x="51" y="14"/>
                </a:cxn>
                <a:cxn ang="0">
                  <a:pos x="41" y="39"/>
                </a:cxn>
                <a:cxn ang="0">
                  <a:pos x="51" y="39"/>
                </a:cxn>
                <a:cxn ang="0">
                  <a:pos x="37" y="0"/>
                </a:cxn>
              </a:cxnLst>
              <a:rect l="0" t="0" r="r" b="b"/>
              <a:pathLst>
                <a:path w="82" h="68">
                  <a:moveTo>
                    <a:pt x="37" y="0"/>
                  </a:moveTo>
                  <a:lnTo>
                    <a:pt x="73" y="0"/>
                  </a:lnTo>
                  <a:lnTo>
                    <a:pt x="81" y="67"/>
                  </a:lnTo>
                  <a:lnTo>
                    <a:pt x="52" y="67"/>
                  </a:lnTo>
                  <a:lnTo>
                    <a:pt x="51" y="55"/>
                  </a:lnTo>
                  <a:lnTo>
                    <a:pt x="32" y="55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37" y="0"/>
                  </a:lnTo>
                  <a:lnTo>
                    <a:pt x="51" y="39"/>
                  </a:lnTo>
                  <a:lnTo>
                    <a:pt x="51" y="14"/>
                  </a:lnTo>
                  <a:lnTo>
                    <a:pt x="41" y="39"/>
                  </a:lnTo>
                  <a:lnTo>
                    <a:pt x="51" y="39"/>
                  </a:lnTo>
                  <a:lnTo>
                    <a:pt x="37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black">
            <a:xfrm>
              <a:off x="1714" y="3549"/>
              <a:ext cx="78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56" y="0"/>
                </a:cxn>
                <a:cxn ang="0">
                  <a:pos x="73" y="4"/>
                </a:cxn>
                <a:cxn ang="0">
                  <a:pos x="77" y="18"/>
                </a:cxn>
                <a:cxn ang="0">
                  <a:pos x="71" y="27"/>
                </a:cxn>
                <a:cxn ang="0">
                  <a:pos x="58" y="34"/>
                </a:cxn>
                <a:cxn ang="0">
                  <a:pos x="69" y="41"/>
                </a:cxn>
                <a:cxn ang="0">
                  <a:pos x="69" y="52"/>
                </a:cxn>
                <a:cxn ang="0">
                  <a:pos x="69" y="67"/>
                </a:cxn>
                <a:cxn ang="0">
                  <a:pos x="41" y="67"/>
                </a:cxn>
                <a:cxn ang="0">
                  <a:pos x="42" y="47"/>
                </a:cxn>
                <a:cxn ang="0">
                  <a:pos x="36" y="42"/>
                </a:cxn>
                <a:cxn ang="0">
                  <a:pos x="33" y="42"/>
                </a:cxn>
                <a:cxn ang="0">
                  <a:pos x="28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38" y="28"/>
                </a:cxn>
                <a:cxn ang="0">
                  <a:pos x="46" y="26"/>
                </a:cxn>
                <a:cxn ang="0">
                  <a:pos x="48" y="21"/>
                </a:cxn>
                <a:cxn ang="0">
                  <a:pos x="41" y="15"/>
                </a:cxn>
                <a:cxn ang="0">
                  <a:pos x="39" y="15"/>
                </a:cxn>
                <a:cxn ang="0">
                  <a:pos x="36" y="28"/>
                </a:cxn>
                <a:cxn ang="0">
                  <a:pos x="38" y="28"/>
                </a:cxn>
                <a:cxn ang="0">
                  <a:pos x="15" y="0"/>
                </a:cxn>
              </a:cxnLst>
              <a:rect l="0" t="0" r="r" b="b"/>
              <a:pathLst>
                <a:path w="78" h="68">
                  <a:moveTo>
                    <a:pt x="15" y="0"/>
                  </a:moveTo>
                  <a:lnTo>
                    <a:pt x="56" y="0"/>
                  </a:lnTo>
                  <a:lnTo>
                    <a:pt x="73" y="4"/>
                  </a:lnTo>
                  <a:lnTo>
                    <a:pt x="77" y="18"/>
                  </a:lnTo>
                  <a:lnTo>
                    <a:pt x="71" y="27"/>
                  </a:lnTo>
                  <a:lnTo>
                    <a:pt x="58" y="34"/>
                  </a:lnTo>
                  <a:lnTo>
                    <a:pt x="69" y="41"/>
                  </a:lnTo>
                  <a:lnTo>
                    <a:pt x="69" y="52"/>
                  </a:lnTo>
                  <a:lnTo>
                    <a:pt x="69" y="67"/>
                  </a:lnTo>
                  <a:lnTo>
                    <a:pt x="41" y="67"/>
                  </a:lnTo>
                  <a:lnTo>
                    <a:pt x="42" y="47"/>
                  </a:lnTo>
                  <a:lnTo>
                    <a:pt x="36" y="42"/>
                  </a:lnTo>
                  <a:lnTo>
                    <a:pt x="33" y="42"/>
                  </a:lnTo>
                  <a:lnTo>
                    <a:pt x="28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38" y="28"/>
                  </a:lnTo>
                  <a:lnTo>
                    <a:pt x="46" y="26"/>
                  </a:lnTo>
                  <a:lnTo>
                    <a:pt x="48" y="21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black">
            <a:xfrm>
              <a:off x="1863" y="3549"/>
              <a:ext cx="65" cy="68"/>
            </a:xfrm>
            <a:custGeom>
              <a:avLst/>
              <a:gdLst/>
              <a:ahLst/>
              <a:cxnLst>
                <a:cxn ang="0">
                  <a:pos x="16" y="18"/>
                </a:cxn>
                <a:cxn ang="0">
                  <a:pos x="0" y="18"/>
                </a:cxn>
                <a:cxn ang="0">
                  <a:pos x="4" y="0"/>
                </a:cxn>
                <a:cxn ang="0">
                  <a:pos x="64" y="0"/>
                </a:cxn>
                <a:cxn ang="0">
                  <a:pos x="60" y="18"/>
                </a:cxn>
                <a:cxn ang="0">
                  <a:pos x="43" y="18"/>
                </a:cxn>
                <a:cxn ang="0">
                  <a:pos x="32" y="67"/>
                </a:cxn>
                <a:cxn ang="0">
                  <a:pos x="6" y="67"/>
                </a:cxn>
                <a:cxn ang="0">
                  <a:pos x="16" y="18"/>
                </a:cxn>
              </a:cxnLst>
              <a:rect l="0" t="0" r="r" b="b"/>
              <a:pathLst>
                <a:path w="65" h="68">
                  <a:moveTo>
                    <a:pt x="16" y="18"/>
                  </a:moveTo>
                  <a:lnTo>
                    <a:pt x="0" y="18"/>
                  </a:lnTo>
                  <a:lnTo>
                    <a:pt x="4" y="0"/>
                  </a:lnTo>
                  <a:lnTo>
                    <a:pt x="64" y="0"/>
                  </a:lnTo>
                  <a:lnTo>
                    <a:pt x="60" y="18"/>
                  </a:lnTo>
                  <a:lnTo>
                    <a:pt x="43" y="18"/>
                  </a:lnTo>
                  <a:lnTo>
                    <a:pt x="32" y="67"/>
                  </a:lnTo>
                  <a:lnTo>
                    <a:pt x="6" y="67"/>
                  </a:lnTo>
                  <a:lnTo>
                    <a:pt x="16" y="1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black">
            <a:xfrm>
              <a:off x="1985" y="3549"/>
              <a:ext cx="39" cy="6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8" y="0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2" y="0"/>
                </a:cxn>
              </a:cxnLst>
              <a:rect l="0" t="0" r="r" b="b"/>
              <a:pathLst>
                <a:path w="39" h="68">
                  <a:moveTo>
                    <a:pt x="12" y="0"/>
                  </a:moveTo>
                  <a:lnTo>
                    <a:pt x="38" y="0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2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black">
            <a:xfrm>
              <a:off x="2086" y="3549"/>
              <a:ext cx="87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8" y="0"/>
                </a:cxn>
                <a:cxn ang="0">
                  <a:pos x="54" y="39"/>
                </a:cxn>
                <a:cxn ang="0">
                  <a:pos x="63" y="0"/>
                </a:cxn>
                <a:cxn ang="0">
                  <a:pos x="86" y="0"/>
                </a:cxn>
                <a:cxn ang="0">
                  <a:pos x="71" y="67"/>
                </a:cxn>
                <a:cxn ang="0">
                  <a:pos x="37" y="67"/>
                </a:cxn>
                <a:cxn ang="0">
                  <a:pos x="32" y="26"/>
                </a:cxn>
                <a:cxn ang="0">
                  <a:pos x="2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87" h="68">
                  <a:moveTo>
                    <a:pt x="14" y="0"/>
                  </a:moveTo>
                  <a:lnTo>
                    <a:pt x="48" y="0"/>
                  </a:lnTo>
                  <a:lnTo>
                    <a:pt x="54" y="39"/>
                  </a:lnTo>
                  <a:lnTo>
                    <a:pt x="63" y="0"/>
                  </a:lnTo>
                  <a:lnTo>
                    <a:pt x="86" y="0"/>
                  </a:lnTo>
                  <a:lnTo>
                    <a:pt x="71" y="67"/>
                  </a:lnTo>
                  <a:lnTo>
                    <a:pt x="37" y="67"/>
                  </a:lnTo>
                  <a:lnTo>
                    <a:pt x="32" y="26"/>
                  </a:lnTo>
                  <a:lnTo>
                    <a:pt x="2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118" y="498474"/>
            <a:ext cx="1660525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80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-317500" y="730250"/>
            <a:ext cx="97551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" y="64008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4" tIns="46033" rIns="92064" bIns="46033" anchor="ctr"/>
          <a:lstStyle/>
          <a:p>
            <a:pPr algn="ctr">
              <a:defRPr/>
            </a:pPr>
            <a:fld id="{F748C1B7-A3BA-48C7-8C59-925687F04E02}" type="slidenum">
              <a:rPr lang="en-US" sz="700" b="1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r>
              <a:rPr lang="en-US" sz="700" b="1" dirty="0">
                <a:solidFill>
                  <a:srgbClr val="000000"/>
                </a:solidFill>
              </a:rPr>
              <a:t>  </a:t>
            </a:r>
            <a:fld id="{9651541A-BFF2-4B36-B15B-F4CA496D6748}" type="datetime1">
              <a:rPr lang="en-US" sz="700" b="1" smtClean="0">
                <a:solidFill>
                  <a:srgbClr val="000000"/>
                </a:solidFill>
              </a:rPr>
              <a:pPr algn="ctr">
                <a:defRPr/>
              </a:pPr>
              <a:t>6/10/20</a:t>
            </a:fld>
            <a:endParaRPr lang="en-US" sz="700" b="1" dirty="0">
              <a:solidFill>
                <a:srgbClr val="000000"/>
              </a:solidFill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 flipV="1">
            <a:off x="-309563" y="6016625"/>
            <a:ext cx="9753601" cy="150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auto">
          <a:xfrm>
            <a:off x="6586538" y="6019800"/>
            <a:ext cx="2141537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00FF"/>
                </a:solidFill>
              </a:rPr>
              <a:t>MIT Lincoln Laboratory</a:t>
            </a:r>
          </a:p>
        </p:txBody>
      </p:sp>
      <p:pic>
        <p:nvPicPr>
          <p:cNvPr id="8" name="Picture 6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98425"/>
            <a:ext cx="5588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5588"/>
            <a:ext cx="7772400" cy="1565275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02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  <a:ln w="12700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673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166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626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335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35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068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541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541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5892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3938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045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276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64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691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46653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554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554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5635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E277B-7019-45A7-80DA-E74C56E48D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98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0527" y="145147"/>
            <a:ext cx="7262946" cy="464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40527" y="593818"/>
            <a:ext cx="7262879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680754"/>
            <a:ext cx="8188774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4899" y="1768103"/>
            <a:ext cx="5970446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4899" y="5603133"/>
            <a:ext cx="5970446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1584899" y="1312860"/>
            <a:ext cx="5970446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6583" y="1828800"/>
            <a:ext cx="5687568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229437"/>
            <a:ext cx="5687568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37360" y="1368517"/>
            <a:ext cx="5687568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6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527" y="101601"/>
            <a:ext cx="726294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322035" y="6451134"/>
            <a:ext cx="3027452" cy="26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800" dirty="0"/>
              <a:t>Stream Processing of Space Fence Data </a:t>
            </a:r>
            <a:r>
              <a:rPr lang="en-US" sz="700" dirty="0">
                <a:solidFill>
                  <a:srgbClr val="000000"/>
                </a:solidFill>
                <a:cs typeface="Arial" pitchFamily="34" charset="0"/>
              </a:rPr>
              <a:t>- </a:t>
            </a:r>
            <a:fld id="{6A829F23-F466-44AA-A5B9-24580D3A690E}" type="slidenum">
              <a:rPr lang="en-US" sz="7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cs typeface="Arial" pitchFamily="34" charset="0"/>
              </a:rPr>
              <a:t>RAL 2020-06-10</a:t>
            </a:r>
          </a:p>
        </p:txBody>
      </p:sp>
      <p:pic>
        <p:nvPicPr>
          <p:cNvPr id="15" name="Content Placeholder 3" descr="LL_Logo_alone_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5760" y="246888"/>
            <a:ext cx="548640" cy="531083"/>
          </a:xfrm>
          <a:prstGeom prst="rect">
            <a:avLst/>
          </a:prstGeom>
        </p:spPr>
      </p:pic>
      <p:pic>
        <p:nvPicPr>
          <p:cNvPr id="16" name="Picture 15" descr="LL_Logo_blue_no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75704" y="6473952"/>
            <a:ext cx="2007032" cy="228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</p:sldLayoutIdLst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701088" y="6632575"/>
            <a:ext cx="442912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8741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fld id="{CDCC1AB7-28B1-4179-98C2-73E96F8B6EDC}" type="slidenum">
              <a:rPr lang="en-US" sz="800">
                <a:solidFill>
                  <a:srgbClr val="000000"/>
                </a:solidFill>
                <a:ea typeface="ＭＳ Ｐゴシック" pitchFamily="-112" charset="-128"/>
              </a:rPr>
              <a:pPr defTabSz="887413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-112" charset="-128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998"/>
            <a:ext cx="7312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80159"/>
            <a:ext cx="8229600" cy="4846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159" y="6516242"/>
            <a:ext cx="866274" cy="256701"/>
          </a:xfrm>
          <a:prstGeom prst="rect">
            <a:avLst/>
          </a:prstGeom>
        </p:spPr>
      </p:pic>
      <p:sp>
        <p:nvSpPr>
          <p:cNvPr id="13" name="Freeform 6"/>
          <p:cNvSpPr>
            <a:spLocks noChangeAspect="1"/>
          </p:cNvSpPr>
          <p:nvPr userDrawn="1"/>
        </p:nvSpPr>
        <p:spPr bwMode="black">
          <a:xfrm>
            <a:off x="7100888" y="189668"/>
            <a:ext cx="1600200" cy="685800"/>
          </a:xfrm>
          <a:custGeom>
            <a:avLst/>
            <a:gdLst>
              <a:gd name="connsiteX0" fmla="*/ 9991 w 9991"/>
              <a:gd name="connsiteY0" fmla="*/ 3909 h 9976"/>
              <a:gd name="connsiteX1" fmla="*/ 8197 w 9991"/>
              <a:gd name="connsiteY1" fmla="*/ 3909 h 9976"/>
              <a:gd name="connsiteX2" fmla="*/ 8645 w 9991"/>
              <a:gd name="connsiteY2" fmla="*/ 0 h 9976"/>
              <a:gd name="connsiteX3" fmla="*/ 7118 w 9991"/>
              <a:gd name="connsiteY3" fmla="*/ 3909 h 9976"/>
              <a:gd name="connsiteX4" fmla="*/ 35 w 9991"/>
              <a:gd name="connsiteY4" fmla="*/ 3909 h 9976"/>
              <a:gd name="connsiteX5" fmla="*/ 0 w 9991"/>
              <a:gd name="connsiteY5" fmla="*/ 3933 h 9976"/>
              <a:gd name="connsiteX6" fmla="*/ 35 w 9991"/>
              <a:gd name="connsiteY6" fmla="*/ 3957 h 9976"/>
              <a:gd name="connsiteX7" fmla="*/ 1122 w 9991"/>
              <a:gd name="connsiteY7" fmla="*/ 4005 h 9976"/>
              <a:gd name="connsiteX8" fmla="*/ 6989 w 9991"/>
              <a:gd name="connsiteY8" fmla="*/ 4221 h 9976"/>
              <a:gd name="connsiteX9" fmla="*/ 6350 w 9991"/>
              <a:gd name="connsiteY9" fmla="*/ 5875 h 9976"/>
              <a:gd name="connsiteX10" fmla="*/ 6126 w 9991"/>
              <a:gd name="connsiteY10" fmla="*/ 6523 h 9976"/>
              <a:gd name="connsiteX11" fmla="*/ 6143 w 9991"/>
              <a:gd name="connsiteY11" fmla="*/ 6523 h 9976"/>
              <a:gd name="connsiteX12" fmla="*/ 6419 w 9991"/>
              <a:gd name="connsiteY12" fmla="*/ 5875 h 9976"/>
              <a:gd name="connsiteX13" fmla="*/ 7127 w 9991"/>
              <a:gd name="connsiteY13" fmla="*/ 4245 h 9976"/>
              <a:gd name="connsiteX14" fmla="*/ 8016 w 9991"/>
              <a:gd name="connsiteY14" fmla="*/ 4245 h 9976"/>
              <a:gd name="connsiteX15" fmla="*/ 7921 w 9991"/>
              <a:gd name="connsiteY15" fmla="*/ 5204 h 9976"/>
              <a:gd name="connsiteX16" fmla="*/ 7843 w 9991"/>
              <a:gd name="connsiteY16" fmla="*/ 6115 h 9976"/>
              <a:gd name="connsiteX17" fmla="*/ 6005 w 9991"/>
              <a:gd name="connsiteY17" fmla="*/ 8465 h 9976"/>
              <a:gd name="connsiteX18" fmla="*/ 4978 w 9991"/>
              <a:gd name="connsiteY18" fmla="*/ 9784 h 9976"/>
              <a:gd name="connsiteX19" fmla="*/ 5004 w 9991"/>
              <a:gd name="connsiteY19" fmla="*/ 9808 h 9976"/>
              <a:gd name="connsiteX20" fmla="*/ 5962 w 9991"/>
              <a:gd name="connsiteY20" fmla="*/ 8657 h 9976"/>
              <a:gd name="connsiteX21" fmla="*/ 7817 w 9991"/>
              <a:gd name="connsiteY21" fmla="*/ 6427 h 9976"/>
              <a:gd name="connsiteX22" fmla="*/ 7584 w 9991"/>
              <a:gd name="connsiteY22" fmla="*/ 8969 h 9976"/>
              <a:gd name="connsiteX23" fmla="*/ 7489 w 9991"/>
              <a:gd name="connsiteY23" fmla="*/ 9928 h 9976"/>
              <a:gd name="connsiteX24" fmla="*/ 7489 w 9991"/>
              <a:gd name="connsiteY24" fmla="*/ 9976 h 9976"/>
              <a:gd name="connsiteX25" fmla="*/ 7515 w 9991"/>
              <a:gd name="connsiteY25" fmla="*/ 9952 h 9976"/>
              <a:gd name="connsiteX26" fmla="*/ 7636 w 9991"/>
              <a:gd name="connsiteY26" fmla="*/ 8945 h 9976"/>
              <a:gd name="connsiteX27" fmla="*/ 7921 w 9991"/>
              <a:gd name="connsiteY27" fmla="*/ 6283 h 9976"/>
              <a:gd name="connsiteX28" fmla="*/ 8680 w 9991"/>
              <a:gd name="connsiteY28" fmla="*/ 5396 h 9976"/>
              <a:gd name="connsiteX29" fmla="*/ 9353 w 9991"/>
              <a:gd name="connsiteY29" fmla="*/ 4604 h 9976"/>
              <a:gd name="connsiteX30" fmla="*/ 9991 w 9991"/>
              <a:gd name="connsiteY30" fmla="*/ 3909 h 9976"/>
              <a:gd name="connsiteX31" fmla="*/ 7274 w 9991"/>
              <a:gd name="connsiteY31" fmla="*/ 3909 h 9976"/>
              <a:gd name="connsiteX32" fmla="*/ 7972 w 9991"/>
              <a:gd name="connsiteY32" fmla="*/ 2278 h 9976"/>
              <a:gd name="connsiteX33" fmla="*/ 8248 w 9991"/>
              <a:gd name="connsiteY33" fmla="*/ 1631 h 9976"/>
              <a:gd name="connsiteX34" fmla="*/ 8041 w 9991"/>
              <a:gd name="connsiteY34" fmla="*/ 3909 h 9976"/>
              <a:gd name="connsiteX35" fmla="*/ 7274 w 9991"/>
              <a:gd name="connsiteY35" fmla="*/ 3909 h 9976"/>
              <a:gd name="connsiteX36" fmla="*/ 9991 w 9991"/>
              <a:gd name="connsiteY36" fmla="*/ 3909 h 9976"/>
              <a:gd name="connsiteX37" fmla="*/ 8154 w 9991"/>
              <a:gd name="connsiteY37" fmla="*/ 4293 h 9976"/>
              <a:gd name="connsiteX38" fmla="*/ 9215 w 9991"/>
              <a:gd name="connsiteY38" fmla="*/ 4341 h 9976"/>
              <a:gd name="connsiteX39" fmla="*/ 8870 w 9991"/>
              <a:gd name="connsiteY39" fmla="*/ 4796 h 9976"/>
              <a:gd name="connsiteX40" fmla="*/ 7972 w 9991"/>
              <a:gd name="connsiteY40" fmla="*/ 5947 h 9976"/>
              <a:gd name="connsiteX41" fmla="*/ 8154 w 9991"/>
              <a:gd name="connsiteY41" fmla="*/ 4293 h 9976"/>
              <a:gd name="connsiteX42" fmla="*/ 9991 w 9991"/>
              <a:gd name="connsiteY42" fmla="*/ 3909 h 9976"/>
              <a:gd name="connsiteX0" fmla="*/ 10000 w 10000"/>
              <a:gd name="connsiteY0" fmla="*/ 3918 h 10000"/>
              <a:gd name="connsiteX1" fmla="*/ 8204 w 10000"/>
              <a:gd name="connsiteY1" fmla="*/ 3918 h 10000"/>
              <a:gd name="connsiteX2" fmla="*/ 8653 w 10000"/>
              <a:gd name="connsiteY2" fmla="*/ 0 h 10000"/>
              <a:gd name="connsiteX3" fmla="*/ 7124 w 10000"/>
              <a:gd name="connsiteY3" fmla="*/ 3918 h 10000"/>
              <a:gd name="connsiteX4" fmla="*/ 35 w 10000"/>
              <a:gd name="connsiteY4" fmla="*/ 3918 h 10000"/>
              <a:gd name="connsiteX5" fmla="*/ 0 w 10000"/>
              <a:gd name="connsiteY5" fmla="*/ 3942 h 10000"/>
              <a:gd name="connsiteX6" fmla="*/ 35 w 10000"/>
              <a:gd name="connsiteY6" fmla="*/ 3967 h 10000"/>
              <a:gd name="connsiteX7" fmla="*/ 1057 w 10000"/>
              <a:gd name="connsiteY7" fmla="*/ 4018 h 10000"/>
              <a:gd name="connsiteX8" fmla="*/ 1123 w 10000"/>
              <a:gd name="connsiteY8" fmla="*/ 4015 h 10000"/>
              <a:gd name="connsiteX9" fmla="*/ 6995 w 10000"/>
              <a:gd name="connsiteY9" fmla="*/ 4231 h 10000"/>
              <a:gd name="connsiteX10" fmla="*/ 6356 w 10000"/>
              <a:gd name="connsiteY10" fmla="*/ 5889 h 10000"/>
              <a:gd name="connsiteX11" fmla="*/ 6132 w 10000"/>
              <a:gd name="connsiteY11" fmla="*/ 6539 h 10000"/>
              <a:gd name="connsiteX12" fmla="*/ 6149 w 10000"/>
              <a:gd name="connsiteY12" fmla="*/ 6539 h 10000"/>
              <a:gd name="connsiteX13" fmla="*/ 6425 w 10000"/>
              <a:gd name="connsiteY13" fmla="*/ 5889 h 10000"/>
              <a:gd name="connsiteX14" fmla="*/ 7133 w 10000"/>
              <a:gd name="connsiteY14" fmla="*/ 4255 h 10000"/>
              <a:gd name="connsiteX15" fmla="*/ 8023 w 10000"/>
              <a:gd name="connsiteY15" fmla="*/ 4255 h 10000"/>
              <a:gd name="connsiteX16" fmla="*/ 7928 w 10000"/>
              <a:gd name="connsiteY16" fmla="*/ 5217 h 10000"/>
              <a:gd name="connsiteX17" fmla="*/ 7850 w 10000"/>
              <a:gd name="connsiteY17" fmla="*/ 6130 h 10000"/>
              <a:gd name="connsiteX18" fmla="*/ 6010 w 10000"/>
              <a:gd name="connsiteY18" fmla="*/ 8485 h 10000"/>
              <a:gd name="connsiteX19" fmla="*/ 4982 w 10000"/>
              <a:gd name="connsiteY19" fmla="*/ 9808 h 10000"/>
              <a:gd name="connsiteX20" fmla="*/ 5009 w 10000"/>
              <a:gd name="connsiteY20" fmla="*/ 9832 h 10000"/>
              <a:gd name="connsiteX21" fmla="*/ 5967 w 10000"/>
              <a:gd name="connsiteY21" fmla="*/ 8678 h 10000"/>
              <a:gd name="connsiteX22" fmla="*/ 7824 w 10000"/>
              <a:gd name="connsiteY22" fmla="*/ 6442 h 10000"/>
              <a:gd name="connsiteX23" fmla="*/ 7591 w 10000"/>
              <a:gd name="connsiteY23" fmla="*/ 8991 h 10000"/>
              <a:gd name="connsiteX24" fmla="*/ 7496 w 10000"/>
              <a:gd name="connsiteY24" fmla="*/ 9952 h 10000"/>
              <a:gd name="connsiteX25" fmla="*/ 7496 w 10000"/>
              <a:gd name="connsiteY25" fmla="*/ 10000 h 10000"/>
              <a:gd name="connsiteX26" fmla="*/ 7522 w 10000"/>
              <a:gd name="connsiteY26" fmla="*/ 9976 h 10000"/>
              <a:gd name="connsiteX27" fmla="*/ 7643 w 10000"/>
              <a:gd name="connsiteY27" fmla="*/ 8967 h 10000"/>
              <a:gd name="connsiteX28" fmla="*/ 7928 w 10000"/>
              <a:gd name="connsiteY28" fmla="*/ 6298 h 10000"/>
              <a:gd name="connsiteX29" fmla="*/ 8688 w 10000"/>
              <a:gd name="connsiteY29" fmla="*/ 5409 h 10000"/>
              <a:gd name="connsiteX30" fmla="*/ 9361 w 10000"/>
              <a:gd name="connsiteY30" fmla="*/ 4615 h 10000"/>
              <a:gd name="connsiteX31" fmla="*/ 10000 w 10000"/>
              <a:gd name="connsiteY31" fmla="*/ 3918 h 10000"/>
              <a:gd name="connsiteX32" fmla="*/ 7281 w 10000"/>
              <a:gd name="connsiteY32" fmla="*/ 3918 h 10000"/>
              <a:gd name="connsiteX33" fmla="*/ 7979 w 10000"/>
              <a:gd name="connsiteY33" fmla="*/ 2283 h 10000"/>
              <a:gd name="connsiteX34" fmla="*/ 8255 w 10000"/>
              <a:gd name="connsiteY34" fmla="*/ 1635 h 10000"/>
              <a:gd name="connsiteX35" fmla="*/ 8048 w 10000"/>
              <a:gd name="connsiteY35" fmla="*/ 3918 h 10000"/>
              <a:gd name="connsiteX36" fmla="*/ 7281 w 10000"/>
              <a:gd name="connsiteY36" fmla="*/ 3918 h 10000"/>
              <a:gd name="connsiteX37" fmla="*/ 10000 w 10000"/>
              <a:gd name="connsiteY37" fmla="*/ 3918 h 10000"/>
              <a:gd name="connsiteX38" fmla="*/ 8161 w 10000"/>
              <a:gd name="connsiteY38" fmla="*/ 4303 h 10000"/>
              <a:gd name="connsiteX39" fmla="*/ 9223 w 10000"/>
              <a:gd name="connsiteY39" fmla="*/ 4351 h 10000"/>
              <a:gd name="connsiteX40" fmla="*/ 8878 w 10000"/>
              <a:gd name="connsiteY40" fmla="*/ 4808 h 10000"/>
              <a:gd name="connsiteX41" fmla="*/ 7979 w 10000"/>
              <a:gd name="connsiteY41" fmla="*/ 5961 h 10000"/>
              <a:gd name="connsiteX42" fmla="*/ 8161 w 10000"/>
              <a:gd name="connsiteY42" fmla="*/ 4303 h 10000"/>
              <a:gd name="connsiteX43" fmla="*/ 10000 w 10000"/>
              <a:gd name="connsiteY43" fmla="*/ 3918 h 10000"/>
              <a:gd name="connsiteX0" fmla="*/ 10000 w 10000"/>
              <a:gd name="connsiteY0" fmla="*/ 3918 h 10000"/>
              <a:gd name="connsiteX1" fmla="*/ 8204 w 10000"/>
              <a:gd name="connsiteY1" fmla="*/ 3918 h 10000"/>
              <a:gd name="connsiteX2" fmla="*/ 8653 w 10000"/>
              <a:gd name="connsiteY2" fmla="*/ 0 h 10000"/>
              <a:gd name="connsiteX3" fmla="*/ 7124 w 10000"/>
              <a:gd name="connsiteY3" fmla="*/ 3918 h 10000"/>
              <a:gd name="connsiteX4" fmla="*/ 35 w 10000"/>
              <a:gd name="connsiteY4" fmla="*/ 3918 h 10000"/>
              <a:gd name="connsiteX5" fmla="*/ 0 w 10000"/>
              <a:gd name="connsiteY5" fmla="*/ 3942 h 10000"/>
              <a:gd name="connsiteX6" fmla="*/ 35 w 10000"/>
              <a:gd name="connsiteY6" fmla="*/ 3967 h 10000"/>
              <a:gd name="connsiteX7" fmla="*/ 1057 w 10000"/>
              <a:gd name="connsiteY7" fmla="*/ 4018 h 10000"/>
              <a:gd name="connsiteX8" fmla="*/ 6995 w 10000"/>
              <a:gd name="connsiteY8" fmla="*/ 4231 h 10000"/>
              <a:gd name="connsiteX9" fmla="*/ 6356 w 10000"/>
              <a:gd name="connsiteY9" fmla="*/ 5889 h 10000"/>
              <a:gd name="connsiteX10" fmla="*/ 6132 w 10000"/>
              <a:gd name="connsiteY10" fmla="*/ 6539 h 10000"/>
              <a:gd name="connsiteX11" fmla="*/ 6149 w 10000"/>
              <a:gd name="connsiteY11" fmla="*/ 6539 h 10000"/>
              <a:gd name="connsiteX12" fmla="*/ 6425 w 10000"/>
              <a:gd name="connsiteY12" fmla="*/ 5889 h 10000"/>
              <a:gd name="connsiteX13" fmla="*/ 7133 w 10000"/>
              <a:gd name="connsiteY13" fmla="*/ 4255 h 10000"/>
              <a:gd name="connsiteX14" fmla="*/ 8023 w 10000"/>
              <a:gd name="connsiteY14" fmla="*/ 4255 h 10000"/>
              <a:gd name="connsiteX15" fmla="*/ 7928 w 10000"/>
              <a:gd name="connsiteY15" fmla="*/ 5217 h 10000"/>
              <a:gd name="connsiteX16" fmla="*/ 7850 w 10000"/>
              <a:gd name="connsiteY16" fmla="*/ 6130 h 10000"/>
              <a:gd name="connsiteX17" fmla="*/ 6010 w 10000"/>
              <a:gd name="connsiteY17" fmla="*/ 8485 h 10000"/>
              <a:gd name="connsiteX18" fmla="*/ 4982 w 10000"/>
              <a:gd name="connsiteY18" fmla="*/ 9808 h 10000"/>
              <a:gd name="connsiteX19" fmla="*/ 5009 w 10000"/>
              <a:gd name="connsiteY19" fmla="*/ 9832 h 10000"/>
              <a:gd name="connsiteX20" fmla="*/ 5967 w 10000"/>
              <a:gd name="connsiteY20" fmla="*/ 8678 h 10000"/>
              <a:gd name="connsiteX21" fmla="*/ 7824 w 10000"/>
              <a:gd name="connsiteY21" fmla="*/ 6442 h 10000"/>
              <a:gd name="connsiteX22" fmla="*/ 7591 w 10000"/>
              <a:gd name="connsiteY22" fmla="*/ 8991 h 10000"/>
              <a:gd name="connsiteX23" fmla="*/ 7496 w 10000"/>
              <a:gd name="connsiteY23" fmla="*/ 9952 h 10000"/>
              <a:gd name="connsiteX24" fmla="*/ 7496 w 10000"/>
              <a:gd name="connsiteY24" fmla="*/ 10000 h 10000"/>
              <a:gd name="connsiteX25" fmla="*/ 7522 w 10000"/>
              <a:gd name="connsiteY25" fmla="*/ 9976 h 10000"/>
              <a:gd name="connsiteX26" fmla="*/ 7643 w 10000"/>
              <a:gd name="connsiteY26" fmla="*/ 8967 h 10000"/>
              <a:gd name="connsiteX27" fmla="*/ 7928 w 10000"/>
              <a:gd name="connsiteY27" fmla="*/ 6298 h 10000"/>
              <a:gd name="connsiteX28" fmla="*/ 8688 w 10000"/>
              <a:gd name="connsiteY28" fmla="*/ 5409 h 10000"/>
              <a:gd name="connsiteX29" fmla="*/ 9361 w 10000"/>
              <a:gd name="connsiteY29" fmla="*/ 4615 h 10000"/>
              <a:gd name="connsiteX30" fmla="*/ 10000 w 10000"/>
              <a:gd name="connsiteY30" fmla="*/ 3918 h 10000"/>
              <a:gd name="connsiteX31" fmla="*/ 7281 w 10000"/>
              <a:gd name="connsiteY31" fmla="*/ 3918 h 10000"/>
              <a:gd name="connsiteX32" fmla="*/ 7979 w 10000"/>
              <a:gd name="connsiteY32" fmla="*/ 2283 h 10000"/>
              <a:gd name="connsiteX33" fmla="*/ 8255 w 10000"/>
              <a:gd name="connsiteY33" fmla="*/ 1635 h 10000"/>
              <a:gd name="connsiteX34" fmla="*/ 8048 w 10000"/>
              <a:gd name="connsiteY34" fmla="*/ 3918 h 10000"/>
              <a:gd name="connsiteX35" fmla="*/ 7281 w 10000"/>
              <a:gd name="connsiteY35" fmla="*/ 3918 h 10000"/>
              <a:gd name="connsiteX36" fmla="*/ 10000 w 10000"/>
              <a:gd name="connsiteY36" fmla="*/ 3918 h 10000"/>
              <a:gd name="connsiteX37" fmla="*/ 8161 w 10000"/>
              <a:gd name="connsiteY37" fmla="*/ 4303 h 10000"/>
              <a:gd name="connsiteX38" fmla="*/ 9223 w 10000"/>
              <a:gd name="connsiteY38" fmla="*/ 4351 h 10000"/>
              <a:gd name="connsiteX39" fmla="*/ 8878 w 10000"/>
              <a:gd name="connsiteY39" fmla="*/ 4808 h 10000"/>
              <a:gd name="connsiteX40" fmla="*/ 7979 w 10000"/>
              <a:gd name="connsiteY40" fmla="*/ 5961 h 10000"/>
              <a:gd name="connsiteX41" fmla="*/ 8161 w 10000"/>
              <a:gd name="connsiteY41" fmla="*/ 4303 h 10000"/>
              <a:gd name="connsiteX42" fmla="*/ 10000 w 10000"/>
              <a:gd name="connsiteY42" fmla="*/ 3918 h 10000"/>
              <a:gd name="connsiteX0" fmla="*/ 10000 w 10000"/>
              <a:gd name="connsiteY0" fmla="*/ 3918 h 10000"/>
              <a:gd name="connsiteX1" fmla="*/ 8204 w 10000"/>
              <a:gd name="connsiteY1" fmla="*/ 3918 h 10000"/>
              <a:gd name="connsiteX2" fmla="*/ 8653 w 10000"/>
              <a:gd name="connsiteY2" fmla="*/ 0 h 10000"/>
              <a:gd name="connsiteX3" fmla="*/ 7124 w 10000"/>
              <a:gd name="connsiteY3" fmla="*/ 3918 h 10000"/>
              <a:gd name="connsiteX4" fmla="*/ 35 w 10000"/>
              <a:gd name="connsiteY4" fmla="*/ 3918 h 10000"/>
              <a:gd name="connsiteX5" fmla="*/ 0 w 10000"/>
              <a:gd name="connsiteY5" fmla="*/ 3942 h 10000"/>
              <a:gd name="connsiteX6" fmla="*/ 35 w 10000"/>
              <a:gd name="connsiteY6" fmla="*/ 3967 h 10000"/>
              <a:gd name="connsiteX7" fmla="*/ 6995 w 10000"/>
              <a:gd name="connsiteY7" fmla="*/ 4231 h 10000"/>
              <a:gd name="connsiteX8" fmla="*/ 6356 w 10000"/>
              <a:gd name="connsiteY8" fmla="*/ 5889 h 10000"/>
              <a:gd name="connsiteX9" fmla="*/ 6132 w 10000"/>
              <a:gd name="connsiteY9" fmla="*/ 6539 h 10000"/>
              <a:gd name="connsiteX10" fmla="*/ 6149 w 10000"/>
              <a:gd name="connsiteY10" fmla="*/ 6539 h 10000"/>
              <a:gd name="connsiteX11" fmla="*/ 6425 w 10000"/>
              <a:gd name="connsiteY11" fmla="*/ 5889 h 10000"/>
              <a:gd name="connsiteX12" fmla="*/ 7133 w 10000"/>
              <a:gd name="connsiteY12" fmla="*/ 4255 h 10000"/>
              <a:gd name="connsiteX13" fmla="*/ 8023 w 10000"/>
              <a:gd name="connsiteY13" fmla="*/ 4255 h 10000"/>
              <a:gd name="connsiteX14" fmla="*/ 7928 w 10000"/>
              <a:gd name="connsiteY14" fmla="*/ 5217 h 10000"/>
              <a:gd name="connsiteX15" fmla="*/ 7850 w 10000"/>
              <a:gd name="connsiteY15" fmla="*/ 6130 h 10000"/>
              <a:gd name="connsiteX16" fmla="*/ 6010 w 10000"/>
              <a:gd name="connsiteY16" fmla="*/ 8485 h 10000"/>
              <a:gd name="connsiteX17" fmla="*/ 4982 w 10000"/>
              <a:gd name="connsiteY17" fmla="*/ 9808 h 10000"/>
              <a:gd name="connsiteX18" fmla="*/ 5009 w 10000"/>
              <a:gd name="connsiteY18" fmla="*/ 9832 h 10000"/>
              <a:gd name="connsiteX19" fmla="*/ 5967 w 10000"/>
              <a:gd name="connsiteY19" fmla="*/ 8678 h 10000"/>
              <a:gd name="connsiteX20" fmla="*/ 7824 w 10000"/>
              <a:gd name="connsiteY20" fmla="*/ 6442 h 10000"/>
              <a:gd name="connsiteX21" fmla="*/ 7591 w 10000"/>
              <a:gd name="connsiteY21" fmla="*/ 8991 h 10000"/>
              <a:gd name="connsiteX22" fmla="*/ 7496 w 10000"/>
              <a:gd name="connsiteY22" fmla="*/ 9952 h 10000"/>
              <a:gd name="connsiteX23" fmla="*/ 7496 w 10000"/>
              <a:gd name="connsiteY23" fmla="*/ 10000 h 10000"/>
              <a:gd name="connsiteX24" fmla="*/ 7522 w 10000"/>
              <a:gd name="connsiteY24" fmla="*/ 9976 h 10000"/>
              <a:gd name="connsiteX25" fmla="*/ 7643 w 10000"/>
              <a:gd name="connsiteY25" fmla="*/ 8967 h 10000"/>
              <a:gd name="connsiteX26" fmla="*/ 7928 w 10000"/>
              <a:gd name="connsiteY26" fmla="*/ 6298 h 10000"/>
              <a:gd name="connsiteX27" fmla="*/ 8688 w 10000"/>
              <a:gd name="connsiteY27" fmla="*/ 5409 h 10000"/>
              <a:gd name="connsiteX28" fmla="*/ 9361 w 10000"/>
              <a:gd name="connsiteY28" fmla="*/ 4615 h 10000"/>
              <a:gd name="connsiteX29" fmla="*/ 10000 w 10000"/>
              <a:gd name="connsiteY29" fmla="*/ 3918 h 10000"/>
              <a:gd name="connsiteX30" fmla="*/ 7281 w 10000"/>
              <a:gd name="connsiteY30" fmla="*/ 3918 h 10000"/>
              <a:gd name="connsiteX31" fmla="*/ 7979 w 10000"/>
              <a:gd name="connsiteY31" fmla="*/ 2283 h 10000"/>
              <a:gd name="connsiteX32" fmla="*/ 8255 w 10000"/>
              <a:gd name="connsiteY32" fmla="*/ 1635 h 10000"/>
              <a:gd name="connsiteX33" fmla="*/ 8048 w 10000"/>
              <a:gd name="connsiteY33" fmla="*/ 3918 h 10000"/>
              <a:gd name="connsiteX34" fmla="*/ 7281 w 10000"/>
              <a:gd name="connsiteY34" fmla="*/ 3918 h 10000"/>
              <a:gd name="connsiteX35" fmla="*/ 10000 w 10000"/>
              <a:gd name="connsiteY35" fmla="*/ 3918 h 10000"/>
              <a:gd name="connsiteX36" fmla="*/ 8161 w 10000"/>
              <a:gd name="connsiteY36" fmla="*/ 4303 h 10000"/>
              <a:gd name="connsiteX37" fmla="*/ 9223 w 10000"/>
              <a:gd name="connsiteY37" fmla="*/ 4351 h 10000"/>
              <a:gd name="connsiteX38" fmla="*/ 8878 w 10000"/>
              <a:gd name="connsiteY38" fmla="*/ 4808 h 10000"/>
              <a:gd name="connsiteX39" fmla="*/ 7979 w 10000"/>
              <a:gd name="connsiteY39" fmla="*/ 5961 h 10000"/>
              <a:gd name="connsiteX40" fmla="*/ 8161 w 10000"/>
              <a:gd name="connsiteY40" fmla="*/ 4303 h 10000"/>
              <a:gd name="connsiteX41" fmla="*/ 10000 w 10000"/>
              <a:gd name="connsiteY41" fmla="*/ 391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000" h="10000">
                <a:moveTo>
                  <a:pt x="10000" y="3918"/>
                </a:moveTo>
                <a:lnTo>
                  <a:pt x="8204" y="3918"/>
                </a:lnTo>
                <a:cubicBezTo>
                  <a:pt x="8354" y="2612"/>
                  <a:pt x="8504" y="1306"/>
                  <a:pt x="8653" y="0"/>
                </a:cubicBezTo>
                <a:lnTo>
                  <a:pt x="7124" y="3918"/>
                </a:lnTo>
                <a:lnTo>
                  <a:pt x="35" y="3918"/>
                </a:lnTo>
                <a:cubicBezTo>
                  <a:pt x="23" y="3926"/>
                  <a:pt x="12" y="3934"/>
                  <a:pt x="0" y="3942"/>
                </a:cubicBezTo>
                <a:cubicBezTo>
                  <a:pt x="12" y="3950"/>
                  <a:pt x="23" y="3959"/>
                  <a:pt x="35" y="3967"/>
                </a:cubicBezTo>
                <a:lnTo>
                  <a:pt x="6995" y="4231"/>
                </a:lnTo>
                <a:lnTo>
                  <a:pt x="6356" y="5889"/>
                </a:lnTo>
                <a:lnTo>
                  <a:pt x="6132" y="6539"/>
                </a:lnTo>
                <a:lnTo>
                  <a:pt x="6149" y="6539"/>
                </a:lnTo>
                <a:lnTo>
                  <a:pt x="6425" y="5889"/>
                </a:lnTo>
                <a:lnTo>
                  <a:pt x="7133" y="4255"/>
                </a:lnTo>
                <a:lnTo>
                  <a:pt x="8023" y="4255"/>
                </a:lnTo>
                <a:cubicBezTo>
                  <a:pt x="7991" y="4576"/>
                  <a:pt x="7960" y="4896"/>
                  <a:pt x="7928" y="5217"/>
                </a:cubicBezTo>
                <a:cubicBezTo>
                  <a:pt x="7902" y="5521"/>
                  <a:pt x="7876" y="5825"/>
                  <a:pt x="7850" y="6130"/>
                </a:cubicBezTo>
                <a:lnTo>
                  <a:pt x="6010" y="8485"/>
                </a:lnTo>
                <a:lnTo>
                  <a:pt x="4982" y="9808"/>
                </a:lnTo>
                <a:cubicBezTo>
                  <a:pt x="4991" y="9816"/>
                  <a:pt x="4999" y="9824"/>
                  <a:pt x="5009" y="9832"/>
                </a:cubicBezTo>
                <a:lnTo>
                  <a:pt x="5967" y="8678"/>
                </a:lnTo>
                <a:lnTo>
                  <a:pt x="7824" y="6442"/>
                </a:lnTo>
                <a:cubicBezTo>
                  <a:pt x="7746" y="7291"/>
                  <a:pt x="7669" y="8142"/>
                  <a:pt x="7591" y="8991"/>
                </a:cubicBezTo>
                <a:cubicBezTo>
                  <a:pt x="7559" y="9311"/>
                  <a:pt x="7528" y="9631"/>
                  <a:pt x="7496" y="9952"/>
                </a:cubicBezTo>
                <a:lnTo>
                  <a:pt x="7496" y="10000"/>
                </a:lnTo>
                <a:cubicBezTo>
                  <a:pt x="7505" y="9992"/>
                  <a:pt x="7513" y="9984"/>
                  <a:pt x="7522" y="9976"/>
                </a:cubicBezTo>
                <a:cubicBezTo>
                  <a:pt x="7562" y="9639"/>
                  <a:pt x="7603" y="9303"/>
                  <a:pt x="7643" y="8967"/>
                </a:cubicBezTo>
                <a:lnTo>
                  <a:pt x="7928" y="6298"/>
                </a:lnTo>
                <a:lnTo>
                  <a:pt x="8688" y="5409"/>
                </a:lnTo>
                <a:lnTo>
                  <a:pt x="9361" y="4615"/>
                </a:lnTo>
                <a:lnTo>
                  <a:pt x="10000" y="3918"/>
                </a:lnTo>
                <a:lnTo>
                  <a:pt x="7281" y="3918"/>
                </a:lnTo>
                <a:lnTo>
                  <a:pt x="7979" y="2283"/>
                </a:lnTo>
                <a:lnTo>
                  <a:pt x="8255" y="1635"/>
                </a:lnTo>
                <a:lnTo>
                  <a:pt x="8048" y="3918"/>
                </a:lnTo>
                <a:lnTo>
                  <a:pt x="7281" y="3918"/>
                </a:lnTo>
                <a:lnTo>
                  <a:pt x="10000" y="3918"/>
                </a:lnTo>
                <a:lnTo>
                  <a:pt x="8161" y="4303"/>
                </a:lnTo>
                <a:lnTo>
                  <a:pt x="9223" y="4351"/>
                </a:lnTo>
                <a:lnTo>
                  <a:pt x="8878" y="4808"/>
                </a:lnTo>
                <a:lnTo>
                  <a:pt x="7979" y="5961"/>
                </a:lnTo>
                <a:cubicBezTo>
                  <a:pt x="8040" y="5409"/>
                  <a:pt x="8100" y="4856"/>
                  <a:pt x="8161" y="4303"/>
                </a:cubicBezTo>
                <a:lnTo>
                  <a:pt x="10000" y="3918"/>
                </a:lnTo>
              </a:path>
            </a:pathLst>
          </a:custGeom>
          <a:solidFill>
            <a:srgbClr val="003399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FAFD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979678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hf sldNum="0" hdr="0" ftr="0" dt="0"/>
  <p:txStyles>
    <p:titleStyle>
      <a:lvl1pPr algn="l" defTabSz="887413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defTabSz="887413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defTabSz="887413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defTabSz="887413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defTabSz="887413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6pPr>
      <a:lvl7pPr marL="9144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7pPr>
      <a:lvl8pPr marL="13716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8pPr>
      <a:lvl9pPr marL="18288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9pPr>
    </p:titleStyle>
    <p:bodyStyle>
      <a:lvl1pPr marL="222250" indent="-222250" algn="l" defTabSz="887413" rtl="0" fontAlgn="base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bg2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15950" indent="-279400" algn="l" defTabSz="887413" rtl="0" fontAlgn="base">
        <a:spcBef>
          <a:spcPct val="20000"/>
        </a:spcBef>
        <a:spcAft>
          <a:spcPct val="0"/>
        </a:spcAft>
        <a:buSzPct val="100000"/>
        <a:buChar char="–"/>
        <a:defRPr sz="2400" b="1">
          <a:solidFill>
            <a:schemeClr val="bg2"/>
          </a:solidFill>
          <a:latin typeface="+mn-lt"/>
          <a:ea typeface="ＭＳ Ｐゴシック" pitchFamily="-112" charset="-128"/>
        </a:defRPr>
      </a:lvl2pPr>
      <a:lvl3pPr marL="998538" indent="-268288" algn="l" defTabSz="887413" rtl="0" fontAlgn="base">
        <a:spcBef>
          <a:spcPct val="20000"/>
        </a:spcBef>
        <a:spcAft>
          <a:spcPct val="0"/>
        </a:spcAft>
        <a:buSzPct val="80000"/>
        <a:buChar char="•"/>
        <a:defRPr sz="2400" b="1">
          <a:solidFill>
            <a:schemeClr val="bg2"/>
          </a:solidFill>
          <a:latin typeface="+mn-lt"/>
          <a:ea typeface="ＭＳ Ｐゴシック" pitchFamily="-112" charset="-128"/>
        </a:defRPr>
      </a:lvl3pPr>
      <a:lvl4pPr marL="1550988" indent="-222250" algn="l" defTabSz="887413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b="1" baseline="0">
          <a:solidFill>
            <a:schemeClr val="bg2"/>
          </a:solidFill>
          <a:latin typeface="+mn-lt"/>
          <a:ea typeface="ＭＳ Ｐゴシック" pitchFamily="-112" charset="-128"/>
        </a:defRPr>
      </a:lvl4pPr>
      <a:lvl5pPr marL="1993900" indent="-222250" algn="l" defTabSz="887413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bg2"/>
          </a:solidFill>
          <a:latin typeface="+mn-lt"/>
          <a:ea typeface="ＭＳ Ｐゴシック" pitchFamily="-112" charset="-128"/>
        </a:defRPr>
      </a:lvl5pPr>
      <a:lvl6pPr marL="24511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6pPr>
      <a:lvl7pPr marL="29083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7pPr>
      <a:lvl8pPr marL="33655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8pPr>
      <a:lvl9pPr marL="38227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08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335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-317500" y="855663"/>
            <a:ext cx="97551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586538" y="6303963"/>
            <a:ext cx="2141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4" tIns="46033" rIns="92064" bIns="46033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00FF"/>
                </a:solidFill>
              </a:rPr>
              <a:t>MIT Lincoln Laboratory</a:t>
            </a:r>
          </a:p>
        </p:txBody>
      </p:sp>
      <p:pic>
        <p:nvPicPr>
          <p:cNvPr id="1030" name="Picture 12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6250" y="98425"/>
            <a:ext cx="5588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Freeform 14"/>
          <p:cNvSpPr>
            <a:spLocks/>
          </p:cNvSpPr>
          <p:nvPr/>
        </p:nvSpPr>
        <p:spPr bwMode="auto">
          <a:xfrm flipV="1">
            <a:off x="8763000" y="6248400"/>
            <a:ext cx="914400" cy="182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49" name="Freeform 25"/>
          <p:cNvSpPr>
            <a:spLocks/>
          </p:cNvSpPr>
          <p:nvPr/>
        </p:nvSpPr>
        <p:spPr bwMode="auto">
          <a:xfrm flipV="1">
            <a:off x="-304800" y="6324600"/>
            <a:ext cx="6859588" cy="106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457200" y="64008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4" tIns="46033" rIns="92064" bIns="46033" anchor="ctr"/>
          <a:lstStyle/>
          <a:p>
            <a:pPr algn="ctr">
              <a:defRPr/>
            </a:pPr>
            <a:fld id="{7C598EA8-9175-4AD6-A151-547910DE07C5}" type="slidenum">
              <a:rPr lang="en-US" sz="700" b="1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r>
              <a:rPr lang="en-US" sz="700" b="1" dirty="0">
                <a:solidFill>
                  <a:srgbClr val="000000"/>
                </a:solidFill>
              </a:rPr>
              <a:t>  </a:t>
            </a:r>
            <a:fld id="{15938B93-50FB-453A-A489-9133FE99325C}" type="datetime1">
              <a:rPr lang="en-US" sz="700" b="1" smtClean="0">
                <a:solidFill>
                  <a:srgbClr val="000000"/>
                </a:solidFill>
              </a:rPr>
              <a:pPr algn="ctr">
                <a:defRPr/>
              </a:pPr>
              <a:t>6/10/20</a:t>
            </a:fld>
            <a:endParaRPr lang="en-US" sz="7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1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204913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</a:defRPr>
      </a:lvl3pPr>
      <a:lvl4pPr marL="1546225" indent="-1190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4pPr>
      <a:lvl5pPr marL="182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5pPr>
      <a:lvl6pPr marL="22860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743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2004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657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49F7AD5-AA41-C643-B145-CD78B7EEC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Raymond A. LeClair</a:t>
            </a:r>
          </a:p>
          <a:p>
            <a:r>
              <a:rPr lang="en-US" dirty="0"/>
              <a:t>June 10, 2020</a:t>
            </a:r>
          </a:p>
          <a:p>
            <a:r>
              <a:rPr lang="en-US" dirty="0"/>
              <a:t>WORKING PRESENTATION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7EFBE1-768E-1947-9080-FF3C51582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 Processing of</a:t>
            </a:r>
            <a:br>
              <a:rPr lang="en-US" dirty="0"/>
            </a:br>
            <a:r>
              <a:rPr lang="en-US" dirty="0"/>
              <a:t>Space Fence Data</a:t>
            </a:r>
          </a:p>
        </p:txBody>
      </p:sp>
    </p:spTree>
    <p:extLst>
      <p:ext uri="{BB962C8B-B14F-4D97-AF65-F5344CB8AC3E}">
        <p14:creationId xmlns:p14="http://schemas.microsoft.com/office/powerpoint/2010/main" val="112615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612D1C-D05F-ED4D-8623-E81F7681F2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879" y="1526176"/>
            <a:ext cx="7862241" cy="119013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Process order 100 tracks per second produced by the Space Fence to perform orbit determination and correlate to order 100,000 orbits in real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1B66D6-D17D-F140-A791-716E9E4F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89775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5DF247-8F41-744B-8A26-8F8E70C127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framework and distributed processing engine for stateful computations over unbounded data streams</a:t>
            </a:r>
          </a:p>
          <a:p>
            <a:r>
              <a:rPr lang="en-US" dirty="0"/>
              <a:t>Applications are parallelized into tasks that are distributed and concurrently executed in a cluster</a:t>
            </a:r>
          </a:p>
          <a:p>
            <a:r>
              <a:rPr lang="en-US" dirty="0"/>
              <a:t>Tasks perform all computations by accessing local, often in-memory, state yielding low processing latencies</a:t>
            </a:r>
          </a:p>
          <a:p>
            <a:r>
              <a:rPr lang="en-US" dirty="0"/>
              <a:t>Can maintain large application state and guarantee state consistency in case of failures by checkpointing local state to persistent storage</a:t>
            </a:r>
          </a:p>
          <a:p>
            <a:r>
              <a:rPr lang="en-US" dirty="0"/>
              <a:t>Applications written using </a:t>
            </a:r>
            <a:r>
              <a:rPr lang="en-US" dirty="0" err="1"/>
              <a:t>Flink</a:t>
            </a:r>
            <a:r>
              <a:rPr lang="en-US" dirty="0"/>
              <a:t> have demonstrated:</a:t>
            </a:r>
          </a:p>
          <a:p>
            <a:pPr lvl="1"/>
            <a:r>
              <a:rPr lang="en-US" dirty="0"/>
              <a:t>Processing of trillions of events per day</a:t>
            </a:r>
          </a:p>
          <a:p>
            <a:pPr lvl="1"/>
            <a:r>
              <a:rPr lang="en-US" dirty="0"/>
              <a:t>Maintaining terabytes of state</a:t>
            </a:r>
          </a:p>
          <a:p>
            <a:pPr lvl="1"/>
            <a:r>
              <a:rPr lang="en-US" dirty="0"/>
              <a:t>Running on thousands of cores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D15FD4-D2A4-5B4C-AED2-22C9D405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Flink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A231EB-6060-E14E-9EAF-2499DC9D38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93856" y="3560849"/>
            <a:ext cx="4114800" cy="2286000"/>
          </a:xfrm>
        </p:spPr>
        <p:txBody>
          <a:bodyPr/>
          <a:lstStyle/>
          <a:p>
            <a:r>
              <a:rPr lang="en-US" sz="1600" dirty="0"/>
              <a:t>Closely integrates state management with computation yielding higher throughput and lower latency</a:t>
            </a:r>
          </a:p>
          <a:p>
            <a:r>
              <a:rPr lang="en-US" sz="1600" dirty="0"/>
              <a:t>Manages operations on state, failure recovery, and reconfiguration (scale-out/in) whenever necessary</a:t>
            </a:r>
          </a:p>
          <a:p>
            <a:r>
              <a:rPr lang="en-US" sz="1600" dirty="0"/>
              <a:t>Performs checkpoints to remote persistent storage enabling restart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24B7C21-F0BD-3243-B90D-C827B614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vs Event Driven</a:t>
            </a:r>
            <a:r>
              <a:rPr lang="en-US" baseline="30000" dirty="0"/>
              <a:t>1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80113A3-1851-904B-913A-4C7A5442360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93856" y="1054613"/>
            <a:ext cx="4114800" cy="2286000"/>
          </a:xfrm>
        </p:spPr>
        <p:txBody>
          <a:bodyPr/>
          <a:lstStyle/>
          <a:p>
            <a:r>
              <a:rPr lang="en-US" sz="1600" dirty="0"/>
              <a:t>Requires declaring and maintaining state decoupled from computational logic </a:t>
            </a:r>
          </a:p>
          <a:p>
            <a:r>
              <a:rPr lang="en-US" sz="1600" dirty="0"/>
              <a:t>Operational challenges arise when scaling in or out, dealing with partial failures, or changing application logic </a:t>
            </a:r>
          </a:p>
          <a:p>
            <a:r>
              <a:rPr lang="en-US" sz="1600" dirty="0"/>
              <a:t>Transactions with external storage can become a bottleneck </a:t>
            </a:r>
          </a:p>
          <a:p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A227E9-60DF-4C4C-9119-6A9A02AC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20" y="991858"/>
            <a:ext cx="2959768" cy="24688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18D07C-48A1-454B-B44C-975A32B05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" y="3498094"/>
            <a:ext cx="4836396" cy="24688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398023-9B8A-0940-AF13-19B0391F7644}"/>
              </a:ext>
            </a:extLst>
          </p:cNvPr>
          <p:cNvSpPr/>
          <p:nvPr/>
        </p:nvSpPr>
        <p:spPr>
          <a:xfrm>
            <a:off x="504295" y="5893222"/>
            <a:ext cx="81431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aseline="30000" dirty="0"/>
              <a:t>1 </a:t>
            </a:r>
            <a:r>
              <a:rPr lang="en-US" sz="1050" dirty="0"/>
              <a:t>Carbone, Paris, Stephan Ewen, </a:t>
            </a:r>
            <a:r>
              <a:rPr lang="en-US" sz="1050" dirty="0" err="1"/>
              <a:t>Gyula</a:t>
            </a:r>
            <a:r>
              <a:rPr lang="en-US" sz="1050" dirty="0"/>
              <a:t> </a:t>
            </a:r>
            <a:r>
              <a:rPr lang="en-US" sz="1050" dirty="0" err="1"/>
              <a:t>Fóra</a:t>
            </a:r>
            <a:r>
              <a:rPr lang="en-US" sz="1050" dirty="0"/>
              <a:t>, </a:t>
            </a:r>
            <a:r>
              <a:rPr lang="en-US" sz="1050" dirty="0" err="1"/>
              <a:t>Seif</a:t>
            </a:r>
            <a:r>
              <a:rPr lang="en-US" sz="1050" dirty="0"/>
              <a:t> </a:t>
            </a:r>
            <a:r>
              <a:rPr lang="en-US" sz="1050" dirty="0" err="1"/>
              <a:t>Haridi</a:t>
            </a:r>
            <a:r>
              <a:rPr lang="en-US" sz="1050" dirty="0"/>
              <a:t>, Stefan Richter, and Kostas </a:t>
            </a:r>
            <a:r>
              <a:rPr lang="en-US" sz="1050" dirty="0" err="1"/>
              <a:t>Tzoumas</a:t>
            </a:r>
            <a:r>
              <a:rPr lang="en-US" sz="1050" dirty="0"/>
              <a:t>. “State Management in Apache </a:t>
            </a:r>
            <a:r>
              <a:rPr lang="en-US" sz="1050" dirty="0" err="1"/>
              <a:t>Flink</a:t>
            </a:r>
            <a:r>
              <a:rPr lang="en-US" sz="1050" dirty="0"/>
              <a:t>®: Consistent Stateful Distributed Stream Processing.” </a:t>
            </a:r>
            <a:r>
              <a:rPr lang="en-US" sz="1050" i="1" dirty="0"/>
              <a:t>Proceedings of the VLDB Endowment</a:t>
            </a:r>
            <a:r>
              <a:rPr lang="en-US" sz="1050" dirty="0"/>
              <a:t> 10, no. 12 (August 1, 2017): 1718–29.</a:t>
            </a:r>
            <a:endParaRPr 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578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8B8C0F-6703-134F-B2F2-93357913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Flink</a:t>
            </a:r>
            <a:r>
              <a:rPr lang="en-US" dirty="0"/>
              <a:t> 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8BEEC-78D0-344C-8759-D0DFCFF41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2113"/>
            <a:ext cx="8229600" cy="43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5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35C418-3677-3549-BD21-F72D589D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54895"/>
            <a:ext cx="7772400" cy="300363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3E19700-CE13-7941-8C61-F8784D369F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4935" y="1003165"/>
            <a:ext cx="8188774" cy="4830616"/>
          </a:xfrm>
        </p:spPr>
        <p:txBody>
          <a:bodyPr/>
          <a:lstStyle/>
          <a:p>
            <a:r>
              <a:rPr lang="en-US" sz="1800" b="0" dirty="0"/>
              <a:t>Logic/code existing in multiple instances that represent entities, similar to actors</a:t>
            </a:r>
            <a:r>
              <a:rPr lang="en-US" sz="1800" b="0" baseline="30000" dirty="0"/>
              <a:t>1</a:t>
            </a:r>
          </a:p>
          <a:p>
            <a:r>
              <a:rPr lang="en-US" sz="1800" b="0" dirty="0"/>
              <a:t>Functions are invoked through messages and:</a:t>
            </a:r>
          </a:p>
          <a:p>
            <a:pPr lvl="1"/>
            <a:r>
              <a:rPr lang="en-US" sz="1600" b="0" dirty="0"/>
              <a:t>Have embedded, fault-tolerant state, accessed locally like a variable</a:t>
            </a:r>
          </a:p>
          <a:p>
            <a:pPr lvl="1"/>
            <a:r>
              <a:rPr lang="en-US" sz="1600" b="0" dirty="0"/>
              <a:t>Don't reserve resources, so inactive functions don't consume CPU/Memory</a:t>
            </a:r>
          </a:p>
          <a:p>
            <a:r>
              <a:rPr lang="en-US" sz="1800" b="0" dirty="0"/>
              <a:t>Messaging patterns don't need to be pre-defined as dataflows (</a:t>
            </a:r>
            <a:r>
              <a:rPr lang="en-US" sz="1800" b="0" i="1" dirty="0"/>
              <a:t>dynamic</a:t>
            </a:r>
            <a:r>
              <a:rPr lang="en-US" sz="1800" b="0" dirty="0"/>
              <a:t>) and are also not restricted to DAGs (</a:t>
            </a:r>
            <a:r>
              <a:rPr lang="en-US" sz="1800" b="0" i="1" dirty="0"/>
              <a:t>cyclic</a:t>
            </a:r>
            <a:r>
              <a:rPr lang="en-US" sz="1800" b="0" dirty="0"/>
              <a:t>)</a:t>
            </a:r>
            <a:endParaRPr lang="en-US" sz="1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3276D2C-A53E-C840-855D-C3BC4260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Flink</a:t>
            </a:r>
            <a:r>
              <a:rPr lang="en-US" dirty="0"/>
              <a:t> Stateful Functions 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113D8E-A720-314F-92FC-6D464A081CE7}"/>
              </a:ext>
            </a:extLst>
          </p:cNvPr>
          <p:cNvSpPr/>
          <p:nvPr/>
        </p:nvSpPr>
        <p:spPr>
          <a:xfrm>
            <a:off x="439075" y="5878606"/>
            <a:ext cx="8274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>
                <a:latin typeface="Arial" panose="020B0604020202020204" pitchFamily="34" charset="0"/>
              </a:rPr>
              <a:t>1</a:t>
            </a:r>
            <a:r>
              <a:rPr lang="en-US" sz="1200" dirty="0">
                <a:latin typeface="Arial" panose="020B0604020202020204" pitchFamily="34" charset="0"/>
              </a:rPr>
              <a:t>A mathematical model of concurrent computation that treats </a:t>
            </a:r>
            <a:r>
              <a:rPr lang="en-US" sz="1200" i="1" dirty="0">
                <a:latin typeface="Arial" panose="020B0604020202020204" pitchFamily="34" charset="0"/>
              </a:rPr>
              <a:t>actor</a:t>
            </a:r>
            <a:r>
              <a:rPr lang="en-US" sz="1200" dirty="0">
                <a:latin typeface="Arial" panose="020B0604020202020204" pitchFamily="34" charset="0"/>
              </a:rPr>
              <a:t> as the universal primitive. In response to a message, an actor can: make local decisions, create more actors, and send more messages. (Wikipedia)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625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5D620A-9032-DA4E-98F3-27EE02441B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86685" y="1517948"/>
            <a:ext cx="2658422" cy="538183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/>
              <a:t>Entire implementation requires about 1000 </a:t>
            </a:r>
            <a:r>
              <a:rPr lang="en-US" sz="1600" dirty="0" err="1"/>
              <a:t>sloc</a:t>
            </a: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108F3C-0184-CF42-8FF8-32F1776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  <a:headEnd w="lg" len="lg"/>
            <a:tailEnd w="lg" len="lg"/>
          </a:ln>
        </p:spPr>
        <p:txBody>
          <a:bodyPr/>
          <a:lstStyle/>
          <a:p>
            <a:r>
              <a:rPr lang="en-US" dirty="0"/>
              <a:t>Stream Processing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130C1-F645-9146-A152-BE1411C2B51D}"/>
              </a:ext>
            </a:extLst>
          </p:cNvPr>
          <p:cNvSpPr txBox="1"/>
          <p:nvPr/>
        </p:nvSpPr>
        <p:spPr>
          <a:xfrm>
            <a:off x="2178056" y="971161"/>
            <a:ext cx="1309718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TrackSource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4B7FF-D021-F64D-83DC-1EF941868D49}"/>
              </a:ext>
            </a:extLst>
          </p:cNvPr>
          <p:cNvSpPr txBox="1"/>
          <p:nvPr/>
        </p:nvSpPr>
        <p:spPr>
          <a:xfrm>
            <a:off x="3452971" y="2021534"/>
            <a:ext cx="1399743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SystemRouter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3D051-521B-BE4F-B1E3-049DA54A186C}"/>
              </a:ext>
            </a:extLst>
          </p:cNvPr>
          <p:cNvSpPr txBox="1"/>
          <p:nvPr/>
        </p:nvSpPr>
        <p:spPr>
          <a:xfrm>
            <a:off x="1122514" y="3078614"/>
            <a:ext cx="2111219" cy="95410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TrackStatefulFunction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b="1" dirty="0" err="1"/>
              <a:t>trackState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b="1" dirty="0" err="1"/>
              <a:t>OrbitBuilder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b="1" dirty="0" err="1"/>
              <a:t>orbitIds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4217A-366B-D74E-9237-CC125B78233C}"/>
              </a:ext>
            </a:extLst>
          </p:cNvPr>
          <p:cNvSpPr txBox="1"/>
          <p:nvPr/>
        </p:nvSpPr>
        <p:spPr>
          <a:xfrm>
            <a:off x="4908813" y="971161"/>
            <a:ext cx="971741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PrintSink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2CA76-BCC4-4A48-99ED-3CB42B2FAF00}"/>
              </a:ext>
            </a:extLst>
          </p:cNvPr>
          <p:cNvSpPr txBox="1"/>
          <p:nvPr/>
        </p:nvSpPr>
        <p:spPr>
          <a:xfrm>
            <a:off x="3059495" y="4920222"/>
            <a:ext cx="2180405" cy="523220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OrbitIdStatefulFunction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b="1" dirty="0" err="1"/>
              <a:t>orbitIds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86CB-BAD8-E244-8CF1-3E85E6DC49AB}"/>
              </a:ext>
            </a:extLst>
          </p:cNvPr>
          <p:cNvSpPr txBox="1"/>
          <p:nvPr/>
        </p:nvSpPr>
        <p:spPr>
          <a:xfrm>
            <a:off x="4914638" y="3086789"/>
            <a:ext cx="2021707" cy="1169551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OrbitStatefulFunction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b="1" dirty="0" err="1"/>
              <a:t>orbitState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b="1" dirty="0" err="1"/>
              <a:t>trackIds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b="1" dirty="0" err="1"/>
              <a:t>OrbitCorrelator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b="1" dirty="0" err="1"/>
              <a:t>OrbitBuilder</a:t>
            </a:r>
            <a:endParaRPr lang="en-US" sz="1400" b="1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B129F78-65BB-2441-A8E8-D083DC25C93B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rot="5400000">
            <a:off x="5119950" y="4376290"/>
            <a:ext cx="925492" cy="685592"/>
          </a:xfrm>
          <a:prstGeom prst="curvedConnector2">
            <a:avLst/>
          </a:prstGeom>
          <a:ln w="190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278B198-7FD2-974C-BA99-B6D2EDDA29C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3121581" y="990272"/>
            <a:ext cx="742596" cy="131992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B6D90FEA-590F-334E-9CBF-3918F14292B9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4402466" y="1029316"/>
            <a:ext cx="742596" cy="124184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DBAA5C4-5C9E-5B49-8B33-C6FAFCA9B9EF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2790832" y="1716604"/>
            <a:ext cx="749303" cy="197471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B369228B-377C-E448-926A-06AF0E7F2534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rot="16200000" flipV="1">
            <a:off x="4660429" y="1821725"/>
            <a:ext cx="757478" cy="177264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39DB51A-B05F-164D-AB4B-52FEAA6FD6CE}"/>
              </a:ext>
            </a:extLst>
          </p:cNvPr>
          <p:cNvCxnSpPr>
            <a:cxnSpLocks/>
          </p:cNvCxnSpPr>
          <p:nvPr/>
        </p:nvCxnSpPr>
        <p:spPr>
          <a:xfrm rot="5400000" flipH="1">
            <a:off x="5340716" y="3698460"/>
            <a:ext cx="1169551" cy="12700"/>
          </a:xfrm>
          <a:prstGeom prst="curvedConnector5">
            <a:avLst>
              <a:gd name="adj1" fmla="val -19546"/>
              <a:gd name="adj2" fmla="val -11050299"/>
              <a:gd name="adj3" fmla="val 122406"/>
            </a:avLst>
          </a:prstGeom>
          <a:ln w="190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478BA921-8F3A-4149-AA8D-EABD03586F6C}"/>
              </a:ext>
            </a:extLst>
          </p:cNvPr>
          <p:cNvCxnSpPr>
            <a:cxnSpLocks/>
            <a:stCxn id="11" idx="1"/>
            <a:endCxn id="7" idx="2"/>
          </p:cNvCxnSpPr>
          <p:nvPr/>
        </p:nvCxnSpPr>
        <p:spPr>
          <a:xfrm rot="10800000">
            <a:off x="2178125" y="4032722"/>
            <a:ext cx="881371" cy="1149111"/>
          </a:xfrm>
          <a:prstGeom prst="curvedConnector2">
            <a:avLst/>
          </a:prstGeom>
          <a:ln w="19050">
            <a:solidFill>
              <a:schemeClr val="accent1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A946A8F-0383-994E-93BD-053420CC0836}"/>
              </a:ext>
            </a:extLst>
          </p:cNvPr>
          <p:cNvCxnSpPr>
            <a:cxnSpLocks/>
            <a:stCxn id="12" idx="2"/>
            <a:endCxn id="7" idx="2"/>
          </p:cNvCxnSpPr>
          <p:nvPr/>
        </p:nvCxnSpPr>
        <p:spPr>
          <a:xfrm rot="5400000" flipH="1">
            <a:off x="3939998" y="2270847"/>
            <a:ext cx="223619" cy="3747368"/>
          </a:xfrm>
          <a:prstGeom prst="curvedConnector3">
            <a:avLst>
              <a:gd name="adj1" fmla="val -102227"/>
            </a:avLst>
          </a:prstGeom>
          <a:ln w="19050">
            <a:solidFill>
              <a:schemeClr val="accent1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7A94E8E6-0656-1C4A-8022-0C11A0428ED7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rot="16200000" flipV="1">
            <a:off x="4047721" y="1209018"/>
            <a:ext cx="8175" cy="3747368"/>
          </a:xfrm>
          <a:prstGeom prst="curvedConnector3">
            <a:avLst>
              <a:gd name="adj1" fmla="val 2896330"/>
            </a:avLst>
          </a:prstGeom>
          <a:ln w="190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8E868D-1509-0E4E-ABA5-A8840E9EFFD1}"/>
              </a:ext>
            </a:extLst>
          </p:cNvPr>
          <p:cNvSpPr txBox="1"/>
          <p:nvPr/>
        </p:nvSpPr>
        <p:spPr>
          <a:xfrm>
            <a:off x="6351267" y="5694706"/>
            <a:ext cx="2071401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OrbitStatefulFunction</a:t>
            </a:r>
            <a:endParaRPr lang="en-US" sz="1400" b="1" dirty="0"/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ACBCF751-7E18-884D-8217-B7781C869D54}"/>
              </a:ext>
            </a:extLst>
          </p:cNvPr>
          <p:cNvCxnSpPr>
            <a:cxnSpLocks/>
            <a:stCxn id="64" idx="1"/>
            <a:endCxn id="11" idx="3"/>
          </p:cNvCxnSpPr>
          <p:nvPr/>
        </p:nvCxnSpPr>
        <p:spPr>
          <a:xfrm rot="10800000">
            <a:off x="5239901" y="5181833"/>
            <a:ext cx="1111367" cy="66676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6624B9C-33AE-C94F-8F8D-126F8D8E821D}"/>
              </a:ext>
            </a:extLst>
          </p:cNvPr>
          <p:cNvSpPr txBox="1"/>
          <p:nvPr/>
        </p:nvSpPr>
        <p:spPr>
          <a:xfrm>
            <a:off x="6339853" y="5217705"/>
            <a:ext cx="2071401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OrbitStatefulFunction</a:t>
            </a:r>
            <a:endParaRPr lang="en-US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F0159E-9E76-BD43-82D5-3D784E4CE281}"/>
              </a:ext>
            </a:extLst>
          </p:cNvPr>
          <p:cNvSpPr txBox="1"/>
          <p:nvPr/>
        </p:nvSpPr>
        <p:spPr>
          <a:xfrm>
            <a:off x="6339854" y="4716715"/>
            <a:ext cx="2071401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OrbitStatefulFunction</a:t>
            </a:r>
            <a:endParaRPr lang="en-US" sz="1400" b="1" dirty="0"/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EF76F184-CCAD-F847-ABEA-72CAAC14B4BF}"/>
              </a:ext>
            </a:extLst>
          </p:cNvPr>
          <p:cNvCxnSpPr>
            <a:cxnSpLocks/>
            <a:stCxn id="68" idx="1"/>
            <a:endCxn id="11" idx="3"/>
          </p:cNvCxnSpPr>
          <p:nvPr/>
        </p:nvCxnSpPr>
        <p:spPr>
          <a:xfrm rot="10800000">
            <a:off x="5239901" y="5181832"/>
            <a:ext cx="1099953" cy="1897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D7DA2C3D-DFD6-6248-98F0-FC5A269ADC39}"/>
              </a:ext>
            </a:extLst>
          </p:cNvPr>
          <p:cNvCxnSpPr>
            <a:cxnSpLocks/>
            <a:stCxn id="69" idx="1"/>
            <a:endCxn id="11" idx="3"/>
          </p:cNvCxnSpPr>
          <p:nvPr/>
        </p:nvCxnSpPr>
        <p:spPr>
          <a:xfrm rot="10800000" flipV="1">
            <a:off x="5239900" y="4870604"/>
            <a:ext cx="1099954" cy="3112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B07CCBE-BC08-1544-AB56-4AB3740D556C}"/>
              </a:ext>
            </a:extLst>
          </p:cNvPr>
          <p:cNvSpPr txBox="1"/>
          <p:nvPr/>
        </p:nvSpPr>
        <p:spPr>
          <a:xfrm>
            <a:off x="103986" y="5469698"/>
            <a:ext cx="2111219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TrackStatefulFunction</a:t>
            </a:r>
            <a:endParaRPr lang="en-US" sz="1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0EE4DA-07DB-7D48-90E1-44D3EF83E91B}"/>
              </a:ext>
            </a:extLst>
          </p:cNvPr>
          <p:cNvSpPr txBox="1"/>
          <p:nvPr/>
        </p:nvSpPr>
        <p:spPr>
          <a:xfrm>
            <a:off x="109243" y="4970411"/>
            <a:ext cx="2111219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TrackStatefulFunction</a:t>
            </a:r>
            <a:endParaRPr lang="en-US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E7B636-3641-FF41-BE18-04DE327DA08B}"/>
              </a:ext>
            </a:extLst>
          </p:cNvPr>
          <p:cNvSpPr txBox="1"/>
          <p:nvPr/>
        </p:nvSpPr>
        <p:spPr>
          <a:xfrm>
            <a:off x="109243" y="4490235"/>
            <a:ext cx="2111219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TrackStatefulFunction</a:t>
            </a:r>
            <a:endParaRPr lang="en-US" sz="1400" b="1" dirty="0"/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C9181EA4-D136-FD46-9AEE-B4E2BC3048CC}"/>
              </a:ext>
            </a:extLst>
          </p:cNvPr>
          <p:cNvCxnSpPr>
            <a:cxnSpLocks/>
            <a:stCxn id="64" idx="2"/>
            <a:endCxn id="11" idx="2"/>
          </p:cNvCxnSpPr>
          <p:nvPr/>
        </p:nvCxnSpPr>
        <p:spPr>
          <a:xfrm rot="5400000" flipH="1">
            <a:off x="5488812" y="4104328"/>
            <a:ext cx="559041" cy="3237270"/>
          </a:xfrm>
          <a:prstGeom prst="curvedConnector3">
            <a:avLst>
              <a:gd name="adj1" fmla="val -40891"/>
            </a:avLst>
          </a:prstGeom>
          <a:ln w="19050">
            <a:solidFill>
              <a:schemeClr val="accent1">
                <a:lumMod val="75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A0ACCE99-BD97-444E-9BCE-E45DD357840A}"/>
              </a:ext>
            </a:extLst>
          </p:cNvPr>
          <p:cNvCxnSpPr>
            <a:cxnSpLocks/>
            <a:stCxn id="64" idx="2"/>
            <a:endCxn id="12" idx="0"/>
          </p:cNvCxnSpPr>
          <p:nvPr/>
        </p:nvCxnSpPr>
        <p:spPr>
          <a:xfrm rot="5400000" flipH="1">
            <a:off x="5198383" y="3813898"/>
            <a:ext cx="2915694" cy="1461476"/>
          </a:xfrm>
          <a:prstGeom prst="curvedConnector5">
            <a:avLst>
              <a:gd name="adj1" fmla="val -7225"/>
              <a:gd name="adj2" fmla="val -106797"/>
              <a:gd name="adj3" fmla="val 116021"/>
            </a:avLst>
          </a:prstGeom>
          <a:ln w="19050">
            <a:solidFill>
              <a:schemeClr val="accent1">
                <a:lumMod val="75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607FD153-39B5-DB45-ADB7-D4B5A1B83BC5}"/>
              </a:ext>
            </a:extLst>
          </p:cNvPr>
          <p:cNvCxnSpPr>
            <a:cxnSpLocks/>
            <a:stCxn id="64" idx="2"/>
            <a:endCxn id="7" idx="2"/>
          </p:cNvCxnSpPr>
          <p:nvPr/>
        </p:nvCxnSpPr>
        <p:spPr>
          <a:xfrm rot="5400000" flipH="1">
            <a:off x="3797665" y="2413180"/>
            <a:ext cx="1969762" cy="5208844"/>
          </a:xfrm>
          <a:prstGeom prst="curvedConnector3">
            <a:avLst>
              <a:gd name="adj1" fmla="val -11605"/>
            </a:avLst>
          </a:prstGeom>
          <a:ln w="19050">
            <a:solidFill>
              <a:schemeClr val="accent1">
                <a:lumMod val="75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7F9D695-FE81-7E45-996B-A0E15707DD0E}"/>
              </a:ext>
            </a:extLst>
          </p:cNvPr>
          <p:cNvSpPr txBox="1"/>
          <p:nvPr/>
        </p:nvSpPr>
        <p:spPr>
          <a:xfrm>
            <a:off x="126288" y="1411606"/>
            <a:ext cx="792205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Sensor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078271-F277-4E42-8DF4-AD01A6AD2CE7}"/>
              </a:ext>
            </a:extLst>
          </p:cNvPr>
          <p:cNvSpPr txBox="1"/>
          <p:nvPr/>
        </p:nvSpPr>
        <p:spPr>
          <a:xfrm>
            <a:off x="126286" y="1893853"/>
            <a:ext cx="792205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Sensor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547161-F2D3-FB48-AE83-A411EEB0D608}"/>
              </a:ext>
            </a:extLst>
          </p:cNvPr>
          <p:cNvSpPr txBox="1"/>
          <p:nvPr/>
        </p:nvSpPr>
        <p:spPr>
          <a:xfrm>
            <a:off x="126285" y="2373080"/>
            <a:ext cx="792205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Sensor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0E1DAF94-B1D9-6941-A8B5-88ED5D8646DB}"/>
              </a:ext>
            </a:extLst>
          </p:cNvPr>
          <p:cNvCxnSpPr>
            <a:cxnSpLocks/>
            <a:stCxn id="56" idx="1"/>
            <a:endCxn id="61" idx="3"/>
          </p:cNvCxnSpPr>
          <p:nvPr/>
        </p:nvCxnSpPr>
        <p:spPr>
          <a:xfrm rot="10800000">
            <a:off x="918494" y="1565495"/>
            <a:ext cx="657883" cy="32835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94A39AD5-7AC0-2F40-B566-A37361485BE4}"/>
              </a:ext>
            </a:extLst>
          </p:cNvPr>
          <p:cNvCxnSpPr>
            <a:cxnSpLocks/>
            <a:stCxn id="56" idx="1"/>
            <a:endCxn id="62" idx="3"/>
          </p:cNvCxnSpPr>
          <p:nvPr/>
        </p:nvCxnSpPr>
        <p:spPr>
          <a:xfrm rot="10800000" flipV="1">
            <a:off x="918492" y="1893852"/>
            <a:ext cx="657885" cy="15388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0231B0F9-B26F-894B-9C9A-747F92717564}"/>
              </a:ext>
            </a:extLst>
          </p:cNvPr>
          <p:cNvCxnSpPr>
            <a:cxnSpLocks/>
            <a:stCxn id="56" idx="1"/>
            <a:endCxn id="63" idx="3"/>
          </p:cNvCxnSpPr>
          <p:nvPr/>
        </p:nvCxnSpPr>
        <p:spPr>
          <a:xfrm rot="10800000" flipV="1">
            <a:off x="918490" y="1893853"/>
            <a:ext cx="657886" cy="63311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672B8CE-29EE-DE44-8050-5102B1FE88D4}"/>
              </a:ext>
            </a:extLst>
          </p:cNvPr>
          <p:cNvSpPr txBox="1"/>
          <p:nvPr/>
        </p:nvSpPr>
        <p:spPr>
          <a:xfrm>
            <a:off x="1576376" y="1739964"/>
            <a:ext cx="1518364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MessageBroker</a:t>
            </a:r>
            <a:endParaRPr lang="en-US" sz="1400" b="1" dirty="0"/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D3FA5D17-5DA1-6341-918D-7F248CB67419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5400000">
            <a:off x="2353724" y="1260773"/>
            <a:ext cx="461026" cy="49735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3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3191E-2728-F14D-8AF3-8D32473423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39055" y="1013692"/>
            <a:ext cx="5665889" cy="483061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Project          files    blank   comment    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" pitchFamily="2" charset="0"/>
              </a:rPr>
              <a:t>orekit</a:t>
            </a:r>
            <a:endParaRPr lang="en-US" sz="1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Java              1308    48882    110007   209381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" pitchFamily="2" charset="0"/>
              </a:rPr>
              <a:t>flink-statefun</a:t>
            </a:r>
            <a:endParaRPr lang="en-US" sz="1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Java               481     8468     16830    66488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" pitchFamily="2" charset="0"/>
              </a:rPr>
              <a:t>hipparchus</a:t>
            </a:r>
            <a:endParaRPr lang="en-US" sz="1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Java              1412    38599    112711   196516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" pitchFamily="2" charset="0"/>
              </a:rPr>
              <a:t>flink</a:t>
            </a:r>
            <a:endParaRPr lang="en-US" sz="1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Java              9964   255678    388517   999682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Scala             1935    54654     68129   282944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9E004E-D34A-D94F-9B7B-216BA860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cloc</a:t>
            </a:r>
            <a:r>
              <a:rPr lang="en-US" dirty="0"/>
              <a:t> Output for Dependencies</a:t>
            </a:r>
          </a:p>
        </p:txBody>
      </p:sp>
    </p:spTree>
    <p:extLst>
      <p:ext uri="{BB962C8B-B14F-4D97-AF65-F5344CB8AC3E}">
        <p14:creationId xmlns:p14="http://schemas.microsoft.com/office/powerpoint/2010/main" val="339601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4FB35F9-6B7E-634F-9929-575D169D5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0325" y="4718329"/>
            <a:ext cx="55563" cy="55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3FD33F0A-F390-C141-9C64-8DF37B477F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0325" y="4773891"/>
            <a:ext cx="55563" cy="57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9E03970F-EAB4-8342-8016-B047F8493B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6025" y="4718329"/>
            <a:ext cx="114300" cy="112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FAA458CF-8DAE-D94F-B37F-7556D51AFF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6025" y="4831041"/>
            <a:ext cx="169863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1" name="Rectangle 6">
            <a:extLst>
              <a:ext uri="{FF2B5EF4-FFF2-40B4-BE49-F238E27FC236}">
                <a16:creationId xmlns:a16="http://schemas.microsoft.com/office/drawing/2014/main" id="{ACF81046-BB80-0640-AE86-88B3D8B48F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5888" y="4718329"/>
            <a:ext cx="290512" cy="284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6BF459F7-DF1E-CF4E-A0DF-A315FD666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6025" y="4257954"/>
            <a:ext cx="460375" cy="46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3" name="Rectangle 8">
            <a:extLst>
              <a:ext uri="{FF2B5EF4-FFF2-40B4-BE49-F238E27FC236}">
                <a16:creationId xmlns:a16="http://schemas.microsoft.com/office/drawing/2014/main" id="{053FEA76-BC02-0F4E-B31D-3AF21B3167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8313" y="4257954"/>
            <a:ext cx="747712" cy="7445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4" name="Rectangle 9">
            <a:extLst>
              <a:ext uri="{FF2B5EF4-FFF2-40B4-BE49-F238E27FC236}">
                <a16:creationId xmlns:a16="http://schemas.microsoft.com/office/drawing/2014/main" id="{1A3488C4-1677-644E-B7B5-6EBCD5E2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8313" y="5002491"/>
            <a:ext cx="1208087" cy="1208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5" name="Rectangle 10">
            <a:extLst>
              <a:ext uri="{FF2B5EF4-FFF2-40B4-BE49-F238E27FC236}">
                <a16:creationId xmlns:a16="http://schemas.microsoft.com/office/drawing/2014/main" id="{01B13D98-611A-1D40-B104-3F7A07556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56400" y="4257954"/>
            <a:ext cx="1955800" cy="1952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6" name="Rectangle 11">
            <a:extLst>
              <a:ext uri="{FF2B5EF4-FFF2-40B4-BE49-F238E27FC236}">
                <a16:creationId xmlns:a16="http://schemas.microsoft.com/office/drawing/2014/main" id="{E0E1208F-1EDB-F64F-97C1-A02B744281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8313" y="1094066"/>
            <a:ext cx="3163887" cy="3163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7" name="Rectangle 12">
            <a:extLst>
              <a:ext uri="{FF2B5EF4-FFF2-40B4-BE49-F238E27FC236}">
                <a16:creationId xmlns:a16="http://schemas.microsoft.com/office/drawing/2014/main" id="{58661B59-3F45-D545-A2BE-C301AB2F86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213" y="1094066"/>
            <a:ext cx="5118100" cy="5116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843200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M White">
  <a:themeElements>
    <a:clrScheme name="Custom 15">
      <a:dk1>
        <a:srgbClr val="000000"/>
      </a:dk1>
      <a:lt1>
        <a:srgbClr val="FFFFFF"/>
      </a:lt1>
      <a:dk2>
        <a:srgbClr val="003399"/>
      </a:dk2>
      <a:lt2>
        <a:srgbClr val="FFFFFF"/>
      </a:lt2>
      <a:accent1>
        <a:srgbClr val="003399"/>
      </a:accent1>
      <a:accent2>
        <a:srgbClr val="6EB82D"/>
      </a:accent2>
      <a:accent3>
        <a:srgbClr val="E5642D"/>
      </a:accent3>
      <a:accent4>
        <a:srgbClr val="0097BE"/>
      </a:accent4>
      <a:accent5>
        <a:srgbClr val="9933FF"/>
      </a:accent5>
      <a:accent6>
        <a:srgbClr val="009945"/>
      </a:accent6>
      <a:hlink>
        <a:srgbClr val="92002B"/>
      </a:hlink>
      <a:folHlink>
        <a:srgbClr val="33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228528" tIns="45720" rIns="228528" bIns="45720" numCol="1" anchor="ctr" anchorCtr="0" compatLnSpc="1">
        <a:prstTxWarp prst="textNoShape">
          <a:avLst/>
        </a:prstTxWarp>
        <a:norm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800" b="0" i="0" u="sng" strike="noStrike" cap="none" normalizeH="0" baseline="0" dirty="0" smtClean="0">
            <a:ln>
              <a:noFill/>
            </a:ln>
            <a:solidFill>
              <a:srgbClr val="008080"/>
            </a:solidFill>
            <a:effectLst/>
            <a:latin typeface="Arial" pitchFamily="34" charset="0"/>
            <a:ea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rgbClr val="66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12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2"/>
            </a:solidFill>
            <a:latin typeface="+mj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0000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AAA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6699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B8C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Lincoln_2012_v2</Template>
  <TotalTime>39307</TotalTime>
  <Words>463</Words>
  <Application>Microsoft Macintosh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Calibri</vt:lpstr>
      <vt:lpstr>Courier</vt:lpstr>
      <vt:lpstr>Courier New</vt:lpstr>
      <vt:lpstr>Wingdings</vt:lpstr>
      <vt:lpstr>Lincoln_2012_v2</vt:lpstr>
      <vt:lpstr>LM White</vt:lpstr>
      <vt:lpstr>blank</vt:lpstr>
      <vt:lpstr>Stream Processing of Space Fence Data</vt:lpstr>
      <vt:lpstr>Objective</vt:lpstr>
      <vt:lpstr>Apache Flink</vt:lpstr>
      <vt:lpstr>Transactional vs Event Driven1</vt:lpstr>
      <vt:lpstr>The Flink System Architecture</vt:lpstr>
      <vt:lpstr>Flink Stateful Functions API</vt:lpstr>
      <vt:lpstr>Stream Processing Architecture</vt:lpstr>
      <vt:lpstr>cloc Output for Dependencies</vt:lpstr>
      <vt:lpstr>PowerPoint Presentation</vt:lpstr>
    </vt:vector>
  </TitlesOfParts>
  <Company>MIT Lincoln Laboratory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ITB Data Analysis</dc:title>
  <dc:creator>CJK</dc:creator>
  <cp:lastModifiedBy>Raymond LeClair</cp:lastModifiedBy>
  <cp:revision>680</cp:revision>
  <cp:lastPrinted>2019-05-10T15:23:24Z</cp:lastPrinted>
  <dcterms:created xsi:type="dcterms:W3CDTF">2015-11-19T19:11:03Z</dcterms:created>
  <dcterms:modified xsi:type="dcterms:W3CDTF">2020-06-10T12:35:04Z</dcterms:modified>
</cp:coreProperties>
</file>