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7000" cx="18288000"/>
  <p:notesSz cx="6858000" cy="9144000"/>
  <p:embeddedFontLst>
    <p:embeddedFont>
      <p:font typeface="Silkscreen"/>
      <p:regular r:id="rId16"/>
      <p:bold r:id="rId17"/>
    </p:embeddedFont>
    <p:embeddedFont>
      <p:font typeface="Rubik Mono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gGllB3RN1TdrZiVRufHJdAKCT6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1D2700-0BDD-461D-8756-1D1E1DF7A2CC}">
  <a:tblStyle styleId="{5E1D2700-0BDD-461D-8756-1D1E1DF7A2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ilkscreen-bold.fntdata"/><Relationship Id="rId16" Type="http://schemas.openxmlformats.org/officeDocument/2006/relationships/font" Target="fonts/Silkscreen-regular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RubikMonoOn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0fb29fd2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0fb29fd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[secret to success]: start AT THE FRONT OF THE LINE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1a21efb2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1a21ef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1bf4ec436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1bf4ec43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1bf4ec436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1bf4ec43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1b8b3354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1b8b335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1b8b3354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1b8b3354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1b2652fd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1b2652f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1b2652fdf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1b2652f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D89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87343" y="0"/>
            <a:ext cx="1771446" cy="1834831"/>
          </a:xfrm>
          <a:custGeom>
            <a:rect b="b" l="l" r="r" t="t"/>
            <a:pathLst>
              <a:path extrusionOk="0" h="1834831" w="1771446">
                <a:moveTo>
                  <a:pt x="0" y="0"/>
                </a:moveTo>
                <a:lnTo>
                  <a:pt x="1771445" y="0"/>
                </a:lnTo>
                <a:lnTo>
                  <a:pt x="1771445" y="1834831"/>
                </a:lnTo>
                <a:lnTo>
                  <a:pt x="0" y="1834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387343" y="1806256"/>
            <a:ext cx="1771446" cy="1834831"/>
          </a:xfrm>
          <a:custGeom>
            <a:rect b="b" l="l" r="r" t="t"/>
            <a:pathLst>
              <a:path extrusionOk="0" h="1834831" w="1771446">
                <a:moveTo>
                  <a:pt x="0" y="0"/>
                </a:moveTo>
                <a:lnTo>
                  <a:pt x="1771445" y="0"/>
                </a:lnTo>
                <a:lnTo>
                  <a:pt x="1771445" y="1834831"/>
                </a:lnTo>
                <a:lnTo>
                  <a:pt x="0" y="1834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387343" y="3612512"/>
            <a:ext cx="1771446" cy="1834831"/>
          </a:xfrm>
          <a:custGeom>
            <a:rect b="b" l="l" r="r" t="t"/>
            <a:pathLst>
              <a:path extrusionOk="0" h="1834831" w="1771446">
                <a:moveTo>
                  <a:pt x="0" y="0"/>
                </a:moveTo>
                <a:lnTo>
                  <a:pt x="1771445" y="0"/>
                </a:lnTo>
                <a:lnTo>
                  <a:pt x="1771445" y="1834831"/>
                </a:lnTo>
                <a:lnTo>
                  <a:pt x="0" y="1834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387343" y="9053824"/>
            <a:ext cx="1771446" cy="1834831"/>
          </a:xfrm>
          <a:custGeom>
            <a:rect b="b" l="l" r="r" t="t"/>
            <a:pathLst>
              <a:path extrusionOk="0" h="1834831" w="1771446">
                <a:moveTo>
                  <a:pt x="0" y="0"/>
                </a:moveTo>
                <a:lnTo>
                  <a:pt x="1771445" y="0"/>
                </a:lnTo>
                <a:lnTo>
                  <a:pt x="1771445" y="1834831"/>
                </a:lnTo>
                <a:lnTo>
                  <a:pt x="0" y="1834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387343" y="5418768"/>
            <a:ext cx="1771446" cy="1834831"/>
          </a:xfrm>
          <a:custGeom>
            <a:rect b="b" l="l" r="r" t="t"/>
            <a:pathLst>
              <a:path extrusionOk="0" h="1834831" w="1771446">
                <a:moveTo>
                  <a:pt x="0" y="0"/>
                </a:moveTo>
                <a:lnTo>
                  <a:pt x="1771445" y="0"/>
                </a:lnTo>
                <a:lnTo>
                  <a:pt x="1771445" y="1834831"/>
                </a:lnTo>
                <a:lnTo>
                  <a:pt x="0" y="1834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387343" y="7234549"/>
            <a:ext cx="1771446" cy="1834831"/>
          </a:xfrm>
          <a:custGeom>
            <a:rect b="b" l="l" r="r" t="t"/>
            <a:pathLst>
              <a:path extrusionOk="0" h="1834831" w="1771446">
                <a:moveTo>
                  <a:pt x="0" y="0"/>
                </a:moveTo>
                <a:lnTo>
                  <a:pt x="1771445" y="0"/>
                </a:lnTo>
                <a:lnTo>
                  <a:pt x="1771445" y="1834831"/>
                </a:lnTo>
                <a:lnTo>
                  <a:pt x="0" y="1834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90" name="Google Shape;90;p1"/>
          <p:cNvCxnSpPr/>
          <p:nvPr/>
        </p:nvCxnSpPr>
        <p:spPr>
          <a:xfrm rot="-7088">
            <a:off x="-95270" y="9159868"/>
            <a:ext cx="18478539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"/>
          <p:cNvCxnSpPr/>
          <p:nvPr/>
        </p:nvCxnSpPr>
        <p:spPr>
          <a:xfrm rot="-7088">
            <a:off x="-95270" y="9899657"/>
            <a:ext cx="18478539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 rot="-5400000">
            <a:off x="-4770445" y="5129212"/>
            <a:ext cx="10287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"/>
          <p:cNvSpPr/>
          <p:nvPr/>
        </p:nvSpPr>
        <p:spPr>
          <a:xfrm rot="735886">
            <a:off x="6026178" y="1106852"/>
            <a:ext cx="5871282" cy="3977793"/>
          </a:xfrm>
          <a:custGeom>
            <a:rect b="b" l="l" r="r" t="t"/>
            <a:pathLst>
              <a:path extrusionOk="0" h="3976476" w="5869338">
                <a:moveTo>
                  <a:pt x="0" y="0"/>
                </a:moveTo>
                <a:lnTo>
                  <a:pt x="5869338" y="0"/>
                </a:lnTo>
                <a:lnTo>
                  <a:pt x="5869338" y="3976476"/>
                </a:lnTo>
                <a:lnTo>
                  <a:pt x="0" y="39764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"/>
          <p:cNvSpPr txBox="1"/>
          <p:nvPr/>
        </p:nvSpPr>
        <p:spPr>
          <a:xfrm>
            <a:off x="-247650" y="7976700"/>
            <a:ext cx="1801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2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Uma Bhat, Asher Cohn, Sawyer Fotheringham, Philip Garside, Rhett Lavender, Abisai Lujan</a:t>
            </a:r>
            <a:endParaRPr sz="23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705574" y="5447350"/>
            <a:ext cx="14876868" cy="20982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Rubik Mono One"/>
              </a:rPr>
              <a:t>Optimizing Strategic Decisions </a:t>
            </a:r>
            <a:b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Rubik Mono One"/>
              </a:rPr>
            </a:br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Rubik Mono One"/>
              </a:rPr>
              <a:t>in Formula One Q3 Qualifying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0fb29fd29_0_2"/>
          <p:cNvSpPr txBox="1"/>
          <p:nvPr>
            <p:ph type="title"/>
          </p:nvPr>
        </p:nvSpPr>
        <p:spPr>
          <a:xfrm>
            <a:off x="5029200" y="35896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ubik Mono One"/>
                <a:ea typeface="Rubik Mono One"/>
                <a:cs typeface="Rubik Mono One"/>
                <a:sym typeface="Rubik Mono One"/>
              </a:rPr>
              <a:t>INTRODUCTION</a:t>
            </a:r>
            <a:endParaRPr>
              <a:solidFill>
                <a:schemeClr val="lt1"/>
              </a:solidFill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pic>
        <p:nvPicPr>
          <p:cNvPr id="101" name="Google Shape;101;g350fb29fd2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3300" y="2343550"/>
            <a:ext cx="8984702" cy="505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50fb29fd29_0_2"/>
          <p:cNvSpPr txBox="1"/>
          <p:nvPr/>
        </p:nvSpPr>
        <p:spPr>
          <a:xfrm>
            <a:off x="884850" y="1895600"/>
            <a:ext cx="133320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Formula 1</a:t>
            </a:r>
            <a:r>
              <a:rPr lang="en-US" sz="2700" u="sng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: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 Premier single-seater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int’l motorsport		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103" name="Google Shape;103;g350fb29fd29_0_2"/>
          <p:cNvSpPr txBox="1"/>
          <p:nvPr/>
        </p:nvSpPr>
        <p:spPr>
          <a:xfrm>
            <a:off x="884850" y="3087649"/>
            <a:ext cx="89847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main event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:</a:t>
            </a:r>
            <a:r>
              <a:rPr b="1"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 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grand prix points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[</a:t>
            </a:r>
            <a:r>
              <a:rPr b="1" lang="en-US" sz="2700" u="sng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secret to success</a:t>
            </a:r>
            <a:r>
              <a:rPr b="1"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]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: start towards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THE FRONT OF THE LINE</a:t>
            </a:r>
            <a:endParaRPr b="1"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focus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:</a:t>
            </a:r>
            <a:r>
              <a:rPr b="1"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 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Qualifying Q3, the final round 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to success </a:t>
            </a:r>
            <a:endParaRPr b="1"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104" name="Google Shape;104;g350fb29fd29_0_2"/>
          <p:cNvSpPr txBox="1"/>
          <p:nvPr/>
        </p:nvSpPr>
        <p:spPr>
          <a:xfrm>
            <a:off x="884850" y="6315375"/>
            <a:ext cx="87117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goal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: identify strategic decisions in q3 INFLUENCING STARTING POSITION FOR GRAND PRIX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 u="sng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approach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: collect observational data from Q3 replays in f1 2024 archive 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1a21efb20_0_0"/>
          <p:cNvSpPr txBox="1"/>
          <p:nvPr>
            <p:ph type="title"/>
          </p:nvPr>
        </p:nvSpPr>
        <p:spPr>
          <a:xfrm>
            <a:off x="4647750" y="212100"/>
            <a:ext cx="89925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ubik Mono One"/>
                <a:ea typeface="Rubik Mono One"/>
                <a:cs typeface="Rubik Mono One"/>
                <a:sym typeface="Rubik Mono One"/>
              </a:rPr>
              <a:t>summary of The data</a:t>
            </a:r>
            <a:endParaRPr>
              <a:solidFill>
                <a:schemeClr val="lt1"/>
              </a:solidFill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sp>
        <p:nvSpPr>
          <p:cNvPr id="110" name="Google Shape;110;g351a21efb20_0_0"/>
          <p:cNvSpPr txBox="1"/>
          <p:nvPr/>
        </p:nvSpPr>
        <p:spPr>
          <a:xfrm>
            <a:off x="350725" y="1868425"/>
            <a:ext cx="7823100" cy="9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</a:t>
            </a:r>
            <a:r>
              <a:rPr lang="en-US"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 data spanning q3 qualifying sessions from the 2024 season, acquired using f1 tv</a:t>
            </a:r>
            <a:endParaRPr sz="28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</a:t>
            </a:r>
            <a:r>
              <a:rPr lang="en-US"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 we used the data panel of each qualifying stream to identify who was on the track, when, and sector times </a:t>
            </a:r>
            <a:endParaRPr sz="28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Hot Laps and sector times were recorded from the “lap time” column </a:t>
            </a:r>
            <a:endParaRPr sz="28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variables like how many drivers were on the track were identified using the tracker</a:t>
            </a:r>
            <a:endParaRPr sz="28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111" name="Google Shape;111;g351a21efb20_0_0" title="Screenshot 2025-04-29 at 10.18.27 AM.png"/>
          <p:cNvPicPr preferRelativeResize="0"/>
          <p:nvPr/>
        </p:nvPicPr>
        <p:blipFill rotWithShape="1">
          <a:blip r:embed="rId3">
            <a:alphaModFix/>
          </a:blip>
          <a:srcRect b="3717" l="849" r="1503" t="962"/>
          <a:stretch/>
        </p:blipFill>
        <p:spPr>
          <a:xfrm>
            <a:off x="10636625" y="1534204"/>
            <a:ext cx="5884091" cy="37895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g351a21efb20_0_0" title="Screenshot 2025-04-29 at 4.49.0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1675" y="5502901"/>
            <a:ext cx="8013998" cy="4476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1bf4ec436_2_5"/>
          <p:cNvSpPr txBox="1"/>
          <p:nvPr>
            <p:ph type="title"/>
          </p:nvPr>
        </p:nvSpPr>
        <p:spPr>
          <a:xfrm>
            <a:off x="3921600" y="337875"/>
            <a:ext cx="10444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ubik Mono One"/>
                <a:ea typeface="Rubik Mono One"/>
                <a:cs typeface="Rubik Mono One"/>
                <a:sym typeface="Rubik Mono One"/>
              </a:rPr>
              <a:t>Insight: Attempt two Hot Laps When Possible </a:t>
            </a:r>
            <a:endParaRPr>
              <a:solidFill>
                <a:schemeClr val="lt1"/>
              </a:solidFill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pic>
        <p:nvPicPr>
          <p:cNvPr id="118" name="Google Shape;118;g351bf4ec436_2_5"/>
          <p:cNvPicPr preferRelativeResize="0"/>
          <p:nvPr/>
        </p:nvPicPr>
        <p:blipFill rotWithShape="1">
          <a:blip r:embed="rId3">
            <a:alphaModFix/>
          </a:blip>
          <a:srcRect b="0" l="1429" r="0" t="0"/>
          <a:stretch/>
        </p:blipFill>
        <p:spPr>
          <a:xfrm>
            <a:off x="11177200" y="2238688"/>
            <a:ext cx="6055744" cy="66517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graphicFrame>
        <p:nvGraphicFramePr>
          <p:cNvPr id="119" name="Google Shape;119;g351bf4ec436_2_5"/>
          <p:cNvGraphicFramePr/>
          <p:nvPr/>
        </p:nvGraphicFramePr>
        <p:xfrm>
          <a:off x="1478450" y="2119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{5E1D2700-0BDD-461D-8756-1D1E1DF7A2CC}</a:tableStyleId>
              </a:tblPr>
              <a:tblGrid>
                <a:gridCol w="8191500"/>
              </a:tblGrid>
              <a:tr h="6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Insight Overview</a:t>
                      </a:r>
                      <a:endParaRPr sz="32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does number of hot laps affect final grid position?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two laps = more improvement chances, but higher risk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79% of drivers attempt two laps, 20% attempt one lap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Fixed-Effects regression to control for session differences</a:t>
                      </a:r>
                      <a:endParaRPr sz="3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1bf4ec436_2_16"/>
          <p:cNvSpPr txBox="1"/>
          <p:nvPr>
            <p:ph type="title"/>
          </p:nvPr>
        </p:nvSpPr>
        <p:spPr>
          <a:xfrm>
            <a:off x="3921600" y="295750"/>
            <a:ext cx="10444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ubik Mono One"/>
                <a:ea typeface="Rubik Mono One"/>
                <a:cs typeface="Rubik Mono One"/>
                <a:sym typeface="Rubik Mono One"/>
              </a:rPr>
              <a:t>Insight: Attempt two Hot Laps When Possible </a:t>
            </a:r>
            <a:endParaRPr>
              <a:solidFill>
                <a:schemeClr val="lt1"/>
              </a:solidFill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graphicFrame>
        <p:nvGraphicFramePr>
          <p:cNvPr id="125" name="Google Shape;125;g351bf4ec436_2_16"/>
          <p:cNvGraphicFramePr/>
          <p:nvPr/>
        </p:nvGraphicFramePr>
        <p:xfrm>
          <a:off x="993600" y="184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{5E1D2700-0BDD-461D-8756-1D1E1DF7A2CC}</a:tableStyleId>
              </a:tblPr>
              <a:tblGrid>
                <a:gridCol w="8191500"/>
              </a:tblGrid>
              <a:tr h="6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Why two hot laps lead to higher grid position</a:t>
                      </a:r>
                      <a:endParaRPr sz="32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Assumptions mostly satisfied (Linearity, Normality, Independence)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Two Laps = 1.89 Places higher on average (p = 0.002)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True Gain between 0.73 and 3.05 places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Two Hot laps give a clear advantage for the grand prix</a:t>
                      </a:r>
                      <a:endParaRPr sz="3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6" name="Google Shape;126;g351bf4ec436_2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5500" y="5701750"/>
            <a:ext cx="8191499" cy="11201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g351bf4ec436_2_16"/>
          <p:cNvPicPr preferRelativeResize="0"/>
          <p:nvPr/>
        </p:nvPicPr>
        <p:blipFill rotWithShape="1">
          <a:blip r:embed="rId4">
            <a:alphaModFix/>
          </a:blip>
          <a:srcRect b="0" l="9584" r="0" t="0"/>
          <a:stretch/>
        </p:blipFill>
        <p:spPr>
          <a:xfrm>
            <a:off x="9745500" y="6821900"/>
            <a:ext cx="8191499" cy="647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g351bf4ec436_2_16"/>
          <p:cNvPicPr preferRelativeResize="0"/>
          <p:nvPr/>
        </p:nvPicPr>
        <p:blipFill rotWithShape="1">
          <a:blip r:embed="rId5">
            <a:alphaModFix/>
          </a:blip>
          <a:srcRect b="0" l="546" r="0" t="0"/>
          <a:stretch/>
        </p:blipFill>
        <p:spPr>
          <a:xfrm>
            <a:off x="9745501" y="3003697"/>
            <a:ext cx="8191500" cy="183352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1b8b33547_0_5"/>
          <p:cNvSpPr txBox="1"/>
          <p:nvPr>
            <p:ph type="title"/>
          </p:nvPr>
        </p:nvSpPr>
        <p:spPr>
          <a:xfrm>
            <a:off x="952500" y="305900"/>
            <a:ext cx="168489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ubik Mono One"/>
                <a:ea typeface="Rubik Mono One"/>
                <a:cs typeface="Rubik Mono One"/>
                <a:sym typeface="Rubik Mono One"/>
              </a:rPr>
              <a:t>Insight: Starting OuTLAP LateR in Session Leads to Improved Lap Time </a:t>
            </a:r>
            <a:endParaRPr>
              <a:solidFill>
                <a:schemeClr val="lt1"/>
              </a:solidFill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pic>
        <p:nvPicPr>
          <p:cNvPr id="134" name="Google Shape;134;g351b8b3354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8450" y="1839625"/>
            <a:ext cx="6467100" cy="40363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5" name="Google Shape;135;g351b8b33547_0_5"/>
          <p:cNvSpPr txBox="1"/>
          <p:nvPr/>
        </p:nvSpPr>
        <p:spPr>
          <a:xfrm>
            <a:off x="1126250" y="1839625"/>
            <a:ext cx="89577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Data Exploration</a:t>
            </a:r>
            <a:endParaRPr sz="32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Drivers Typically Enter Track Twice, at beginning and end of Q3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Data Subsetted into two groups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Lap Times Standardized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136" name="Google Shape;136;g351b8b33547_0_5" title="Screenshot 2025-04-29 at 3.26.50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488" y="5117375"/>
            <a:ext cx="9053724" cy="7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351b8b33547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0" y="6050850"/>
            <a:ext cx="5828164" cy="35459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8" name="Google Shape;138;g351b8b33547_0_5"/>
          <p:cNvSpPr txBox="1"/>
          <p:nvPr/>
        </p:nvSpPr>
        <p:spPr>
          <a:xfrm>
            <a:off x="12618400" y="6050850"/>
            <a:ext cx="56838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Downward Trend</a:t>
            </a:r>
            <a:endParaRPr sz="32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starting Out laps later in session correlated with faster lap times For Both </a:t>
            </a: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Subtests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139" name="Google Shape;139;g351b8b33547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2200" y="6050850"/>
            <a:ext cx="5534684" cy="35459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1b8b33547_0_13"/>
          <p:cNvSpPr txBox="1"/>
          <p:nvPr>
            <p:ph type="title"/>
          </p:nvPr>
        </p:nvSpPr>
        <p:spPr>
          <a:xfrm>
            <a:off x="952500" y="305900"/>
            <a:ext cx="168489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ubik Mono One"/>
                <a:ea typeface="Rubik Mono One"/>
                <a:cs typeface="Rubik Mono One"/>
                <a:sym typeface="Rubik Mono One"/>
              </a:rPr>
              <a:t>Insight: Starting OuTLAP LateR in Session Leads to Improved Lap Time </a:t>
            </a:r>
            <a:endParaRPr>
              <a:solidFill>
                <a:schemeClr val="lt1"/>
              </a:solidFill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pic>
        <p:nvPicPr>
          <p:cNvPr id="145" name="Google Shape;145;g351b8b33547_0_13" title="Screenshot 2025-04-29 at 6.29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9575" y="3209575"/>
            <a:ext cx="5941150" cy="16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51b8b33547_0_13"/>
          <p:cNvSpPr txBox="1"/>
          <p:nvPr/>
        </p:nvSpPr>
        <p:spPr>
          <a:xfrm>
            <a:off x="9799800" y="5418875"/>
            <a:ext cx="70773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Results</a:t>
            </a:r>
            <a:endParaRPr sz="32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Coefficients on Time Remaining in Session at Start of outlap statistically significant for both models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Drivers should Enter track as late as possible while still attempting two hot laps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147" name="Google Shape;147;g351b8b33547_0_13"/>
          <p:cNvSpPr txBox="1"/>
          <p:nvPr/>
        </p:nvSpPr>
        <p:spPr>
          <a:xfrm>
            <a:off x="700325" y="1959400"/>
            <a:ext cx="90996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Fixed Effects Regression Model</a:t>
            </a:r>
            <a:endParaRPr sz="32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RAn Regression Of Standardized Lap Time on Time Remaining at start of outlap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Fixed Effects for Teams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lt1"/>
                </a:solidFill>
                <a:latin typeface="Silkscreen"/>
                <a:ea typeface="Silkscreen"/>
                <a:cs typeface="Silkscreen"/>
                <a:sym typeface="Silkscreen"/>
              </a:rPr>
              <a:t>&gt; Separate Model For Beginning and End of Session Subsets</a:t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pic>
        <p:nvPicPr>
          <p:cNvPr id="148" name="Google Shape;148;g351b8b33547_0_13" title="Screenshot 2025-04-29 at 8.06.39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6470975"/>
            <a:ext cx="9374774" cy="196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1b2652fdf_0_5"/>
          <p:cNvSpPr txBox="1"/>
          <p:nvPr>
            <p:ph type="title"/>
          </p:nvPr>
        </p:nvSpPr>
        <p:spPr>
          <a:xfrm>
            <a:off x="768325" y="305900"/>
            <a:ext cx="170331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ubik Mono One"/>
                <a:ea typeface="Rubik Mono One"/>
                <a:cs typeface="Rubik Mono One"/>
                <a:sym typeface="Rubik Mono One"/>
              </a:rPr>
              <a:t>Insight: Sector 2’s Influence is Track-Dependent and Limited</a:t>
            </a:r>
            <a:endParaRPr>
              <a:solidFill>
                <a:schemeClr val="lt1"/>
              </a:solidFill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graphicFrame>
        <p:nvGraphicFramePr>
          <p:cNvPr id="154" name="Google Shape;154;g351b2652fdf_0_5"/>
          <p:cNvGraphicFramePr/>
          <p:nvPr/>
        </p:nvGraphicFramePr>
        <p:xfrm>
          <a:off x="973825" y="199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{5E1D2700-0BDD-461D-8756-1D1E1DF7A2CC}</a:tableStyleId>
              </a:tblPr>
              <a:tblGrid>
                <a:gridCol w="8191500"/>
              </a:tblGrid>
              <a:tr h="6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Insight Overview</a:t>
                      </a:r>
                      <a:endParaRPr sz="32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Analyzed Q3 sector times across 2024 F1 races using regression models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Sector 2 was less predictive of lap time than Sectors 1 and 3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Saudi Arabia and Spain races showed insignificant Sector 2 influence</a:t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Low variance in Sector 2 times explained the lack of impact</a:t>
                      </a:r>
                      <a:endParaRPr sz="3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5" name="Google Shape;155;g351b2652fdf_0_5" title="Screenshot 2025-04-28 at 3.10.0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1875" y="2249857"/>
            <a:ext cx="8191501" cy="316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51b2652fdf_0_5" title="Screenshot 2025-04-28 at 3.08.05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9725" y="6038599"/>
            <a:ext cx="55435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1b2652fdf_0_14"/>
          <p:cNvSpPr txBox="1"/>
          <p:nvPr>
            <p:ph type="title"/>
          </p:nvPr>
        </p:nvSpPr>
        <p:spPr>
          <a:xfrm>
            <a:off x="768325" y="305900"/>
            <a:ext cx="170331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ubik Mono One"/>
                <a:ea typeface="Rubik Mono One"/>
                <a:cs typeface="Rubik Mono One"/>
                <a:sym typeface="Rubik Mono One"/>
              </a:rPr>
              <a:t>Insight: Sector 2’s Influence is Track-Dependent and Limited</a:t>
            </a:r>
            <a:endParaRPr>
              <a:solidFill>
                <a:schemeClr val="lt1"/>
              </a:solidFill>
              <a:latin typeface="Rubik Mono One"/>
              <a:ea typeface="Rubik Mono One"/>
              <a:cs typeface="Rubik Mono One"/>
              <a:sym typeface="Rubik Mono One"/>
            </a:endParaRPr>
          </a:p>
        </p:txBody>
      </p:sp>
      <p:graphicFrame>
        <p:nvGraphicFramePr>
          <p:cNvPr id="162" name="Google Shape;162;g351b2652fdf_0_14"/>
          <p:cNvGraphicFramePr/>
          <p:nvPr/>
        </p:nvGraphicFramePr>
        <p:xfrm>
          <a:off x="973825" y="199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{5E1D2700-0BDD-461D-8756-1D1E1DF7A2CC}</a:tableStyleId>
              </a:tblPr>
              <a:tblGrid>
                <a:gridCol w="8191500"/>
              </a:tblGrid>
              <a:tr h="67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Why sector 2 was less important</a:t>
                      </a:r>
                      <a:endParaRPr sz="31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Barcelona and Jeddah Sector 2s are high-speed, aero-dependent</a:t>
                      </a:r>
                      <a:endParaRPr sz="28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Limited braking and line variation → similar driver performances</a:t>
                      </a:r>
                      <a:endParaRPr sz="28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Car setup, not driver aggression, determined lap time</a:t>
                      </a:r>
                      <a:endParaRPr sz="28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lt1"/>
                          </a:solidFill>
                          <a:latin typeface="Silkscreen"/>
                          <a:ea typeface="Silkscreen"/>
                          <a:cs typeface="Silkscreen"/>
                          <a:sym typeface="Silkscreen"/>
                        </a:rPr>
                        <a:t>&gt; Strategy: Focus improvements on Sectors 1 and 3 for better qualifying gains</a:t>
                      </a:r>
                      <a:endParaRPr sz="2800">
                        <a:solidFill>
                          <a:schemeClr val="lt1"/>
                        </a:solidFill>
                        <a:latin typeface="Silkscreen"/>
                        <a:ea typeface="Silkscreen"/>
                        <a:cs typeface="Silkscreen"/>
                        <a:sym typeface="Silkscree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3" name="Google Shape;163;g351b2652fdf_0_14" title="Saudi_Arabia_Circui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325" y="3120775"/>
            <a:ext cx="8817874" cy="4963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