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10287000" cx="18288000"/>
  <p:notesSz cx="6858000" cy="9144000"/>
  <p:embeddedFontLst>
    <p:embeddedFont>
      <p:font typeface="Silkscreen"/>
      <p:regular r:id="rId16"/>
      <p:bold r:id="rId17"/>
    </p:embeddedFont>
    <p:embeddedFont>
      <p:font typeface="Rubik Mono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733FA4-8C0F-4AED-BE8C-F11E1C9936CC}">
  <a:tblStyle styleId="{68733FA4-8C0F-4AED-BE8C-F11E1C9936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Silkscreen-bold.fntdata"/><Relationship Id="rId16" Type="http://schemas.openxmlformats.org/officeDocument/2006/relationships/font" Target="fonts/Silkscreen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RubikMonoOn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0fb29fd29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0fb29fd2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[secret to success]: start AT THE FRONT OF THE LINE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1a21efb2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1a21efb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1bf4ec436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1bf4ec43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1bf4ec436_2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1bf4ec43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1b8b3354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1b8b335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1b8b33547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1b8b3354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1b2652fd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1b2652f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1b2652fdf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1b2652fd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D89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387343" y="0"/>
            <a:ext cx="1771446" cy="1834831"/>
          </a:xfrm>
          <a:custGeom>
            <a:rect b="b" l="l" r="r" t="t"/>
            <a:pathLst>
              <a:path extrusionOk="0" h="1834831" w="1771446">
                <a:moveTo>
                  <a:pt x="0" y="0"/>
                </a:moveTo>
                <a:lnTo>
                  <a:pt x="1771445" y="0"/>
                </a:lnTo>
                <a:lnTo>
                  <a:pt x="1771445" y="1834831"/>
                </a:lnTo>
                <a:lnTo>
                  <a:pt x="0" y="18348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>
            <a:off x="387343" y="1806256"/>
            <a:ext cx="1771446" cy="1834831"/>
          </a:xfrm>
          <a:custGeom>
            <a:rect b="b" l="l" r="r" t="t"/>
            <a:pathLst>
              <a:path extrusionOk="0" h="1834831" w="1771446">
                <a:moveTo>
                  <a:pt x="0" y="0"/>
                </a:moveTo>
                <a:lnTo>
                  <a:pt x="1771445" y="0"/>
                </a:lnTo>
                <a:lnTo>
                  <a:pt x="1771445" y="1834831"/>
                </a:lnTo>
                <a:lnTo>
                  <a:pt x="0" y="18348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3"/>
          <p:cNvSpPr/>
          <p:nvPr/>
        </p:nvSpPr>
        <p:spPr>
          <a:xfrm>
            <a:off x="387343" y="3612512"/>
            <a:ext cx="1771446" cy="1834831"/>
          </a:xfrm>
          <a:custGeom>
            <a:rect b="b" l="l" r="r" t="t"/>
            <a:pathLst>
              <a:path extrusionOk="0" h="1834831" w="1771446">
                <a:moveTo>
                  <a:pt x="0" y="0"/>
                </a:moveTo>
                <a:lnTo>
                  <a:pt x="1771445" y="0"/>
                </a:lnTo>
                <a:lnTo>
                  <a:pt x="1771445" y="1834831"/>
                </a:lnTo>
                <a:lnTo>
                  <a:pt x="0" y="18348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3"/>
          <p:cNvSpPr/>
          <p:nvPr/>
        </p:nvSpPr>
        <p:spPr>
          <a:xfrm>
            <a:off x="387343" y="9053824"/>
            <a:ext cx="1771446" cy="1834831"/>
          </a:xfrm>
          <a:custGeom>
            <a:rect b="b" l="l" r="r" t="t"/>
            <a:pathLst>
              <a:path extrusionOk="0" h="1834831" w="1771446">
                <a:moveTo>
                  <a:pt x="0" y="0"/>
                </a:moveTo>
                <a:lnTo>
                  <a:pt x="1771445" y="0"/>
                </a:lnTo>
                <a:lnTo>
                  <a:pt x="1771445" y="1834831"/>
                </a:lnTo>
                <a:lnTo>
                  <a:pt x="0" y="18348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3"/>
          <p:cNvSpPr/>
          <p:nvPr/>
        </p:nvSpPr>
        <p:spPr>
          <a:xfrm>
            <a:off x="387343" y="5418768"/>
            <a:ext cx="1771446" cy="1834831"/>
          </a:xfrm>
          <a:custGeom>
            <a:rect b="b" l="l" r="r" t="t"/>
            <a:pathLst>
              <a:path extrusionOk="0" h="1834831" w="1771446">
                <a:moveTo>
                  <a:pt x="0" y="0"/>
                </a:moveTo>
                <a:lnTo>
                  <a:pt x="1771445" y="0"/>
                </a:lnTo>
                <a:lnTo>
                  <a:pt x="1771445" y="1834831"/>
                </a:lnTo>
                <a:lnTo>
                  <a:pt x="0" y="18348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3"/>
          <p:cNvSpPr/>
          <p:nvPr/>
        </p:nvSpPr>
        <p:spPr>
          <a:xfrm>
            <a:off x="387343" y="7234549"/>
            <a:ext cx="1771446" cy="1834831"/>
          </a:xfrm>
          <a:custGeom>
            <a:rect b="b" l="l" r="r" t="t"/>
            <a:pathLst>
              <a:path extrusionOk="0" h="1834831" w="1771446">
                <a:moveTo>
                  <a:pt x="0" y="0"/>
                </a:moveTo>
                <a:lnTo>
                  <a:pt x="1771445" y="0"/>
                </a:lnTo>
                <a:lnTo>
                  <a:pt x="1771445" y="1834831"/>
                </a:lnTo>
                <a:lnTo>
                  <a:pt x="0" y="18348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90" name="Google Shape;90;p13"/>
          <p:cNvCxnSpPr/>
          <p:nvPr/>
        </p:nvCxnSpPr>
        <p:spPr>
          <a:xfrm rot="-7088">
            <a:off x="-95270" y="9159868"/>
            <a:ext cx="18478539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13"/>
          <p:cNvCxnSpPr/>
          <p:nvPr/>
        </p:nvCxnSpPr>
        <p:spPr>
          <a:xfrm rot="-7088">
            <a:off x="-95270" y="9899657"/>
            <a:ext cx="18478539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3"/>
          <p:cNvCxnSpPr/>
          <p:nvPr/>
        </p:nvCxnSpPr>
        <p:spPr>
          <a:xfrm rot="-5400000">
            <a:off x="-4770445" y="5129212"/>
            <a:ext cx="10287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3"/>
          <p:cNvSpPr/>
          <p:nvPr/>
        </p:nvSpPr>
        <p:spPr>
          <a:xfrm rot="735886">
            <a:off x="6026178" y="1106852"/>
            <a:ext cx="5871282" cy="3977793"/>
          </a:xfrm>
          <a:custGeom>
            <a:rect b="b" l="l" r="r" t="t"/>
            <a:pathLst>
              <a:path extrusionOk="0" h="3976476" w="5869338">
                <a:moveTo>
                  <a:pt x="0" y="0"/>
                </a:moveTo>
                <a:lnTo>
                  <a:pt x="5869338" y="0"/>
                </a:lnTo>
                <a:lnTo>
                  <a:pt x="5869338" y="3976476"/>
                </a:lnTo>
                <a:lnTo>
                  <a:pt x="0" y="39764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13"/>
          <p:cNvSpPr txBox="1"/>
          <p:nvPr/>
        </p:nvSpPr>
        <p:spPr>
          <a:xfrm>
            <a:off x="-247650" y="7976700"/>
            <a:ext cx="1801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2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Uma Bhat, Asher Cohn, Sawyer Fotheringham, Philip Garside, Rhett Lavender, Abisai Lujan</a:t>
            </a:r>
            <a:endParaRPr sz="23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1705574" y="5447350"/>
            <a:ext cx="14876868" cy="209828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Rubik Mono One"/>
              </a:rPr>
              <a:t>Optimizing Strategic Decisions </a:t>
            </a:r>
            <a:b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Rubik Mono One"/>
              </a:rPr>
            </a:br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Rubik Mono One"/>
              </a:rPr>
              <a:t>in Formula One Q3 Qualifying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5029200" y="358963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ubik Mono One"/>
                <a:ea typeface="Rubik Mono One"/>
                <a:cs typeface="Rubik Mono One"/>
                <a:sym typeface="Rubik Mono One"/>
              </a:rPr>
              <a:t>INTRODUCTION</a:t>
            </a:r>
            <a:endParaRPr>
              <a:solidFill>
                <a:schemeClr val="lt1"/>
              </a:solidFill>
              <a:latin typeface="Rubik Mono One"/>
              <a:ea typeface="Rubik Mono One"/>
              <a:cs typeface="Rubik Mono One"/>
              <a:sym typeface="Rubik Mono One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3300" y="2343550"/>
            <a:ext cx="8984702" cy="505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884850" y="1895600"/>
            <a:ext cx="133320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sng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Formula 1</a:t>
            </a:r>
            <a:r>
              <a:rPr lang="en-US" sz="2700" u="sng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:</a:t>
            </a: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 Premier single-seater</a:t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int’l motorsport		</a:t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884850" y="3087649"/>
            <a:ext cx="89847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sng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main event</a:t>
            </a: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:</a:t>
            </a:r>
            <a:r>
              <a:rPr b="1"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 </a:t>
            </a: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grand prix points</a:t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[</a:t>
            </a:r>
            <a:r>
              <a:rPr b="1" lang="en-US" sz="2700" u="sng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secret to success</a:t>
            </a:r>
            <a:r>
              <a:rPr b="1"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]</a:t>
            </a: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: start towards</a:t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THE FRONT OF THE LINE</a:t>
            </a:r>
            <a:endParaRPr b="1"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sng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focus</a:t>
            </a: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:</a:t>
            </a:r>
            <a:r>
              <a:rPr b="1"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 </a:t>
            </a: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Qualifying Q3, the final round </a:t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to success </a:t>
            </a:r>
            <a:endParaRPr b="1"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884850" y="6315375"/>
            <a:ext cx="8711700" cy="26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sng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goal</a:t>
            </a: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: identify strategic decisions in q3 INFLUENCING STARTING POSITION FOR GRAND PRIX</a:t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 u="sng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sng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approach</a:t>
            </a: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: collect observational data from Q3 replays in f1 2024 archive </a:t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4647750" y="212100"/>
            <a:ext cx="89925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ubik Mono One"/>
                <a:ea typeface="Rubik Mono One"/>
                <a:cs typeface="Rubik Mono One"/>
                <a:sym typeface="Rubik Mono One"/>
              </a:rPr>
              <a:t>summary of The data</a:t>
            </a:r>
            <a:endParaRPr>
              <a:solidFill>
                <a:schemeClr val="lt1"/>
              </a:solidFill>
              <a:latin typeface="Rubik Mono One"/>
              <a:ea typeface="Rubik Mono One"/>
              <a:cs typeface="Rubik Mono One"/>
              <a:sym typeface="Rubik Mono One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350725" y="1868425"/>
            <a:ext cx="7823100" cy="9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&gt;</a:t>
            </a:r>
            <a:r>
              <a:rPr lang="en-US" sz="28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 data spanning q3 qualifying sessions from the 2024 season, acquired using f1 tv</a:t>
            </a:r>
            <a:endParaRPr sz="28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&gt;</a:t>
            </a:r>
            <a:r>
              <a:rPr lang="en-US" sz="28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 we used the data panel of each qualifying stream to identify who was on the track, when, and sector times </a:t>
            </a:r>
            <a:endParaRPr sz="28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&gt; Hot Laps and sector times were recorded from the “lap time” column </a:t>
            </a:r>
            <a:endParaRPr sz="28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&gt; variables like how many drivers were on the track were identified using the tracker</a:t>
            </a:r>
            <a:endParaRPr sz="28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pic>
        <p:nvPicPr>
          <p:cNvPr id="111" name="Google Shape;111;p15" title="Screenshot 2025-04-29 at 10.18.27 AM.png"/>
          <p:cNvPicPr preferRelativeResize="0"/>
          <p:nvPr/>
        </p:nvPicPr>
        <p:blipFill rotWithShape="1">
          <a:blip r:embed="rId3">
            <a:alphaModFix/>
          </a:blip>
          <a:srcRect b="3717" l="849" r="1503" t="962"/>
          <a:stretch/>
        </p:blipFill>
        <p:spPr>
          <a:xfrm>
            <a:off x="10636625" y="1534204"/>
            <a:ext cx="5884091" cy="37895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15" title="Screenshot 2025-04-29 at 4.49.07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1675" y="5502901"/>
            <a:ext cx="8013998" cy="4476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921600" y="337875"/>
            <a:ext cx="10444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ubik Mono One"/>
                <a:ea typeface="Rubik Mono One"/>
                <a:cs typeface="Rubik Mono One"/>
                <a:sym typeface="Rubik Mono One"/>
              </a:rPr>
              <a:t>Insight: Attempt two Hot Laps When Possible </a:t>
            </a:r>
            <a:endParaRPr>
              <a:solidFill>
                <a:schemeClr val="lt1"/>
              </a:solidFill>
              <a:latin typeface="Rubik Mono One"/>
              <a:ea typeface="Rubik Mono One"/>
              <a:cs typeface="Rubik Mono One"/>
              <a:sym typeface="Rubik Mono One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1429" r="0" t="0"/>
          <a:stretch/>
        </p:blipFill>
        <p:spPr>
          <a:xfrm>
            <a:off x="11177200" y="2238688"/>
            <a:ext cx="6055744" cy="66517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graphicFrame>
        <p:nvGraphicFramePr>
          <p:cNvPr id="119" name="Google Shape;119;p16"/>
          <p:cNvGraphicFramePr/>
          <p:nvPr/>
        </p:nvGraphicFramePr>
        <p:xfrm>
          <a:off x="1478450" y="2119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{68733FA4-8C0F-4AED-BE8C-F11E1C9936CC}</a:tableStyleId>
              </a:tblPr>
              <a:tblGrid>
                <a:gridCol w="8191500"/>
              </a:tblGrid>
              <a:tr h="67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Insight Overview</a:t>
                      </a:r>
                      <a:endParaRPr sz="32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&gt; does number of hot laps affect final grid position?</a:t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&gt; two laps = more improvement chances, but higher risk</a:t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&gt; 79% of drivers attempt two laps, 20% attempt one lap</a:t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&gt; Fixed-Effects regression to control for session differences</a:t>
                      </a:r>
                      <a:endParaRPr sz="3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921600" y="295750"/>
            <a:ext cx="10444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ubik Mono One"/>
                <a:ea typeface="Rubik Mono One"/>
                <a:cs typeface="Rubik Mono One"/>
                <a:sym typeface="Rubik Mono One"/>
              </a:rPr>
              <a:t>Insight: Attempt two Hot Laps When Possible </a:t>
            </a:r>
            <a:endParaRPr>
              <a:solidFill>
                <a:schemeClr val="lt1"/>
              </a:solidFill>
              <a:latin typeface="Rubik Mono One"/>
              <a:ea typeface="Rubik Mono One"/>
              <a:cs typeface="Rubik Mono One"/>
              <a:sym typeface="Rubik Mono One"/>
            </a:endParaRPr>
          </a:p>
        </p:txBody>
      </p:sp>
      <p:graphicFrame>
        <p:nvGraphicFramePr>
          <p:cNvPr id="125" name="Google Shape;125;p17"/>
          <p:cNvGraphicFramePr/>
          <p:nvPr/>
        </p:nvGraphicFramePr>
        <p:xfrm>
          <a:off x="993600" y="184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{68733FA4-8C0F-4AED-BE8C-F11E1C9936CC}</a:tableStyleId>
              </a:tblPr>
              <a:tblGrid>
                <a:gridCol w="8191500"/>
              </a:tblGrid>
              <a:tr h="67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Why two hot laps lead to higher grid position</a:t>
                      </a:r>
                      <a:endParaRPr sz="32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&gt; Assumptions mostly satisfied (Linearity, Normality, Independence)</a:t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&gt; Two Laps = 1.89 Places higher on average (p = 0.002)</a:t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&gt; True Gain between 0.73 and 3.05 places</a:t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&gt; Two Hot laps give a clear advantage for the grand prix</a:t>
                      </a:r>
                      <a:endParaRPr sz="3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5500" y="5701750"/>
            <a:ext cx="8191499" cy="11201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4">
            <a:alphaModFix/>
          </a:blip>
          <a:srcRect b="0" l="9584" r="0" t="0"/>
          <a:stretch/>
        </p:blipFill>
        <p:spPr>
          <a:xfrm>
            <a:off x="9745500" y="6821900"/>
            <a:ext cx="8191499" cy="647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5">
            <a:alphaModFix/>
          </a:blip>
          <a:srcRect b="0" l="546" r="0" t="0"/>
          <a:stretch/>
        </p:blipFill>
        <p:spPr>
          <a:xfrm>
            <a:off x="9745501" y="3003697"/>
            <a:ext cx="8191500" cy="1833528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952500" y="305900"/>
            <a:ext cx="168489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ubik Mono One"/>
                <a:ea typeface="Rubik Mono One"/>
                <a:cs typeface="Rubik Mono One"/>
                <a:sym typeface="Rubik Mono One"/>
              </a:rPr>
              <a:t>Insight: Starting OuTLAP LateR in Session Leads to Improved Lap Time </a:t>
            </a:r>
            <a:endParaRPr>
              <a:solidFill>
                <a:schemeClr val="lt1"/>
              </a:solidFill>
              <a:latin typeface="Rubik Mono One"/>
              <a:ea typeface="Rubik Mono One"/>
              <a:cs typeface="Rubik Mono One"/>
              <a:sym typeface="Rubik Mono One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8450" y="1839625"/>
            <a:ext cx="6467100" cy="40363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35" name="Google Shape;135;p18"/>
          <p:cNvSpPr txBox="1"/>
          <p:nvPr/>
        </p:nvSpPr>
        <p:spPr>
          <a:xfrm>
            <a:off x="1126250" y="1839625"/>
            <a:ext cx="8957700" cy="3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Data Exploration</a:t>
            </a:r>
            <a:endParaRPr sz="32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&gt; Drivers Typically Enter Track Twice, at beginning and end of Q3</a:t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&gt; Data Subsetted into two groups</a:t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&gt; Lap Times Standardized</a:t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pic>
        <p:nvPicPr>
          <p:cNvPr id="136" name="Google Shape;136;p18" title="Screenshot 2025-04-29 at 3.26.50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488" y="5117375"/>
            <a:ext cx="9053724" cy="7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500" y="6050850"/>
            <a:ext cx="5828164" cy="354595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38" name="Google Shape;138;p18"/>
          <p:cNvSpPr txBox="1"/>
          <p:nvPr/>
        </p:nvSpPr>
        <p:spPr>
          <a:xfrm>
            <a:off x="12618400" y="6050850"/>
            <a:ext cx="5683800" cy="3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Downward Trend</a:t>
            </a:r>
            <a:endParaRPr sz="32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&gt; starting Out laps later in session correlated with faster lap times For Both </a:t>
            </a: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Subtests</a:t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2200" y="6050850"/>
            <a:ext cx="5534684" cy="354595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952500" y="305900"/>
            <a:ext cx="168489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ubik Mono One"/>
                <a:ea typeface="Rubik Mono One"/>
                <a:cs typeface="Rubik Mono One"/>
                <a:sym typeface="Rubik Mono One"/>
              </a:rPr>
              <a:t>Insight: Starting OuTLAP LateR in Session Leads to Improved Lap Time </a:t>
            </a:r>
            <a:endParaRPr>
              <a:solidFill>
                <a:schemeClr val="lt1"/>
              </a:solidFill>
              <a:latin typeface="Rubik Mono One"/>
              <a:ea typeface="Rubik Mono One"/>
              <a:cs typeface="Rubik Mono One"/>
              <a:sym typeface="Rubik Mono One"/>
            </a:endParaRPr>
          </a:p>
        </p:txBody>
      </p:sp>
      <p:pic>
        <p:nvPicPr>
          <p:cNvPr id="145" name="Google Shape;145;p19" title="Screenshot 2025-04-29 at 6.29.4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9575" y="3209575"/>
            <a:ext cx="5941150" cy="16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9799800" y="5418875"/>
            <a:ext cx="7077300" cy="3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Results</a:t>
            </a:r>
            <a:endParaRPr sz="32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&gt; Coefficients on Time Remaining in Session at Start of outlap statistically significant for both models</a:t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&gt; Drivers should Enter track as late as possible while still attempting two hot laps</a:t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700325" y="1959400"/>
            <a:ext cx="9099600" cy="3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Fixed Effects Regression Model</a:t>
            </a:r>
            <a:endParaRPr sz="32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&gt; RAn Regression Of Standardized Lap Time on Time Remaining at start of outlap</a:t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&gt; Fixed Effects for Teams</a:t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&gt; Separate Model For Beginning and End of Session Subsets</a:t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pic>
        <p:nvPicPr>
          <p:cNvPr id="148" name="Google Shape;148;p19" title="Screenshot 2025-04-29 at 8.06.39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6470975"/>
            <a:ext cx="9374774" cy="1965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768325" y="305900"/>
            <a:ext cx="170331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ubik Mono One"/>
                <a:ea typeface="Rubik Mono One"/>
                <a:cs typeface="Rubik Mono One"/>
                <a:sym typeface="Rubik Mono One"/>
              </a:rPr>
              <a:t>Insight: Sector 2’s Influence is Track-Dependent and Limited</a:t>
            </a:r>
            <a:endParaRPr>
              <a:solidFill>
                <a:schemeClr val="lt1"/>
              </a:solidFill>
              <a:latin typeface="Rubik Mono One"/>
              <a:ea typeface="Rubik Mono One"/>
              <a:cs typeface="Rubik Mono One"/>
              <a:sym typeface="Rubik Mono One"/>
            </a:endParaRPr>
          </a:p>
        </p:txBody>
      </p:sp>
      <p:graphicFrame>
        <p:nvGraphicFramePr>
          <p:cNvPr id="154" name="Google Shape;154;p20"/>
          <p:cNvGraphicFramePr/>
          <p:nvPr/>
        </p:nvGraphicFramePr>
        <p:xfrm>
          <a:off x="973825" y="199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{68733FA4-8C0F-4AED-BE8C-F11E1C9936CC}</a:tableStyleId>
              </a:tblPr>
              <a:tblGrid>
                <a:gridCol w="8191500"/>
              </a:tblGrid>
              <a:tr h="67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Insight Overview</a:t>
                      </a:r>
                      <a:endParaRPr sz="32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&gt; Analyzed Q3 sector times across 2024 F1 races using regression models</a:t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&gt; Sector 2 was less predictive of lap time than Sectors 1 and 3</a:t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&gt; Saudi Arabia and Spain races showed insignificant Sector 2 influence</a:t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&gt; Low variance in Sector 2 times explained the lack of impact</a:t>
                      </a:r>
                      <a:endParaRPr sz="3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5" name="Google Shape;155;p20" title="Screenshot 2025-04-28 at 3.10.0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1875" y="2249857"/>
            <a:ext cx="8191501" cy="3167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 title="Screenshot 2025-04-28 at 3.08.05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9725" y="6038599"/>
            <a:ext cx="55435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768325" y="305900"/>
            <a:ext cx="170331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ubik Mono One"/>
                <a:ea typeface="Rubik Mono One"/>
                <a:cs typeface="Rubik Mono One"/>
                <a:sym typeface="Rubik Mono One"/>
              </a:rPr>
              <a:t>Insight: Sector 2’s Influence is Track-Dependent and Limited</a:t>
            </a:r>
            <a:endParaRPr>
              <a:solidFill>
                <a:schemeClr val="lt1"/>
              </a:solidFill>
              <a:latin typeface="Rubik Mono One"/>
              <a:ea typeface="Rubik Mono One"/>
              <a:cs typeface="Rubik Mono One"/>
              <a:sym typeface="Rubik Mono One"/>
            </a:endParaRPr>
          </a:p>
        </p:txBody>
      </p:sp>
      <p:graphicFrame>
        <p:nvGraphicFramePr>
          <p:cNvPr id="162" name="Google Shape;162;p21"/>
          <p:cNvGraphicFramePr/>
          <p:nvPr/>
        </p:nvGraphicFramePr>
        <p:xfrm>
          <a:off x="973825" y="199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{68733FA4-8C0F-4AED-BE8C-F11E1C9936CC}</a:tableStyleId>
              </a:tblPr>
              <a:tblGrid>
                <a:gridCol w="8191500"/>
              </a:tblGrid>
              <a:tr h="67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Why sector 2 was less important</a:t>
                      </a:r>
                      <a:endParaRPr sz="31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&gt; Barcelona and Jeddah Sector 2s are high-speed, aero-dependent</a:t>
                      </a:r>
                      <a:endParaRPr sz="28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&gt; Limited braking and line variation → similar driver performances</a:t>
                      </a:r>
                      <a:endParaRPr sz="28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&gt; Car setup, not driver aggression, determined lap time</a:t>
                      </a:r>
                      <a:endParaRPr sz="28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&gt; Strategy: Focus improvements on Sectors 1 and 3 for better qualifying gains</a:t>
                      </a:r>
                      <a:endParaRPr sz="28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3" name="Google Shape;163;p21" title="Saudi_Arabia_Circui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5325" y="3120775"/>
            <a:ext cx="8817874" cy="4963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