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3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5" r:id="rId16"/>
    <p:sldId id="274" r:id="rId17"/>
    <p:sldId id="265" r:id="rId18"/>
    <p:sldId id="262" r:id="rId19"/>
    <p:sldId id="279" r:id="rId20"/>
    <p:sldId id="280" r:id="rId21"/>
    <p:sldId id="278" r:id="rId22"/>
    <p:sldId id="283" r:id="rId23"/>
    <p:sldId id="277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96" r:id="rId32"/>
    <p:sldId id="289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-4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60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3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3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1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56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4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1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5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9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0E43-E6B2-4A1D-B5CA-C0C4C0542E57}" type="datetimeFigureOut">
              <a:rPr lang="pt-BR" smtClean="0"/>
              <a:t>6/11/17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723C-BB39-4D90-958F-C4405AC9186C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05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s.nba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Raphael Donaire Albino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pt-BR" sz="2800" b="1" dirty="0" smtClean="0"/>
              <a:t>Modelagem e Métodos para Inferência e Predição aplicados à Administração</a:t>
            </a:r>
          </a:p>
        </p:txBody>
      </p:sp>
    </p:spTree>
    <p:extLst>
      <p:ext uri="{BB962C8B-B14F-4D97-AF65-F5344CB8AC3E}">
        <p14:creationId xmlns:p14="http://schemas.microsoft.com/office/powerpoint/2010/main" val="121416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exploratória entre a variável dependente e as variáveis independentes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25" y="1695671"/>
            <a:ext cx="5724000" cy="4140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89" y="1678126"/>
            <a:ext cx="5715719" cy="412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6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Resultados da regressão linear múltipla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31061"/>
              </p:ext>
            </p:extLst>
          </p:nvPr>
        </p:nvGraphicFramePr>
        <p:xfrm>
          <a:off x="1881751" y="1671992"/>
          <a:ext cx="8428498" cy="3514016"/>
        </p:xfrm>
        <a:graphic>
          <a:graphicData uri="http://schemas.openxmlformats.org/drawingml/2006/table">
            <a:tbl>
              <a:tblPr/>
              <a:tblGrid>
                <a:gridCol w="3864845"/>
                <a:gridCol w="855685"/>
                <a:gridCol w="926992"/>
                <a:gridCol w="926992"/>
                <a:gridCol w="926992"/>
                <a:gridCol w="926992"/>
              </a:tblGrid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Std.Error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Pr(&gt;|t|)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(Intercept)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0.69334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0.12127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5.717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2.48E-08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nba_data$effective_field_goal_percentage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4.47496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0.13177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33.962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nba_data$free_throw_attempt_rate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0.54908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0.07779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7.059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1.04E-11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nba_data$turnover_percentage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-4.2491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0.2407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-17.653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nba_data$offensive_rebound_percentage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1.59817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0.09981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16.012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nba_data$opponent_effective_field_goal_percentage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-4.70858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0.14458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-32.568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nba_data$opponent_free_throw_attempted_rate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-0.6764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0.07874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-8.59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3.84E-16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nba_data$opponent_turnover_percentage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3.28387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0.22555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14.559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nba_data$opponent_offensive_rebound_rate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-1.19539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0.13158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-9.085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2.00E-16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4261" marR="14261" marT="142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96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Signif. codes:  0 '***' 0.001 '**' 0.01 '*' 0.05 '.' 0.1 ' ' 1</a:t>
                      </a: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 standard error: 0.04159 on 321 degrees of freedom</a:t>
                      </a: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Multiple R-squared:  0.9305,</a:t>
                      </a: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F-statistic: 537.3 on 8 and 321 DF,  p-value: &lt; 2.2e-16</a:t>
                      </a: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61" marR="14261" marT="1426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2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da regressão linear múltipla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93,05% da variação no percentual de vitórias das equipes é explicado pelas variáveis independentes.</a:t>
            </a:r>
          </a:p>
          <a:p>
            <a:pPr algn="just"/>
            <a:r>
              <a:rPr lang="pt-BR" dirty="0" smtClean="0"/>
              <a:t>Todas as variáveis independentes se mostraram significantes a um nível de aproximadamente 0%.</a:t>
            </a:r>
          </a:p>
          <a:p>
            <a:pPr algn="just"/>
            <a:r>
              <a:rPr lang="pt-BR" dirty="0" smtClean="0"/>
              <a:t>A </a:t>
            </a:r>
            <a:r>
              <a:rPr lang="pt-BR" dirty="0"/>
              <a:t>efetividade dos pontos de </a:t>
            </a:r>
            <a:r>
              <a:rPr lang="pt-BR" dirty="0" smtClean="0"/>
              <a:t>quadra mostrou ser a variável que possui maior poder para explicar o percentual de vitórias de uma equipe.</a:t>
            </a:r>
          </a:p>
          <a:p>
            <a:pPr algn="just"/>
            <a:r>
              <a:rPr lang="pt-BR" dirty="0" smtClean="0"/>
              <a:t>Quanto menor forem os números de erros por posse de bola,  a efetividade dos pontos de quadra do adversário, a taxa de conversão dos lances livres do adversário </a:t>
            </a:r>
            <a:r>
              <a:rPr lang="pt-BR" dirty="0"/>
              <a:t>e </a:t>
            </a:r>
            <a:r>
              <a:rPr lang="pt-BR" dirty="0" smtClean="0"/>
              <a:t>percentual </a:t>
            </a:r>
            <a:r>
              <a:rPr lang="pt-BR" dirty="0"/>
              <a:t>de rebotes ofensivos dos </a:t>
            </a:r>
            <a:r>
              <a:rPr lang="pt-BR" dirty="0" smtClean="0"/>
              <a:t>adversários, maior será o percentual de vitórias.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12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Significância da correlação entre as variáveis (análise de variância)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23028"/>
              </p:ext>
            </p:extLst>
          </p:nvPr>
        </p:nvGraphicFramePr>
        <p:xfrm>
          <a:off x="1117634" y="1896544"/>
          <a:ext cx="8010242" cy="2733887"/>
        </p:xfrm>
        <a:graphic>
          <a:graphicData uri="http://schemas.openxmlformats.org/drawingml/2006/table">
            <a:tbl>
              <a:tblPr/>
              <a:tblGrid>
                <a:gridCol w="3717082"/>
                <a:gridCol w="342904"/>
                <a:gridCol w="589795"/>
                <a:gridCol w="685808"/>
                <a:gridCol w="891551"/>
                <a:gridCol w="891551"/>
                <a:gridCol w="891551"/>
              </a:tblGrid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Response: nba_data$win_percentage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 Sq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Sq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value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Pr(&gt;F)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nba_data$effective_field_goal_percentage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2120.591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nba_data$free_throw_attempt_rate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2.76E-07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nba_data$turnover_percentage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175.681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nba_data$offensive_rebound_percentage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390.998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nba_data$opponent_effective_field_goal_percentage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2.2857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2.2857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1321.575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nba_data$opponent_free_throw_attempted_rate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33.802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1.47E-08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nba_data$opponent_turnover_percentage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145.691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nba_data$opponent_offensive_rebound_rate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Residuals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---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299">
                <a:tc gridSpan="7">
                  <a:txBody>
                    <a:bodyPr/>
                    <a:lstStyle/>
                    <a:p>
                      <a:pPr algn="l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Signif. codes:  0 '***' 0.001 '**' 0.01 '*' 0.05 '.' 0.1 ' '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da variância constante dos erros </a:t>
            </a:r>
            <a:r>
              <a:rPr lang="pt-BR" dirty="0" smtClean="0"/>
              <a:t>(homocedasticidade)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pPr algn="just"/>
            <a:r>
              <a:rPr lang="pt-BR" dirty="0"/>
              <a:t>Foi observado que a hipótese de que os erros possuem variância constante quando separada a amostra a partir da </a:t>
            </a:r>
            <a:r>
              <a:rPr lang="pt-BR" dirty="0" smtClean="0"/>
              <a:t>mediana de todas as variáveis independentes, </a:t>
            </a:r>
            <a:r>
              <a:rPr lang="pt-BR" dirty="0"/>
              <a:t>é nula, portanto, o pressuposto para a aplicação da regressão está válido.</a:t>
            </a:r>
            <a:endParaRPr lang="en-US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82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distribuição normal dos erros (resíduos)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844" y="1711082"/>
            <a:ext cx="6762441" cy="48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distribuição normal dos erros (resíduos)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b="1" dirty="0" smtClean="0"/>
              <a:t>Shapiro</a:t>
            </a:r>
            <a:r>
              <a:rPr lang="pt-BR" b="1" dirty="0"/>
              <a:t>-Wilk normality test</a:t>
            </a:r>
            <a:endParaRPr lang="en-US" b="1" dirty="0"/>
          </a:p>
          <a:p>
            <a:pPr marL="0" indent="0">
              <a:buNone/>
            </a:pPr>
            <a:r>
              <a:rPr lang="pt-BR" dirty="0" smtClean="0"/>
              <a:t>data</a:t>
            </a:r>
            <a:r>
              <a:rPr lang="pt-BR" dirty="0"/>
              <a:t>:  residuals(regressao)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W = 0.99425, </a:t>
            </a:r>
            <a:r>
              <a:rPr lang="pt-BR" b="1" dirty="0">
                <a:solidFill>
                  <a:srgbClr val="FF6600"/>
                </a:solidFill>
              </a:rPr>
              <a:t>p-value = 0.2487</a:t>
            </a: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21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Equações Estruturais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Desenvolver um modelo que explique o percentual de vitórias a partir das características ofensivas e defensivas das equipes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teórico</a:t>
            </a:r>
            <a:endParaRPr lang="pt-BR" dirty="0"/>
          </a:p>
        </p:txBody>
      </p:sp>
      <p:pic>
        <p:nvPicPr>
          <p:cNvPr id="6" name="Picture 5" descr="modelo_teori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86" y="1503384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Ataque (variável latente exógena)</a:t>
            </a:r>
            <a:endParaRPr lang="pt-BR" dirty="0"/>
          </a:p>
          <a:p>
            <a:pPr lvl="1"/>
            <a:r>
              <a:rPr lang="pt-BR" dirty="0" smtClean="0"/>
              <a:t>Total de arremessos de três convertidos</a:t>
            </a:r>
          </a:p>
          <a:p>
            <a:pPr lvl="1"/>
            <a:r>
              <a:rPr lang="pt-BR" dirty="0"/>
              <a:t>Total de arremessos </a:t>
            </a:r>
            <a:r>
              <a:rPr lang="pt-BR" dirty="0" smtClean="0"/>
              <a:t>convertidos</a:t>
            </a:r>
          </a:p>
          <a:p>
            <a:pPr lvl="1"/>
            <a:r>
              <a:rPr lang="pt-BR" dirty="0" smtClean="0"/>
              <a:t>Total de assistências (passe para cesta)</a:t>
            </a:r>
            <a:endParaRPr lang="pt-BR" dirty="0"/>
          </a:p>
          <a:p>
            <a:pPr lvl="1"/>
            <a:r>
              <a:rPr lang="pt-BR" dirty="0" smtClean="0"/>
              <a:t>Número de pontos da equipe</a:t>
            </a:r>
          </a:p>
          <a:p>
            <a:r>
              <a:rPr lang="pt-BR" b="1" dirty="0"/>
              <a:t>Defesa (variável latente exógena</a:t>
            </a:r>
            <a:r>
              <a:rPr lang="pt-BR" b="1" dirty="0" smtClean="0"/>
              <a:t>)</a:t>
            </a:r>
            <a:endParaRPr lang="pt-BR" dirty="0"/>
          </a:p>
          <a:p>
            <a:pPr lvl="1"/>
            <a:r>
              <a:rPr lang="pt-BR" dirty="0" smtClean="0"/>
              <a:t>Total </a:t>
            </a:r>
            <a:r>
              <a:rPr lang="pt-BR" dirty="0"/>
              <a:t>de pontos do adversário </a:t>
            </a:r>
            <a:r>
              <a:rPr lang="pt-BR" dirty="0" smtClean="0"/>
              <a:t>sem nenhum tipo de erro</a:t>
            </a:r>
          </a:p>
          <a:p>
            <a:pPr lvl="1"/>
            <a:r>
              <a:rPr lang="pt-BR" dirty="0"/>
              <a:t>Total de pontos do adversário </a:t>
            </a:r>
            <a:r>
              <a:rPr lang="pt-BR" dirty="0" smtClean="0"/>
              <a:t>através de uma segunda chance</a:t>
            </a:r>
          </a:p>
          <a:p>
            <a:pPr lvl="1"/>
            <a:r>
              <a:rPr lang="pt-BR" dirty="0"/>
              <a:t>Total de pontos do adversário </a:t>
            </a:r>
            <a:r>
              <a:rPr lang="pt-BR" dirty="0" smtClean="0"/>
              <a:t>em contra ataque</a:t>
            </a:r>
          </a:p>
          <a:p>
            <a:pPr lvl="1"/>
            <a:r>
              <a:rPr lang="pt-BR" dirty="0" smtClean="0"/>
              <a:t>Total de pontos do adversário no garrafão</a:t>
            </a:r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79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smtClean="0"/>
              <a:t>Unidade de análise, amostra e fonte de dados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Unidade de </a:t>
            </a:r>
            <a:r>
              <a:rPr lang="pt-BR" sz="2400" b="1" dirty="0" smtClean="0"/>
              <a:t>análise</a:t>
            </a:r>
            <a:r>
              <a:rPr lang="en-US" sz="2400" dirty="0" smtClean="0"/>
              <a:t>: </a:t>
            </a:r>
            <a:r>
              <a:rPr lang="pt-BR" sz="2400" dirty="0" smtClean="0"/>
              <a:t>equipes que participaram da temporada regular da NBA de 2006 à 2016.</a:t>
            </a:r>
          </a:p>
          <a:p>
            <a:r>
              <a:rPr lang="pt-BR" sz="2400" b="1" dirty="0"/>
              <a:t>Tamanho da </a:t>
            </a:r>
            <a:r>
              <a:rPr lang="pt-BR" sz="2400" b="1" dirty="0" smtClean="0"/>
              <a:t>amostra</a:t>
            </a:r>
            <a:r>
              <a:rPr lang="en-US" sz="2400" dirty="0" smtClean="0"/>
              <a:t>: </a:t>
            </a:r>
            <a:r>
              <a:rPr lang="pt-BR" sz="2400" dirty="0" smtClean="0"/>
              <a:t>330 </a:t>
            </a:r>
            <a:r>
              <a:rPr lang="pt-BR" sz="2400" dirty="0"/>
              <a:t>observações.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pt-BR" sz="2400" b="1" dirty="0"/>
              <a:t>Fonte de </a:t>
            </a:r>
            <a:r>
              <a:rPr lang="pt-BR" sz="2400" b="1" dirty="0" smtClean="0"/>
              <a:t>dados</a:t>
            </a:r>
            <a:r>
              <a:rPr lang="en-US" sz="2400" b="1" dirty="0" smtClean="0"/>
              <a:t>:</a:t>
            </a:r>
            <a:r>
              <a:rPr lang="en-US" sz="2400" dirty="0"/>
              <a:t> </a:t>
            </a:r>
            <a:r>
              <a:rPr lang="pt-BR" sz="2400" u="sng" dirty="0" smtClean="0">
                <a:hlinkClick r:id="rId2"/>
              </a:rPr>
              <a:t>http</a:t>
            </a:r>
            <a:r>
              <a:rPr lang="pt-BR" sz="2400" u="sng" dirty="0">
                <a:hlinkClick r:id="rId2"/>
              </a:rPr>
              <a:t>://stats.nba.com</a:t>
            </a:r>
            <a:r>
              <a:rPr lang="pt-BR" sz="2400" u="sng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264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Sucesso (</a:t>
            </a:r>
            <a:r>
              <a:rPr lang="pt-BR" b="1" dirty="0"/>
              <a:t>variável latente endógena</a:t>
            </a:r>
            <a:r>
              <a:rPr lang="pt-BR" b="1" dirty="0" smtClean="0"/>
              <a:t>)</a:t>
            </a:r>
          </a:p>
          <a:p>
            <a:pPr lvl="1" algn="just"/>
            <a:r>
              <a:rPr lang="pt-BR" dirty="0" smtClean="0"/>
              <a:t>Percentual de vitórias</a:t>
            </a:r>
            <a:endParaRPr lang="pt-BR" dirty="0"/>
          </a:p>
          <a:p>
            <a:pPr algn="just"/>
            <a:endParaRPr lang="pt-BR" b="1" dirty="0" smtClean="0"/>
          </a:p>
          <a:p>
            <a:pPr algn="just"/>
            <a:r>
              <a:rPr lang="pt-BR" dirty="0" smtClean="0"/>
              <a:t>Algumas variáveis foram testadas, mas não apresentaram cargas fatoriais satisfatórias. Ex: número de rebotes defensivos, número de rebotes ofensivos, números de bolas roubadas, número de lances livres convertidos, número de arremessos de 2 pontos convertidos, etc.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04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de análise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Modelo de mensuração</a:t>
            </a:r>
          </a:p>
          <a:p>
            <a:pPr lvl="1"/>
            <a:r>
              <a:rPr lang="pt-BR" dirty="0" smtClean="0"/>
              <a:t>Validade convergente</a:t>
            </a:r>
          </a:p>
          <a:p>
            <a:pPr lvl="1"/>
            <a:r>
              <a:rPr lang="pt-BR" dirty="0" smtClean="0"/>
              <a:t>Validade discriminante</a:t>
            </a:r>
          </a:p>
          <a:p>
            <a:pPr lvl="1"/>
            <a:r>
              <a:rPr lang="pt-BR" dirty="0" smtClean="0"/>
              <a:t>Confiabilidade</a:t>
            </a:r>
          </a:p>
          <a:p>
            <a:r>
              <a:rPr lang="pt-BR" b="1" dirty="0" smtClean="0"/>
              <a:t>Modelo estrutural</a:t>
            </a:r>
          </a:p>
          <a:p>
            <a:pPr lvl="1"/>
            <a:r>
              <a:rPr lang="pt-BR" dirty="0" smtClean="0"/>
              <a:t>Coeficientes estruturais</a:t>
            </a:r>
          </a:p>
          <a:p>
            <a:pPr lvl="1"/>
            <a:r>
              <a:rPr lang="pt-BR" dirty="0" smtClean="0"/>
              <a:t>Efeitos diretos, indiretos e totais</a:t>
            </a:r>
          </a:p>
          <a:p>
            <a:pPr lvl="1"/>
            <a:r>
              <a:rPr lang="pt-BR" dirty="0" smtClean="0"/>
              <a:t>R</a:t>
            </a:r>
            <a:r>
              <a:rPr lang="pt-BR" baseline="30000" dirty="0" smtClean="0"/>
              <a:t>2</a:t>
            </a:r>
          </a:p>
          <a:p>
            <a:pPr lvl="1"/>
            <a:r>
              <a:rPr lang="pt-BR" dirty="0" smtClean="0"/>
              <a:t>Multicolinearidade</a:t>
            </a:r>
          </a:p>
        </p:txBody>
      </p:sp>
    </p:spTree>
    <p:extLst>
      <p:ext uri="{BB962C8B-B14F-4D97-AF65-F5344CB8AC3E}">
        <p14:creationId xmlns:p14="http://schemas.microsoft.com/office/powerpoint/2010/main" val="57626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mensuração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67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convergente</a:t>
            </a:r>
            <a:endParaRPr lang="pt-BR" dirty="0"/>
          </a:p>
        </p:txBody>
      </p:sp>
      <p:pic>
        <p:nvPicPr>
          <p:cNvPr id="7" name="Picture 6" descr="cargas_fatoria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67052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convergente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0849"/>
              </p:ext>
            </p:extLst>
          </p:nvPr>
        </p:nvGraphicFramePr>
        <p:xfrm>
          <a:off x="2553233" y="2189916"/>
          <a:ext cx="7249315" cy="2109770"/>
        </p:xfrm>
        <a:graphic>
          <a:graphicData uri="http://schemas.openxmlformats.org/drawingml/2006/table">
            <a:tbl>
              <a:tblPr/>
              <a:tblGrid>
                <a:gridCol w="2845525"/>
                <a:gridCol w="880758"/>
                <a:gridCol w="880758"/>
                <a:gridCol w="880758"/>
                <a:gridCol w="880758"/>
                <a:gridCol w="880758"/>
              </a:tblGrid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Original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Mean.Boot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Std.Error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perc.025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perc.975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Ataque-points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0.9274778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0.9267318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9.40E-03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0.9062297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0.9430096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Ataque-field_goal_made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0.9013192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0.9001089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0.8686097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0.9240119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Ataque-three_ponint_made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0.7158837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0.712567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3.81E-02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0.6322158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0.7787378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Ataque-assists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0.7665044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0.7647496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3.22E-02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0.6941371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0.8206489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Defesa-opponent_points_off_turnovers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0.8016943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0.8021001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0.7524584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0.84227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Defesa-opponent_second_chance_points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0.6932926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0.6902491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4.53E-02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0.5933342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0.7690253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Defesa-opponent_fast_break_points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0.8021295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0.8013802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0.7489617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0.8459552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Defesa-opponent_points_in_the_paint.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0.8061367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0.8048909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2.54E-02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0.7539594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0.8488143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Sucesso-win_percentage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1.11E-16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27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convergente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85359"/>
              </p:ext>
            </p:extLst>
          </p:nvPr>
        </p:nvGraphicFramePr>
        <p:xfrm>
          <a:off x="3484179" y="3037840"/>
          <a:ext cx="5231531" cy="782320"/>
        </p:xfrm>
        <a:graphic>
          <a:graphicData uri="http://schemas.openxmlformats.org/drawingml/2006/table">
            <a:tbl>
              <a:tblPr/>
              <a:tblGrid>
                <a:gridCol w="523230"/>
                <a:gridCol w="787995"/>
                <a:gridCol w="681806"/>
                <a:gridCol w="1295400"/>
                <a:gridCol w="12573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Block_Communality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Mean_Redundancy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5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discriminante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14522"/>
              </p:ext>
            </p:extLst>
          </p:nvPr>
        </p:nvGraphicFramePr>
        <p:xfrm>
          <a:off x="3601591" y="2169055"/>
          <a:ext cx="4988818" cy="2519890"/>
        </p:xfrm>
        <a:graphic>
          <a:graphicData uri="http://schemas.openxmlformats.org/drawingml/2006/table">
            <a:tbl>
              <a:tblPr/>
              <a:tblGrid>
                <a:gridCol w="2133600"/>
                <a:gridCol w="515342"/>
                <a:gridCol w="805706"/>
                <a:gridCol w="805706"/>
                <a:gridCol w="728464"/>
              </a:tblGrid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block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0.92747785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0.23029273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0.4437108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field_goal_made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0.90131923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0.22250457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0.3750688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three_ponint_made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0.71588366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0.03471716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0.3222458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assists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0.76650439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0.04528643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0.3831974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opponent_points_off_turnovers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-0.02006601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0.80169431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-0.4949927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opponent_second_chance_points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0.21660692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0.69329259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-0.2365019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opponent_fast_break_points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0.09043759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0.80212946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-0.4024723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opponent_points_in_the_paint.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0.31277656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0.80613669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-0.3997569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98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win_percentage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0.46172505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-0.51641503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1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discriminante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850050"/>
              </p:ext>
            </p:extLst>
          </p:nvPr>
        </p:nvGraphicFramePr>
        <p:xfrm>
          <a:off x="4622800" y="3037840"/>
          <a:ext cx="2946400" cy="782320"/>
        </p:xfrm>
        <a:graphic>
          <a:graphicData uri="http://schemas.openxmlformats.org/drawingml/2006/table">
            <a:tbl>
              <a:tblPr/>
              <a:tblGrid>
                <a:gridCol w="584200"/>
                <a:gridCol w="927100"/>
                <a:gridCol w="850900"/>
                <a:gridCol w="584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0.832557806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0.1681152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0.77727672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0.4617251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-0.516415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2439" y="4442872"/>
            <a:ext cx="1006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É possível verificar que as correlações entre as variáveis latentes são menores que a raiz quadrada da AVE, representada pela diagonal destacada em amarelo, portanto, o modelo apresenta validade </a:t>
            </a:r>
            <a:r>
              <a:rPr lang="pt-BR" dirty="0" smtClean="0"/>
              <a:t>discriminante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35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Confiabilidade composta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11470"/>
              </p:ext>
            </p:extLst>
          </p:nvPr>
        </p:nvGraphicFramePr>
        <p:xfrm>
          <a:off x="3759200" y="3037840"/>
          <a:ext cx="4673600" cy="782320"/>
        </p:xfrm>
        <a:graphic>
          <a:graphicData uri="http://schemas.openxmlformats.org/drawingml/2006/table">
            <a:tbl>
              <a:tblPr/>
              <a:tblGrid>
                <a:gridCol w="825500"/>
                <a:gridCol w="457200"/>
                <a:gridCol w="368300"/>
                <a:gridCol w="774700"/>
                <a:gridCol w="774700"/>
                <a:gridCol w="698500"/>
                <a:gridCol w="774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MVs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C.alpha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DG.rho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eig.1st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eig.2nd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0.8475783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0.899357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2.773861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0.6849977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0.7868421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0.8623538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2.442806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0.6316925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62439" y="4442872"/>
            <a:ext cx="10067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Os valores da confiabilidade composta são todos superiores a 0,7, portanto, a confiabilidade de escala do modelo é satisfatória.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4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estrutural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80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b="1" dirty="0" smtClean="0"/>
              <a:t>Problema de pesquisa e objetivos</a:t>
            </a:r>
            <a:endParaRPr lang="pt-BR" sz="36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 smtClean="0"/>
              <a:t>Pergunta problema:</a:t>
            </a:r>
          </a:p>
          <a:p>
            <a:pPr marL="0" indent="0" algn="just">
              <a:buNone/>
            </a:pPr>
            <a:r>
              <a:rPr lang="pt-BR" sz="2400" dirty="0" smtClean="0"/>
              <a:t>Quais </a:t>
            </a:r>
            <a:r>
              <a:rPr lang="pt-BR" sz="2400" dirty="0"/>
              <a:t>fatores influenciam </a:t>
            </a:r>
            <a:r>
              <a:rPr lang="pt-BR" sz="2400" dirty="0" smtClean="0"/>
              <a:t>o percentual </a:t>
            </a:r>
            <a:r>
              <a:rPr lang="pt-BR" sz="2400" dirty="0"/>
              <a:t>de </a:t>
            </a:r>
            <a:r>
              <a:rPr lang="pt-BR" sz="2400" dirty="0" smtClean="0"/>
              <a:t>vitórias </a:t>
            </a:r>
            <a:r>
              <a:rPr lang="pt-BR" sz="2400" dirty="0"/>
              <a:t>de uma equipe na temporada regular da NBA</a:t>
            </a:r>
            <a:r>
              <a:rPr lang="pt-BR" sz="2400" dirty="0" smtClean="0"/>
              <a:t>?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b="1" dirty="0" smtClean="0"/>
              <a:t>Objetivos:</a:t>
            </a:r>
          </a:p>
          <a:p>
            <a:pPr algn="just"/>
            <a:r>
              <a:rPr lang="pt-BR" sz="2400" dirty="0" smtClean="0"/>
              <a:t>Avaliar se o percentual de efetividade nos arremessos de quadra, a taxa de conversão dos lances livres, os erros por pose de bola e o percentual de rebotes ofensivos, influenciam a performance de uma equipe na temporada regular da NBA.</a:t>
            </a:r>
          </a:p>
          <a:p>
            <a:pPr algn="just"/>
            <a:r>
              <a:rPr lang="pt-BR" sz="2400" dirty="0" smtClean="0"/>
              <a:t>Desenvolver um modelo </a:t>
            </a:r>
            <a:r>
              <a:rPr lang="pt-BR" sz="2400" dirty="0"/>
              <a:t>que explique o percentual de vitórias</a:t>
            </a:r>
            <a:r>
              <a:rPr lang="pt-BR" sz="2400" dirty="0" smtClean="0"/>
              <a:t> a partir das características ofensivas e defensivas das equipes.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21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Coeficientes estruturais</a:t>
            </a:r>
            <a:endParaRPr lang="pt-BR" dirty="0"/>
          </a:p>
        </p:txBody>
      </p:sp>
      <p:pic>
        <p:nvPicPr>
          <p:cNvPr id="7" name="Picture 6" descr="coeficientes_mode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06742"/>
            <a:ext cx="655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Coeficientes estruturais</a:t>
            </a:r>
            <a:endParaRPr lang="pt-B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21697"/>
              </p:ext>
            </p:extLst>
          </p:nvPr>
        </p:nvGraphicFramePr>
        <p:xfrm>
          <a:off x="4032250" y="2940050"/>
          <a:ext cx="4127500" cy="9779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Error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t-value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Pr(&gt;|t|)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2.50E-16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0.03599462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6.95E-15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1.00E+00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5.64E-01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0.03651432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1.55E+01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7.46E-41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-6.11E-01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0.03651432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-1.67E+01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7.15E-46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6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Efeitos diretos e indiretos</a:t>
            </a:r>
            <a:endParaRPr lang="pt-B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9993"/>
              </p:ext>
            </p:extLst>
          </p:nvPr>
        </p:nvGraphicFramePr>
        <p:xfrm>
          <a:off x="4692650" y="3037840"/>
          <a:ext cx="2806700" cy="782320"/>
        </p:xfrm>
        <a:graphic>
          <a:graphicData uri="http://schemas.openxmlformats.org/drawingml/2006/table">
            <a:tbl>
              <a:tblPr/>
              <a:tblGrid>
                <a:gridCol w="11557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indirect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Ataque-&gt;Defesa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Ataque-&gt;Sucesso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0.5644964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Defesa-&gt;Sucesso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-0.6113154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7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</a:t>
            </a:r>
            <a:r>
              <a:rPr lang="pt-BR" baseline="30000" dirty="0" smtClean="0"/>
              <a:t>2</a:t>
            </a:r>
            <a:endParaRPr lang="pt-B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21337"/>
              </p:ext>
            </p:extLst>
          </p:nvPr>
        </p:nvGraphicFramePr>
        <p:xfrm>
          <a:off x="3484179" y="3037840"/>
          <a:ext cx="5231531" cy="782320"/>
        </p:xfrm>
        <a:graphic>
          <a:graphicData uri="http://schemas.openxmlformats.org/drawingml/2006/table">
            <a:tbl>
              <a:tblPr/>
              <a:tblGrid>
                <a:gridCol w="523230"/>
                <a:gridCol w="787995"/>
                <a:gridCol w="681806"/>
                <a:gridCol w="1295400"/>
                <a:gridCol w="12573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R2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Block_Communality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Mean_Redundancy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Ataque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0.6931525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Defesa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0.6041591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Sucesso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Endogenous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0.5763346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8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Multicolinearidade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66504"/>
              </p:ext>
            </p:extLst>
          </p:nvPr>
        </p:nvGraphicFramePr>
        <p:xfrm>
          <a:off x="5270500" y="3233420"/>
          <a:ext cx="1651000" cy="39116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scoreDefesa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scoreAtaque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1.029085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1.029085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0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4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múltipla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Avaliar se o percentual de efetividade nos arremessos de quadra, a taxa de acerto dos lances livres, os erros por pose de bola e o percentual de rebotes ofensivos, influenciam a performance de uma equipe na temporada regular da NBA.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79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do modelo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Variável dependente: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Percentual de vitórias na temporada regular (win_percentage)</a:t>
            </a:r>
          </a:p>
          <a:p>
            <a:pPr marL="457200" lvl="1" indent="0">
              <a:buNone/>
            </a:pPr>
            <a:endParaRPr lang="pt-BR" dirty="0" smtClean="0"/>
          </a:p>
          <a:p>
            <a:pPr lvl="0"/>
            <a:r>
              <a:rPr lang="pt-BR" b="1" dirty="0" smtClean="0"/>
              <a:t>Variáveis independentes:</a:t>
            </a:r>
            <a:endParaRPr lang="en-US" sz="3600" dirty="0" smtClean="0"/>
          </a:p>
          <a:p>
            <a:pPr lvl="1"/>
            <a:r>
              <a:rPr lang="pt-BR" dirty="0" smtClean="0"/>
              <a:t>Percentual de efetividade dos </a:t>
            </a:r>
            <a:r>
              <a:rPr lang="pt-BR" dirty="0"/>
              <a:t>pontos de quadra (effective_field_goal_percentage)</a:t>
            </a:r>
            <a:endParaRPr lang="en-US" sz="3200" dirty="0"/>
          </a:p>
          <a:p>
            <a:pPr lvl="1"/>
            <a:r>
              <a:rPr lang="pt-BR" dirty="0"/>
              <a:t>Taxa de conversão dos lances livres (free_throw_attempt_rate)</a:t>
            </a:r>
            <a:endParaRPr lang="en-US" sz="3200" dirty="0"/>
          </a:p>
          <a:p>
            <a:pPr lvl="1"/>
            <a:r>
              <a:rPr lang="pt-BR" dirty="0" smtClean="0"/>
              <a:t>Percentual de erros por posse de bola (turnover_percentage)</a:t>
            </a:r>
            <a:endParaRPr lang="en-US" sz="3200" dirty="0" smtClean="0"/>
          </a:p>
          <a:p>
            <a:pPr lvl="1"/>
            <a:r>
              <a:rPr lang="pt-BR" dirty="0" smtClean="0"/>
              <a:t>Percentual </a:t>
            </a:r>
            <a:r>
              <a:rPr lang="pt-BR" dirty="0"/>
              <a:t>de rebotes ofensivos (offensive_rebound_percentage)</a:t>
            </a:r>
            <a:endParaRPr lang="en-US" sz="3200" dirty="0"/>
          </a:p>
          <a:p>
            <a:pPr lvl="1"/>
            <a:r>
              <a:rPr lang="pt-BR" dirty="0" smtClean="0"/>
              <a:t>Percentual </a:t>
            </a:r>
            <a:r>
              <a:rPr lang="pt-BR" dirty="0"/>
              <a:t>de </a:t>
            </a:r>
            <a:r>
              <a:rPr lang="pt-BR" dirty="0" smtClean="0"/>
              <a:t>efetividade dos </a:t>
            </a:r>
            <a:r>
              <a:rPr lang="pt-BR" dirty="0"/>
              <a:t>pontos de quadra dos adversários (opponent_effective_field_goal_percentage)</a:t>
            </a:r>
            <a:endParaRPr lang="en-US" sz="3200" dirty="0"/>
          </a:p>
          <a:p>
            <a:pPr lvl="1"/>
            <a:r>
              <a:rPr lang="pt-BR" dirty="0"/>
              <a:t>Taxa de conversão dos lances livres dos adversários (opponent_free_throw_attempted_rate)</a:t>
            </a:r>
            <a:endParaRPr lang="en-US" sz="3200" dirty="0"/>
          </a:p>
          <a:p>
            <a:pPr lvl="1"/>
            <a:r>
              <a:rPr lang="pt-BR" dirty="0"/>
              <a:t>Percentual de erros por posse de bola dos adversários (opponent_turnover_percentage)</a:t>
            </a:r>
            <a:endParaRPr lang="en-US" sz="3200" dirty="0"/>
          </a:p>
          <a:p>
            <a:pPr lvl="1"/>
            <a:r>
              <a:rPr lang="pt-BR" dirty="0"/>
              <a:t>Percentual de rebotes ofensivos dos adversários (opponent_offensive_rebound_rate)</a:t>
            </a:r>
            <a:endParaRPr lang="en-US" sz="32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42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Significado das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Percentual </a:t>
            </a:r>
            <a:r>
              <a:rPr lang="pt-BR" b="1" dirty="0"/>
              <a:t>de efetividade dos pontos de </a:t>
            </a:r>
            <a:r>
              <a:rPr lang="pt-BR" b="1" dirty="0" smtClean="0"/>
              <a:t>quadra</a:t>
            </a:r>
          </a:p>
          <a:p>
            <a:pPr lvl="1"/>
            <a:r>
              <a:rPr lang="pt-BR" dirty="0" smtClean="0"/>
              <a:t>(Total de arremessos de quadra convertidos + 0,5*Total de arremessos de três pontos convertidos)/Total de arremessos de quadra tentados.</a:t>
            </a:r>
          </a:p>
          <a:p>
            <a:r>
              <a:rPr lang="pt-BR" b="1" dirty="0"/>
              <a:t>Taxa de conversão dos lances </a:t>
            </a:r>
            <a:r>
              <a:rPr lang="pt-BR" b="1" dirty="0" smtClean="0"/>
              <a:t>livres</a:t>
            </a:r>
          </a:p>
          <a:p>
            <a:pPr lvl="1"/>
            <a:r>
              <a:rPr lang="pt-BR" dirty="0" smtClean="0"/>
              <a:t>Total de lances livres convertidos/Total de lances livres tentados.</a:t>
            </a:r>
          </a:p>
          <a:p>
            <a:r>
              <a:rPr lang="pt-BR" b="1" dirty="0" smtClean="0"/>
              <a:t>Erros por posse de bola</a:t>
            </a:r>
          </a:p>
          <a:p>
            <a:pPr lvl="1"/>
            <a:r>
              <a:rPr lang="pt-BR" dirty="0" smtClean="0"/>
              <a:t>Total de erros/Total de posse de bola.</a:t>
            </a:r>
          </a:p>
          <a:p>
            <a:r>
              <a:rPr lang="pt-BR" b="1" dirty="0" smtClean="0"/>
              <a:t>Percentual de rebotes ofensivos</a:t>
            </a:r>
          </a:p>
          <a:p>
            <a:pPr lvl="1"/>
            <a:r>
              <a:rPr lang="pt-BR" dirty="0" smtClean="0"/>
              <a:t>Total de rebotes ofensivos/ (Total de rebotes ofensivos + Total de rebotes defensivos do adversário).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 de análise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Estatística descritiva do percentual de vitórias.</a:t>
            </a:r>
          </a:p>
          <a:p>
            <a:r>
              <a:rPr lang="pt-BR" dirty="0" smtClean="0"/>
              <a:t>Análise </a:t>
            </a:r>
            <a:r>
              <a:rPr lang="pt-BR" dirty="0"/>
              <a:t>exploratória entre a variável dependente e as variáveis </a:t>
            </a:r>
            <a:r>
              <a:rPr lang="pt-BR" dirty="0" smtClean="0"/>
              <a:t>independentes.</a:t>
            </a:r>
          </a:p>
          <a:p>
            <a:r>
              <a:rPr lang="pt-BR" dirty="0" smtClean="0"/>
              <a:t>Resultados </a:t>
            </a:r>
            <a:r>
              <a:rPr lang="pt-BR" dirty="0"/>
              <a:t>da regressão linear </a:t>
            </a:r>
            <a:r>
              <a:rPr lang="pt-BR" dirty="0" smtClean="0"/>
              <a:t>múltipla.</a:t>
            </a:r>
            <a:endParaRPr lang="pt-BR" dirty="0"/>
          </a:p>
          <a:p>
            <a:r>
              <a:rPr lang="pt-BR" dirty="0" smtClean="0"/>
              <a:t>Significância da correlação entre </a:t>
            </a:r>
            <a:r>
              <a:rPr lang="pt-BR" dirty="0"/>
              <a:t>as </a:t>
            </a:r>
            <a:r>
              <a:rPr lang="pt-BR" dirty="0" smtClean="0"/>
              <a:t>variáveis (análise </a:t>
            </a:r>
            <a:r>
              <a:rPr lang="pt-BR" dirty="0"/>
              <a:t>de </a:t>
            </a:r>
            <a:r>
              <a:rPr lang="pt-BR" dirty="0" smtClean="0"/>
              <a:t>variância).</a:t>
            </a:r>
          </a:p>
          <a:p>
            <a:r>
              <a:rPr lang="pt-BR" dirty="0" smtClean="0"/>
              <a:t>Teste </a:t>
            </a:r>
            <a:r>
              <a:rPr lang="pt-BR" dirty="0"/>
              <a:t>de distribuição normal dos erros </a:t>
            </a:r>
            <a:r>
              <a:rPr lang="pt-BR" dirty="0" smtClean="0"/>
              <a:t>(resíduos).</a:t>
            </a:r>
          </a:p>
          <a:p>
            <a:r>
              <a:rPr lang="pt-BR" dirty="0"/>
              <a:t>Validação da variância constante dos </a:t>
            </a:r>
            <a:r>
              <a:rPr lang="pt-BR" dirty="0" smtClean="0"/>
              <a:t>erros.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44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Estatística </a:t>
            </a:r>
            <a:r>
              <a:rPr lang="pt-BR" dirty="0"/>
              <a:t>descritiva do percentual de </a:t>
            </a:r>
            <a:r>
              <a:rPr lang="pt-BR" dirty="0" smtClean="0"/>
              <a:t>vitórias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b="1" dirty="0"/>
              <a:t>Mínimo:</a:t>
            </a:r>
            <a:r>
              <a:rPr lang="pt-BR" dirty="0"/>
              <a:t> 0.10.</a:t>
            </a:r>
          </a:p>
          <a:p>
            <a:pPr lvl="0"/>
            <a:r>
              <a:rPr lang="pt-BR" b="1" dirty="0"/>
              <a:t>Percentil 25 (primeiro quartil):</a:t>
            </a:r>
            <a:r>
              <a:rPr lang="pt-BR" dirty="0"/>
              <a:t> 0.39.</a:t>
            </a:r>
          </a:p>
          <a:p>
            <a:pPr lvl="0"/>
            <a:r>
              <a:rPr lang="pt-BR" b="1" dirty="0"/>
              <a:t>Percentil 50 (mediana):</a:t>
            </a:r>
            <a:r>
              <a:rPr lang="pt-BR" dirty="0"/>
              <a:t> 0.503.</a:t>
            </a:r>
          </a:p>
          <a:p>
            <a:pPr lvl="0"/>
            <a:r>
              <a:rPr lang="pt-BR" b="1" dirty="0"/>
              <a:t>Média:</a:t>
            </a:r>
            <a:r>
              <a:rPr lang="pt-BR" dirty="0"/>
              <a:t> 0.500.</a:t>
            </a:r>
          </a:p>
          <a:p>
            <a:pPr lvl="0"/>
            <a:r>
              <a:rPr lang="pt-BR" b="1" dirty="0"/>
              <a:t>Percentil 75 (terceiro quartil):</a:t>
            </a:r>
            <a:r>
              <a:rPr lang="pt-BR" dirty="0"/>
              <a:t> 0.621.</a:t>
            </a:r>
          </a:p>
          <a:p>
            <a:pPr lvl="0"/>
            <a:r>
              <a:rPr lang="pt-BR" b="1" dirty="0"/>
              <a:t>Máximo:</a:t>
            </a:r>
            <a:r>
              <a:rPr lang="pt-BR" dirty="0"/>
              <a:t> 0.89. </a:t>
            </a:r>
          </a:p>
        </p:txBody>
      </p:sp>
    </p:spTree>
    <p:extLst>
      <p:ext uri="{BB962C8B-B14F-4D97-AF65-F5344CB8AC3E}">
        <p14:creationId xmlns:p14="http://schemas.microsoft.com/office/powerpoint/2010/main" val="252141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Estatística </a:t>
            </a:r>
            <a:r>
              <a:rPr lang="pt-BR" dirty="0"/>
              <a:t>descritiva do percentual de </a:t>
            </a:r>
            <a:r>
              <a:rPr lang="pt-BR" dirty="0" smtClean="0"/>
              <a:t>vitórias</a:t>
            </a:r>
            <a:endParaRPr lang="pt-BR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66" y="1895468"/>
            <a:ext cx="5668380" cy="40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1641</Words>
  <Application>Microsoft Macintosh PowerPoint</Application>
  <PresentationFormat>Custom</PresentationFormat>
  <Paragraphs>504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Tema do Office</vt:lpstr>
      <vt:lpstr>Raphael Donaire Albino</vt:lpstr>
      <vt:lpstr>Unidade de análise, amostra e fonte de dados</vt:lpstr>
      <vt:lpstr>Problema de pesquisa e objetivos</vt:lpstr>
      <vt:lpstr>Regressão linear múltipla</vt:lpstr>
      <vt:lpstr>Variáveis do modelo</vt:lpstr>
      <vt:lpstr>Significado das variáveis</vt:lpstr>
      <vt:lpstr>Etapas de análise</vt:lpstr>
      <vt:lpstr>Estatística descritiva do percentual de vitórias</vt:lpstr>
      <vt:lpstr>Estatística descritiva do percentual de vitórias</vt:lpstr>
      <vt:lpstr>Análise exploratória entre a variável dependente e as variáveis independentes</vt:lpstr>
      <vt:lpstr>Resultados da regressão linear múltipla</vt:lpstr>
      <vt:lpstr>Resultados da regressão linear múltipla</vt:lpstr>
      <vt:lpstr>Significância da correlação entre as variáveis (análise de variância)</vt:lpstr>
      <vt:lpstr>Validação da variância constante dos erros (homocedasticidade)</vt:lpstr>
      <vt:lpstr>Teste de distribuição normal dos erros (resíduos)</vt:lpstr>
      <vt:lpstr>Teste de distribuição normal dos erros (resíduos)</vt:lpstr>
      <vt:lpstr>Modelagem de Equações Estruturais</vt:lpstr>
      <vt:lpstr>Modelo teórico</vt:lpstr>
      <vt:lpstr>Variáveis do modelo</vt:lpstr>
      <vt:lpstr>Variáveis do modelo</vt:lpstr>
      <vt:lpstr>Etapas de análise</vt:lpstr>
      <vt:lpstr>Modelo de mensuração</vt:lpstr>
      <vt:lpstr>Validade convergente</vt:lpstr>
      <vt:lpstr>Validade convergente</vt:lpstr>
      <vt:lpstr>Validade convergente</vt:lpstr>
      <vt:lpstr>Validade discriminante</vt:lpstr>
      <vt:lpstr>Validade discriminante</vt:lpstr>
      <vt:lpstr>Confiabilidade composta</vt:lpstr>
      <vt:lpstr>Modelo estrutural</vt:lpstr>
      <vt:lpstr>Coeficientes estruturais</vt:lpstr>
      <vt:lpstr>Coeficientes estruturais</vt:lpstr>
      <vt:lpstr>Efeitos diretos e indiretos</vt:lpstr>
      <vt:lpstr>R2</vt:lpstr>
      <vt:lpstr>Multicolinearidade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Aluno</dc:title>
  <dc:creator>Ednilson</dc:creator>
  <cp:lastModifiedBy>Raphael Albino</cp:lastModifiedBy>
  <cp:revision>176</cp:revision>
  <dcterms:created xsi:type="dcterms:W3CDTF">2017-03-24T21:22:08Z</dcterms:created>
  <dcterms:modified xsi:type="dcterms:W3CDTF">2017-06-11T17:40:09Z</dcterms:modified>
</cp:coreProperties>
</file>