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4" r:id="rId4"/>
    <p:sldId id="265" r:id="rId5"/>
    <p:sldId id="266" r:id="rId6"/>
    <p:sldId id="278" r:id="rId7"/>
    <p:sldId id="258" r:id="rId8"/>
    <p:sldId id="279" r:id="rId9"/>
    <p:sldId id="273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5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4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0E43-E6B2-4A1D-B5CA-C0C4C0542E57}" type="datetimeFigureOut">
              <a:rPr lang="pt-BR" smtClean="0"/>
              <a:t>5/14/17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Raphael Donaire Albino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produtos digitais e inovação</a:t>
            </a:r>
          </a:p>
          <a:p>
            <a:r>
              <a:rPr lang="pt-BR" dirty="0" smtClean="0"/>
              <a:t>Métodos Quantitativos e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16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Descrever os pontos forte e fracos do artigo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30500"/>
              </p:ext>
            </p:extLst>
          </p:nvPr>
        </p:nvGraphicFramePr>
        <p:xfrm>
          <a:off x="2733491" y="2303462"/>
          <a:ext cx="6725018" cy="27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5549900" imgH="2247900" progId="Word.Document.12">
                  <p:embed/>
                </p:oleObj>
              </mc:Choice>
              <mc:Fallback>
                <p:oleObj name="Document" r:id="rId3" imgW="5549900" imgH="224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491" y="2303462"/>
                        <a:ext cx="6725018" cy="27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76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Críticas ou Sugestões 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Sugestões:</a:t>
            </a:r>
            <a:endParaRPr lang="en-US" dirty="0"/>
          </a:p>
          <a:p>
            <a:pPr lvl="0"/>
            <a:r>
              <a:rPr lang="pt-BR" dirty="0"/>
              <a:t>Detalharem melhor a composição das variáveis que foram utilizadas. Os autores falaram de forma macro.</a:t>
            </a:r>
            <a:endParaRPr lang="en-US" dirty="0"/>
          </a:p>
          <a:p>
            <a:r>
              <a:rPr lang="pt-BR" dirty="0"/>
              <a:t>Explicar em mais detalhes as aplicações das técnicas. Os autores poderiam quebrar o assunto em um conjunto de artigos mais aprofundados explicando os modelos.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Customer</a:t>
            </a:r>
            <a:r>
              <a:rPr lang="pt-BR" sz="3600" b="1" dirty="0"/>
              <a:t> </a:t>
            </a:r>
            <a:r>
              <a:rPr lang="pt-BR" sz="3600" b="1" dirty="0" err="1"/>
              <a:t>churn</a:t>
            </a:r>
            <a:r>
              <a:rPr lang="pt-BR" sz="3600" b="1" dirty="0"/>
              <a:t> </a:t>
            </a:r>
            <a:r>
              <a:rPr lang="pt-BR" sz="3600" b="1" dirty="0" err="1"/>
              <a:t>prediction</a:t>
            </a:r>
            <a:r>
              <a:rPr lang="pt-BR" sz="3600" b="1" dirty="0"/>
              <a:t> in </a:t>
            </a:r>
            <a:r>
              <a:rPr lang="pt-BR" sz="3600" b="1" dirty="0" err="1"/>
              <a:t>telecommunications</a:t>
            </a:r>
            <a:r>
              <a:rPr lang="pt-BR" sz="3600" b="1" dirty="0"/>
              <a:t> 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i="1" dirty="0"/>
              <a:t>Expert Systems </a:t>
            </a:r>
            <a:r>
              <a:rPr lang="pt-BR" sz="2400" i="1" dirty="0" err="1"/>
              <a:t>with</a:t>
            </a:r>
            <a:r>
              <a:rPr lang="pt-BR" sz="2400" i="1" dirty="0"/>
              <a:t> </a:t>
            </a:r>
            <a:r>
              <a:rPr lang="pt-BR" sz="2400" i="1" dirty="0" err="1" smtClean="0"/>
              <a:t>Applications</a:t>
            </a:r>
            <a:r>
              <a:rPr lang="pt-BR" sz="2400" dirty="0" smtClean="0"/>
              <a:t>, </a:t>
            </a:r>
            <a:r>
              <a:rPr lang="pt-BR" sz="2400" dirty="0" smtClean="0"/>
              <a:t>2012.</a:t>
            </a:r>
          </a:p>
          <a:p>
            <a:pPr algn="just"/>
            <a:r>
              <a:rPr lang="pt-BR" sz="2400" dirty="0"/>
              <a:t>Fator de impacto: </a:t>
            </a:r>
            <a:r>
              <a:rPr lang="pt-BR" sz="2400" dirty="0" smtClean="0"/>
              <a:t>2.981.</a:t>
            </a:r>
            <a:endParaRPr lang="pt-BR" sz="2400" dirty="0"/>
          </a:p>
          <a:p>
            <a:pPr algn="just"/>
            <a:r>
              <a:rPr lang="pt-BR" sz="2400" dirty="0"/>
              <a:t>Classificação Capes: </a:t>
            </a:r>
            <a:r>
              <a:rPr lang="pt-BR" sz="2400" dirty="0" smtClean="0"/>
              <a:t>A1.</a:t>
            </a:r>
            <a:endParaRPr lang="pt-BR" sz="2400" dirty="0"/>
          </a:p>
          <a:p>
            <a:pPr algn="just"/>
            <a:r>
              <a:rPr lang="pt-BR" sz="2400" b="1" dirty="0" smtClean="0"/>
              <a:t>Objetivos da pesquisa</a:t>
            </a:r>
            <a:r>
              <a:rPr lang="pt-BR" sz="2400" b="1" dirty="0" smtClean="0"/>
              <a:t>: </a:t>
            </a:r>
            <a:r>
              <a:rPr lang="pt-BR" sz="2400" dirty="0"/>
              <a:t>A partir da problemática que as empresas de serviço de telecomunicação sofrem com a evasão dos seus clientes, o artigo teve como objetivo apresentar um conjunto de variáveis que auxiliarão na identificação das chances dos clientes romperem os contratos de </a:t>
            </a:r>
            <a:r>
              <a:rPr lang="pt-BR" sz="2400" dirty="0" smtClean="0"/>
              <a:t>serviço</a:t>
            </a:r>
            <a:r>
              <a:rPr 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6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Customer</a:t>
            </a:r>
            <a:r>
              <a:rPr lang="pt-BR" sz="3600" b="1" dirty="0"/>
              <a:t> </a:t>
            </a:r>
            <a:r>
              <a:rPr lang="pt-BR" sz="3600" b="1" dirty="0" err="1"/>
              <a:t>churn</a:t>
            </a:r>
            <a:r>
              <a:rPr lang="pt-BR" sz="3600" b="1" dirty="0"/>
              <a:t> </a:t>
            </a:r>
            <a:r>
              <a:rPr lang="pt-BR" sz="3600" b="1" dirty="0" err="1"/>
              <a:t>prediction</a:t>
            </a:r>
            <a:r>
              <a:rPr lang="pt-BR" sz="3600" b="1" dirty="0"/>
              <a:t> in </a:t>
            </a:r>
            <a:r>
              <a:rPr lang="pt-BR" sz="3600" b="1" dirty="0" err="1" smtClean="0"/>
              <a:t>telecommunications</a:t>
            </a:r>
            <a:endParaRPr lang="pt-BR" sz="3600" b="1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Para alcançar o objetivo, os autores avaliaram as variáveis apresentadas na </a:t>
            </a:r>
            <a:r>
              <a:rPr lang="pt-BR" sz="2400" dirty="0" smtClean="0"/>
              <a:t>tabela a seguir a </a:t>
            </a:r>
            <a:r>
              <a:rPr lang="pt-BR" sz="2400" dirty="0"/>
              <a:t>partir de 7 técnicas de modelagem: regressão logística; </a:t>
            </a:r>
            <a:r>
              <a:rPr lang="pt-BR" sz="2400" dirty="0" err="1"/>
              <a:t>Naive</a:t>
            </a:r>
            <a:r>
              <a:rPr lang="pt-BR" sz="2400" dirty="0"/>
              <a:t> </a:t>
            </a:r>
            <a:r>
              <a:rPr lang="pt-BR" sz="2400" dirty="0" err="1"/>
              <a:t>Bayes</a:t>
            </a:r>
            <a:r>
              <a:rPr lang="pt-BR" sz="2400" dirty="0"/>
              <a:t>; classificação linear; árvore de decisão; redes neurais artificiais multicamada; máquinas de vetores de suporte; algoritmo de mineração de dados evolucionária</a:t>
            </a:r>
            <a:r>
              <a:rPr 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8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Customer</a:t>
            </a:r>
            <a:r>
              <a:rPr lang="pt-BR" sz="3600" b="1" dirty="0"/>
              <a:t> </a:t>
            </a:r>
            <a:r>
              <a:rPr lang="pt-BR" sz="3600" b="1" dirty="0" err="1"/>
              <a:t>churn</a:t>
            </a:r>
            <a:r>
              <a:rPr lang="pt-BR" sz="3600" b="1" dirty="0"/>
              <a:t> </a:t>
            </a:r>
            <a:r>
              <a:rPr lang="pt-BR" sz="3600" b="1" dirty="0" err="1"/>
              <a:t>prediction</a:t>
            </a:r>
            <a:r>
              <a:rPr lang="pt-BR" sz="3600" b="1" dirty="0"/>
              <a:t> in </a:t>
            </a:r>
            <a:r>
              <a:rPr lang="pt-BR" sz="3600" b="1" dirty="0" err="1"/>
              <a:t>telecommunications</a:t>
            </a:r>
            <a:endParaRPr lang="pt-BR" sz="36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29356"/>
              </p:ext>
            </p:extLst>
          </p:nvPr>
        </p:nvGraphicFramePr>
        <p:xfrm>
          <a:off x="2745982" y="1767989"/>
          <a:ext cx="6700037" cy="464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5537200" imgH="3835400" progId="Word.Document.12">
                  <p:embed/>
                </p:oleObj>
              </mc:Choice>
              <mc:Fallback>
                <p:oleObj name="Document" r:id="rId3" imgW="5537200" imgH="383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5982" y="1767989"/>
                        <a:ext cx="6700037" cy="464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24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Customer</a:t>
            </a:r>
            <a:r>
              <a:rPr lang="pt-BR" sz="3600" b="1" dirty="0"/>
              <a:t> </a:t>
            </a:r>
            <a:r>
              <a:rPr lang="pt-BR" sz="3600" b="1" dirty="0" err="1"/>
              <a:t>churn</a:t>
            </a:r>
            <a:r>
              <a:rPr lang="pt-BR" sz="3600" b="1" dirty="0"/>
              <a:t> </a:t>
            </a:r>
            <a:r>
              <a:rPr lang="pt-BR" sz="3600" b="1" dirty="0" err="1"/>
              <a:t>prediction</a:t>
            </a:r>
            <a:r>
              <a:rPr lang="pt-BR" sz="3600" b="1" dirty="0"/>
              <a:t> in </a:t>
            </a:r>
            <a:r>
              <a:rPr lang="pt-BR" sz="3600" b="1" dirty="0" err="1"/>
              <a:t>telecommunications</a:t>
            </a:r>
            <a:endParaRPr lang="pt-BR" sz="3600" b="1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Vale ressaltar que no artigo os autores descrevem em detalhes quais foram as inovações quanto as definições das variáveis </a:t>
            </a:r>
            <a:r>
              <a:rPr lang="pt-BR" sz="2400" dirty="0" smtClean="0"/>
              <a:t>mencionada. </a:t>
            </a:r>
            <a:r>
              <a:rPr lang="pt-BR" sz="2400" dirty="0"/>
              <a:t>Outro aspecto metodológico relevante mencionado </a:t>
            </a:r>
            <a:r>
              <a:rPr lang="pt-BR" sz="2400" dirty="0" smtClean="0"/>
              <a:t>pelos autores </a:t>
            </a:r>
            <a:r>
              <a:rPr lang="pt-BR" sz="2400" dirty="0"/>
              <a:t>foi o trabalho de normalização aplicado nas variáveis para que os modelos fossem executados.</a:t>
            </a:r>
            <a:r>
              <a:rPr lang="en-US" sz="2400" dirty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899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Customer</a:t>
            </a:r>
            <a:r>
              <a:rPr lang="pt-BR" sz="3600" b="1" dirty="0"/>
              <a:t> </a:t>
            </a:r>
            <a:r>
              <a:rPr lang="pt-BR" sz="3600" b="1" dirty="0" err="1"/>
              <a:t>churn</a:t>
            </a:r>
            <a:r>
              <a:rPr lang="pt-BR" sz="3600" b="1" dirty="0"/>
              <a:t> </a:t>
            </a:r>
            <a:r>
              <a:rPr lang="pt-BR" sz="3600" b="1" dirty="0" err="1"/>
              <a:t>prediction</a:t>
            </a:r>
            <a:r>
              <a:rPr lang="pt-BR" sz="3600" b="1" dirty="0"/>
              <a:t> in </a:t>
            </a:r>
            <a:r>
              <a:rPr lang="pt-BR" sz="3600" b="1" dirty="0" err="1"/>
              <a:t>telecommunications</a:t>
            </a:r>
            <a:endParaRPr lang="pt-BR" sz="3600" b="1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Para a execução dos experimentos os autores utilizaram uma amostra de 827.124 clientes selecionados randomicamente de uma base de dados provida por empresas de telecomunicação da </a:t>
            </a:r>
            <a:r>
              <a:rPr lang="pt-BR" sz="2400" dirty="0" smtClean="0"/>
              <a:t>Irlanda.</a:t>
            </a:r>
          </a:p>
          <a:p>
            <a:pPr algn="just"/>
            <a:r>
              <a:rPr lang="pt-BR" sz="2400" dirty="0" smtClean="0"/>
              <a:t>Na </a:t>
            </a:r>
            <a:r>
              <a:rPr lang="pt-BR" sz="2400" dirty="0"/>
              <a:t>base de dados de treinamento, os autores utilizaram </a:t>
            </a:r>
            <a:r>
              <a:rPr lang="pt-BR" sz="2400" b="1" dirty="0"/>
              <a:t>13.562</a:t>
            </a:r>
            <a:r>
              <a:rPr lang="pt-BR" sz="2400" dirty="0"/>
              <a:t> clientes que romperem o contrato de serviço (evasão) e </a:t>
            </a:r>
            <a:r>
              <a:rPr lang="pt-BR" sz="2400" b="1" dirty="0"/>
              <a:t>400.000</a:t>
            </a:r>
            <a:r>
              <a:rPr lang="pt-BR" sz="2400" dirty="0"/>
              <a:t> que mantiveram o contrato de serviço. </a:t>
            </a:r>
            <a:endParaRPr lang="pt-BR" sz="2400" dirty="0" smtClean="0"/>
          </a:p>
          <a:p>
            <a:pPr algn="just"/>
            <a:r>
              <a:rPr lang="pt-BR" sz="2400" dirty="0" smtClean="0"/>
              <a:t>Para </a:t>
            </a:r>
            <a:r>
              <a:rPr lang="pt-BR" sz="2400" dirty="0"/>
              <a:t>a base de teste foram utilizados os mesmos números de clientes usados na base de treinamento. </a:t>
            </a:r>
            <a:endParaRPr lang="pt-BR" sz="2400" dirty="0" smtClean="0"/>
          </a:p>
          <a:p>
            <a:pPr algn="just"/>
            <a:r>
              <a:rPr lang="pt-BR" sz="2400" dirty="0" smtClean="0"/>
              <a:t>Cada </a:t>
            </a:r>
            <a:r>
              <a:rPr lang="pt-BR" sz="2400" dirty="0"/>
              <a:t>cliente foi representado por um conjunto de 738 características oriundas das variáveis mencionadas anteriormente.</a:t>
            </a:r>
            <a:r>
              <a:rPr lang="en-US" sz="2400" dirty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098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Identificar no artigo os passos desenvolvidos e utilizados da técnica</a:t>
            </a:r>
            <a:br>
              <a:rPr lang="pt-BR" sz="2800" dirty="0"/>
            </a:br>
            <a:r>
              <a:rPr lang="pt-BR" sz="2400" i="1" dirty="0"/>
              <a:t>Comparar com o que foi aprendido na disciplina</a:t>
            </a:r>
            <a:endParaRPr lang="pt-BR" sz="2800" i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10" y="2044177"/>
            <a:ext cx="4875638" cy="4425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39031" y="1875463"/>
            <a:ext cx="5669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smtClean="0"/>
              <a:t>Curva </a:t>
            </a:r>
            <a:r>
              <a:rPr lang="pt-BR" sz="1100" b="1" dirty="0"/>
              <a:t>ROC para analisar a precisão das predições para cada uma das novas variáveis propostas</a:t>
            </a:r>
            <a:r>
              <a:rPr lang="en-US" sz="1100" b="1" dirty="0"/>
              <a:t> 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51645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Identificar no artigo os passos desenvolvidos e utilizados da técnica</a:t>
            </a:r>
            <a:br>
              <a:rPr lang="pt-BR" sz="2800" dirty="0"/>
            </a:br>
            <a:r>
              <a:rPr lang="pt-BR" sz="2400" i="1" dirty="0"/>
              <a:t>Comparar com o que foi aprendido na disciplina</a:t>
            </a:r>
            <a:endParaRPr lang="pt-BR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3074455" y="1782852"/>
            <a:ext cx="61857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Curva ROC comparando o modelo de predição proposto pelos autores e outros modelos desenvolvidos</a:t>
            </a:r>
            <a:r>
              <a:rPr lang="en-US" sz="1100" b="1" dirty="0"/>
              <a:t> </a:t>
            </a:r>
            <a:endParaRPr lang="pt-BR" sz="11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15" y="2004688"/>
            <a:ext cx="4896000" cy="442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>
            <a:stCxn id="9" idx="0"/>
          </p:cNvCxnSpPr>
          <p:nvPr/>
        </p:nvCxnSpPr>
        <p:spPr>
          <a:xfrm flipH="1" flipV="1">
            <a:off x="4788826" y="3863104"/>
            <a:ext cx="1741227" cy="80701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504678" y="4121343"/>
            <a:ext cx="1990667" cy="53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665" y="4670121"/>
            <a:ext cx="234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Modelos de refer</a:t>
            </a:r>
            <a:r>
              <a:rPr lang="pt-BR" b="1" dirty="0" smtClean="0"/>
              <a:t>ência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775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Identificar no artigo os passos desenvolvidos e utilizados da técnica</a:t>
            </a:r>
            <a:br>
              <a:rPr lang="pt-BR" sz="2800" dirty="0"/>
            </a:br>
            <a:r>
              <a:rPr lang="pt-BR" sz="2400" i="1" dirty="0"/>
              <a:t>Comparar com o que foi aprendido na disciplina</a:t>
            </a:r>
            <a:endParaRPr lang="pt-BR" sz="2800" i="1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A partir de uma comparação das predições entre os métodos, os autores concluíram que o método </a:t>
            </a:r>
            <a:r>
              <a:rPr lang="pt-BR" sz="2400" dirty="0" err="1"/>
              <a:t>Naive</a:t>
            </a:r>
            <a:r>
              <a:rPr lang="pt-BR" sz="2400" dirty="0"/>
              <a:t> </a:t>
            </a:r>
            <a:r>
              <a:rPr lang="pt-BR" sz="2400" dirty="0" err="1"/>
              <a:t>Bayes</a:t>
            </a:r>
            <a:r>
              <a:rPr lang="pt-BR" sz="2400" dirty="0"/>
              <a:t> obteve o pior resultado de predição por conta do alto número de variáveis.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9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444</Words>
  <Application>Microsoft Macintosh PowerPoint</Application>
  <PresentationFormat>Custom</PresentationFormat>
  <Paragraphs>30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do Office</vt:lpstr>
      <vt:lpstr>Microsoft Word Document</vt:lpstr>
      <vt:lpstr>Raphael Donaire Albino</vt:lpstr>
      <vt:lpstr>Customer churn prediction in telecommunications </vt:lpstr>
      <vt:lpstr>Customer churn prediction in telecommunications</vt:lpstr>
      <vt:lpstr>Customer churn prediction in telecommunications</vt:lpstr>
      <vt:lpstr>Customer churn prediction in telecommunications</vt:lpstr>
      <vt:lpstr>Customer churn prediction in telecommunications</vt:lpstr>
      <vt:lpstr>Identificar no artigo os passos desenvolvidos e utilizados da técnica Comparar com o que foi aprendido na disciplina</vt:lpstr>
      <vt:lpstr>Identificar no artigo os passos desenvolvidos e utilizados da técnica Comparar com o que foi aprendido na disciplina</vt:lpstr>
      <vt:lpstr>Identificar no artigo os passos desenvolvidos e utilizados da técnica Comparar com o que foi aprendido na disciplina</vt:lpstr>
      <vt:lpstr>Descrever os pontos forte e fracos do artigo</vt:lpstr>
      <vt:lpstr>Críticas ou Sugestões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Aluno</dc:title>
  <dc:creator>Ednilson</dc:creator>
  <cp:lastModifiedBy>Raphael Albino</cp:lastModifiedBy>
  <cp:revision>59</cp:revision>
  <dcterms:created xsi:type="dcterms:W3CDTF">2017-03-24T21:22:08Z</dcterms:created>
  <dcterms:modified xsi:type="dcterms:W3CDTF">2017-05-14T16:27:39Z</dcterms:modified>
</cp:coreProperties>
</file>