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embeddings/oleObject1.bin" ContentType="application/vnd.openxmlformats-officedocument.oleObject"/>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64" r:id="rId4"/>
    <p:sldId id="265" r:id="rId5"/>
    <p:sldId id="266" r:id="rId6"/>
    <p:sldId id="267" r:id="rId7"/>
    <p:sldId id="269" r:id="rId8"/>
    <p:sldId id="270" r:id="rId9"/>
    <p:sldId id="271" r:id="rId10"/>
    <p:sldId id="268" r:id="rId11"/>
    <p:sldId id="274" r:id="rId12"/>
    <p:sldId id="277" r:id="rId13"/>
    <p:sldId id="276" r:id="rId14"/>
    <p:sldId id="275" r:id="rId15"/>
    <p:sldId id="258" r:id="rId16"/>
    <p:sldId id="272" r:id="rId17"/>
    <p:sldId id="273" r:id="rId18"/>
    <p:sldId id="260" r:id="rId19"/>
    <p:sldId id="261" r:id="rId2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520" y="-1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0F25DC-7479-FD49-846D-506EDC8A4B14}" type="doc">
      <dgm:prSet loTypeId="urn:microsoft.com/office/officeart/2005/8/layout/process1" loCatId="" qsTypeId="urn:microsoft.com/office/officeart/2005/8/quickstyle/simple4" qsCatId="simple" csTypeId="urn:microsoft.com/office/officeart/2005/8/colors/accent1_2" csCatId="accent1" phldr="1"/>
      <dgm:spPr/>
    </dgm:pt>
    <dgm:pt modelId="{63A061CB-E7CD-594E-A24A-05DD1BA98D16}">
      <dgm:prSet phldrT="[Text]" custT="1">
        <dgm:style>
          <a:lnRef idx="1">
            <a:schemeClr val="dk1"/>
          </a:lnRef>
          <a:fillRef idx="2">
            <a:schemeClr val="dk1"/>
          </a:fillRef>
          <a:effectRef idx="1">
            <a:schemeClr val="dk1"/>
          </a:effectRef>
          <a:fontRef idx="minor">
            <a:schemeClr val="dk1"/>
          </a:fontRef>
        </dgm:style>
      </dgm:prSet>
      <dgm:spPr/>
      <dgm:t>
        <a:bodyPr/>
        <a:lstStyle/>
        <a:p>
          <a:r>
            <a:rPr lang="pt-BR" sz="1800" dirty="0" smtClean="0"/>
            <a:t>Seleção de empresas com dados de contato</a:t>
          </a:r>
          <a:endParaRPr lang="pt-BR" sz="1800" dirty="0"/>
        </a:p>
      </dgm:t>
    </dgm:pt>
    <dgm:pt modelId="{19EC43D9-0096-5542-8604-84C3FBCFB108}" type="parTrans" cxnId="{05547316-FA5D-DB48-8FAD-EAC039EE53FA}">
      <dgm:prSet/>
      <dgm:spPr/>
      <dgm:t>
        <a:bodyPr/>
        <a:lstStyle/>
        <a:p>
          <a:endParaRPr lang="pt-BR" sz="1800"/>
        </a:p>
      </dgm:t>
    </dgm:pt>
    <dgm:pt modelId="{71A6D388-DE96-1F44-9A44-ED04237157FF}" type="sibTrans" cxnId="{05547316-FA5D-DB48-8FAD-EAC039EE53FA}">
      <dgm:prSet custT="1"/>
      <dgm:spPr>
        <a:solidFill>
          <a:schemeClr val="accent3"/>
        </a:solidFill>
      </dgm:spPr>
      <dgm:t>
        <a:bodyPr/>
        <a:lstStyle/>
        <a:p>
          <a:endParaRPr lang="pt-BR" sz="1800"/>
        </a:p>
      </dgm:t>
    </dgm:pt>
    <dgm:pt modelId="{25555C8F-4492-2648-B34E-1288509DCFBB}">
      <dgm:prSet phldrT="[Text]" custT="1">
        <dgm:style>
          <a:lnRef idx="1">
            <a:schemeClr val="dk1"/>
          </a:lnRef>
          <a:fillRef idx="2">
            <a:schemeClr val="dk1"/>
          </a:fillRef>
          <a:effectRef idx="1">
            <a:schemeClr val="dk1"/>
          </a:effectRef>
          <a:fontRef idx="minor">
            <a:schemeClr val="dk1"/>
          </a:fontRef>
        </dgm:style>
      </dgm:prSet>
      <dgm:spPr/>
      <dgm:t>
        <a:bodyPr/>
        <a:lstStyle/>
        <a:p>
          <a:r>
            <a:rPr lang="pt-BR" sz="1800" dirty="0" smtClean="0"/>
            <a:t>Remoção de microempresas e empresas dos setores de energia</a:t>
          </a:r>
          <a:endParaRPr lang="pt-BR" sz="1800" dirty="0"/>
        </a:p>
      </dgm:t>
    </dgm:pt>
    <dgm:pt modelId="{A1F462D0-832C-E044-A75B-F43D237B74C1}" type="parTrans" cxnId="{7636A2AD-BDCE-9B44-B470-8CE2B06D639D}">
      <dgm:prSet/>
      <dgm:spPr/>
      <dgm:t>
        <a:bodyPr/>
        <a:lstStyle/>
        <a:p>
          <a:endParaRPr lang="pt-BR" sz="1800"/>
        </a:p>
      </dgm:t>
    </dgm:pt>
    <dgm:pt modelId="{53A5E0E2-8935-1045-9C4B-A4B14A437D75}" type="sibTrans" cxnId="{7636A2AD-BDCE-9B44-B470-8CE2B06D639D}">
      <dgm:prSet custT="1"/>
      <dgm:spPr>
        <a:solidFill>
          <a:schemeClr val="accent3"/>
        </a:solidFill>
      </dgm:spPr>
      <dgm:t>
        <a:bodyPr/>
        <a:lstStyle/>
        <a:p>
          <a:endParaRPr lang="pt-BR" sz="1800"/>
        </a:p>
      </dgm:t>
    </dgm:pt>
    <dgm:pt modelId="{6C2D3663-5CFD-4840-825C-D2D91C14CF3A}">
      <dgm:prSet phldrT="[Text]" custT="1">
        <dgm:style>
          <a:lnRef idx="1">
            <a:schemeClr val="dk1"/>
          </a:lnRef>
          <a:fillRef idx="2">
            <a:schemeClr val="dk1"/>
          </a:fillRef>
          <a:effectRef idx="1">
            <a:schemeClr val="dk1"/>
          </a:effectRef>
          <a:fontRef idx="minor">
            <a:schemeClr val="dk1"/>
          </a:fontRef>
        </dgm:style>
      </dgm:prSet>
      <dgm:spPr/>
      <dgm:t>
        <a:bodyPr/>
        <a:lstStyle/>
        <a:p>
          <a:r>
            <a:rPr lang="pt-BR" sz="1800" dirty="0" smtClean="0"/>
            <a:t>Seleção de empresas que continham exclusivamente uma planta produtiva</a:t>
          </a:r>
          <a:endParaRPr lang="pt-BR" sz="1800" dirty="0"/>
        </a:p>
      </dgm:t>
    </dgm:pt>
    <dgm:pt modelId="{B20D3012-C7FE-DC4D-BDBA-F7D992B6B216}" type="parTrans" cxnId="{EB71E409-09E4-BD4F-A17A-D7CCA829E654}">
      <dgm:prSet/>
      <dgm:spPr/>
      <dgm:t>
        <a:bodyPr/>
        <a:lstStyle/>
        <a:p>
          <a:endParaRPr lang="pt-BR" sz="1800"/>
        </a:p>
      </dgm:t>
    </dgm:pt>
    <dgm:pt modelId="{45D48AB2-BB7E-0C48-BDD3-31695F1481E1}" type="sibTrans" cxnId="{EB71E409-09E4-BD4F-A17A-D7CCA829E654}">
      <dgm:prSet/>
      <dgm:spPr/>
      <dgm:t>
        <a:bodyPr/>
        <a:lstStyle/>
        <a:p>
          <a:endParaRPr lang="pt-BR" sz="1800"/>
        </a:p>
      </dgm:t>
    </dgm:pt>
    <dgm:pt modelId="{29E8F281-E459-2C46-817A-E1764C8D4E11}" type="pres">
      <dgm:prSet presAssocID="{1C0F25DC-7479-FD49-846D-506EDC8A4B14}" presName="Name0" presStyleCnt="0">
        <dgm:presLayoutVars>
          <dgm:dir/>
          <dgm:resizeHandles val="exact"/>
        </dgm:presLayoutVars>
      </dgm:prSet>
      <dgm:spPr/>
    </dgm:pt>
    <dgm:pt modelId="{9538B165-B960-FB40-A81C-D2EA70C6DFC6}" type="pres">
      <dgm:prSet presAssocID="{63A061CB-E7CD-594E-A24A-05DD1BA98D16}" presName="node" presStyleLbl="node1" presStyleIdx="0" presStyleCnt="3">
        <dgm:presLayoutVars>
          <dgm:bulletEnabled val="1"/>
        </dgm:presLayoutVars>
      </dgm:prSet>
      <dgm:spPr/>
      <dgm:t>
        <a:bodyPr/>
        <a:lstStyle/>
        <a:p>
          <a:endParaRPr lang="pt-BR"/>
        </a:p>
      </dgm:t>
    </dgm:pt>
    <dgm:pt modelId="{13BB1511-5256-1047-A44A-D707158B2900}" type="pres">
      <dgm:prSet presAssocID="{71A6D388-DE96-1F44-9A44-ED04237157FF}" presName="sibTrans" presStyleLbl="sibTrans2D1" presStyleIdx="0" presStyleCnt="2"/>
      <dgm:spPr/>
      <dgm:t>
        <a:bodyPr/>
        <a:lstStyle/>
        <a:p>
          <a:endParaRPr lang="pt-BR"/>
        </a:p>
      </dgm:t>
    </dgm:pt>
    <dgm:pt modelId="{8DEC478F-7850-4247-9B33-9B69D2776F4F}" type="pres">
      <dgm:prSet presAssocID="{71A6D388-DE96-1F44-9A44-ED04237157FF}" presName="connectorText" presStyleLbl="sibTrans2D1" presStyleIdx="0" presStyleCnt="2"/>
      <dgm:spPr/>
      <dgm:t>
        <a:bodyPr/>
        <a:lstStyle/>
        <a:p>
          <a:endParaRPr lang="pt-BR"/>
        </a:p>
      </dgm:t>
    </dgm:pt>
    <dgm:pt modelId="{28C30A89-4D17-F242-BBD6-FCB244880501}" type="pres">
      <dgm:prSet presAssocID="{25555C8F-4492-2648-B34E-1288509DCFBB}" presName="node" presStyleLbl="node1" presStyleIdx="1" presStyleCnt="3">
        <dgm:presLayoutVars>
          <dgm:bulletEnabled val="1"/>
        </dgm:presLayoutVars>
      </dgm:prSet>
      <dgm:spPr/>
      <dgm:t>
        <a:bodyPr/>
        <a:lstStyle/>
        <a:p>
          <a:endParaRPr lang="pt-BR"/>
        </a:p>
      </dgm:t>
    </dgm:pt>
    <dgm:pt modelId="{5FA6B2EE-3AFD-B842-B8EF-B1FB5DCEB1C5}" type="pres">
      <dgm:prSet presAssocID="{53A5E0E2-8935-1045-9C4B-A4B14A437D75}" presName="sibTrans" presStyleLbl="sibTrans2D1" presStyleIdx="1" presStyleCnt="2"/>
      <dgm:spPr/>
      <dgm:t>
        <a:bodyPr/>
        <a:lstStyle/>
        <a:p>
          <a:endParaRPr lang="pt-BR"/>
        </a:p>
      </dgm:t>
    </dgm:pt>
    <dgm:pt modelId="{ED9C3C16-4AEA-4F4B-B151-6A9A5433E5EB}" type="pres">
      <dgm:prSet presAssocID="{53A5E0E2-8935-1045-9C4B-A4B14A437D75}" presName="connectorText" presStyleLbl="sibTrans2D1" presStyleIdx="1" presStyleCnt="2"/>
      <dgm:spPr/>
      <dgm:t>
        <a:bodyPr/>
        <a:lstStyle/>
        <a:p>
          <a:endParaRPr lang="pt-BR"/>
        </a:p>
      </dgm:t>
    </dgm:pt>
    <dgm:pt modelId="{8B55A7D9-F190-6742-8280-F510FC63DE0E}" type="pres">
      <dgm:prSet presAssocID="{6C2D3663-5CFD-4840-825C-D2D91C14CF3A}" presName="node" presStyleLbl="node1" presStyleIdx="2" presStyleCnt="3">
        <dgm:presLayoutVars>
          <dgm:bulletEnabled val="1"/>
        </dgm:presLayoutVars>
      </dgm:prSet>
      <dgm:spPr/>
      <dgm:t>
        <a:bodyPr/>
        <a:lstStyle/>
        <a:p>
          <a:endParaRPr lang="pt-BR"/>
        </a:p>
      </dgm:t>
    </dgm:pt>
  </dgm:ptLst>
  <dgm:cxnLst>
    <dgm:cxn modelId="{05547316-FA5D-DB48-8FAD-EAC039EE53FA}" srcId="{1C0F25DC-7479-FD49-846D-506EDC8A4B14}" destId="{63A061CB-E7CD-594E-A24A-05DD1BA98D16}" srcOrd="0" destOrd="0" parTransId="{19EC43D9-0096-5542-8604-84C3FBCFB108}" sibTransId="{71A6D388-DE96-1F44-9A44-ED04237157FF}"/>
    <dgm:cxn modelId="{01443D78-5AD7-2943-A7C4-91975ED1015D}" type="presOf" srcId="{6C2D3663-5CFD-4840-825C-D2D91C14CF3A}" destId="{8B55A7D9-F190-6742-8280-F510FC63DE0E}" srcOrd="0" destOrd="0" presId="urn:microsoft.com/office/officeart/2005/8/layout/process1"/>
    <dgm:cxn modelId="{6B3B981F-A3AA-9846-99E6-4970DE41B75C}" type="presOf" srcId="{71A6D388-DE96-1F44-9A44-ED04237157FF}" destId="{8DEC478F-7850-4247-9B33-9B69D2776F4F}" srcOrd="1" destOrd="0" presId="urn:microsoft.com/office/officeart/2005/8/layout/process1"/>
    <dgm:cxn modelId="{B705E745-30E8-F740-B061-90F96B31BBB4}" type="presOf" srcId="{53A5E0E2-8935-1045-9C4B-A4B14A437D75}" destId="{5FA6B2EE-3AFD-B842-B8EF-B1FB5DCEB1C5}" srcOrd="0" destOrd="0" presId="urn:microsoft.com/office/officeart/2005/8/layout/process1"/>
    <dgm:cxn modelId="{EB71E409-09E4-BD4F-A17A-D7CCA829E654}" srcId="{1C0F25DC-7479-FD49-846D-506EDC8A4B14}" destId="{6C2D3663-5CFD-4840-825C-D2D91C14CF3A}" srcOrd="2" destOrd="0" parTransId="{B20D3012-C7FE-DC4D-BDBA-F7D992B6B216}" sibTransId="{45D48AB2-BB7E-0C48-BDD3-31695F1481E1}"/>
    <dgm:cxn modelId="{B51B4147-CD2C-984A-811F-D39BF4899D60}" type="presOf" srcId="{71A6D388-DE96-1F44-9A44-ED04237157FF}" destId="{13BB1511-5256-1047-A44A-D707158B2900}" srcOrd="0" destOrd="0" presId="urn:microsoft.com/office/officeart/2005/8/layout/process1"/>
    <dgm:cxn modelId="{7636A2AD-BDCE-9B44-B470-8CE2B06D639D}" srcId="{1C0F25DC-7479-FD49-846D-506EDC8A4B14}" destId="{25555C8F-4492-2648-B34E-1288509DCFBB}" srcOrd="1" destOrd="0" parTransId="{A1F462D0-832C-E044-A75B-F43D237B74C1}" sibTransId="{53A5E0E2-8935-1045-9C4B-A4B14A437D75}"/>
    <dgm:cxn modelId="{37934363-3BFA-A643-AD6B-2B149BCEB0DC}" type="presOf" srcId="{1C0F25DC-7479-FD49-846D-506EDC8A4B14}" destId="{29E8F281-E459-2C46-817A-E1764C8D4E11}" srcOrd="0" destOrd="0" presId="urn:microsoft.com/office/officeart/2005/8/layout/process1"/>
    <dgm:cxn modelId="{B97F464A-58B9-814F-A34D-83DF7481D4CF}" type="presOf" srcId="{53A5E0E2-8935-1045-9C4B-A4B14A437D75}" destId="{ED9C3C16-4AEA-4F4B-B151-6A9A5433E5EB}" srcOrd="1" destOrd="0" presId="urn:microsoft.com/office/officeart/2005/8/layout/process1"/>
    <dgm:cxn modelId="{9046E550-323B-6140-A1FB-0CA4185AF8D6}" type="presOf" srcId="{25555C8F-4492-2648-B34E-1288509DCFBB}" destId="{28C30A89-4D17-F242-BBD6-FCB244880501}" srcOrd="0" destOrd="0" presId="urn:microsoft.com/office/officeart/2005/8/layout/process1"/>
    <dgm:cxn modelId="{89511BDF-4821-054B-A6FF-90B8C5AFD07B}" type="presOf" srcId="{63A061CB-E7CD-594E-A24A-05DD1BA98D16}" destId="{9538B165-B960-FB40-A81C-D2EA70C6DFC6}" srcOrd="0" destOrd="0" presId="urn:microsoft.com/office/officeart/2005/8/layout/process1"/>
    <dgm:cxn modelId="{33CB2677-9C89-2244-8EAE-07FC6549140A}" type="presParOf" srcId="{29E8F281-E459-2C46-817A-E1764C8D4E11}" destId="{9538B165-B960-FB40-A81C-D2EA70C6DFC6}" srcOrd="0" destOrd="0" presId="urn:microsoft.com/office/officeart/2005/8/layout/process1"/>
    <dgm:cxn modelId="{D3791557-A903-8440-AA62-05EE86EECEFB}" type="presParOf" srcId="{29E8F281-E459-2C46-817A-E1764C8D4E11}" destId="{13BB1511-5256-1047-A44A-D707158B2900}" srcOrd="1" destOrd="0" presId="urn:microsoft.com/office/officeart/2005/8/layout/process1"/>
    <dgm:cxn modelId="{69E23750-7ECA-7641-A974-739A2BDC60C4}" type="presParOf" srcId="{13BB1511-5256-1047-A44A-D707158B2900}" destId="{8DEC478F-7850-4247-9B33-9B69D2776F4F}" srcOrd="0" destOrd="0" presId="urn:microsoft.com/office/officeart/2005/8/layout/process1"/>
    <dgm:cxn modelId="{E3F36D35-28B1-8046-9B16-E77B395F15C3}" type="presParOf" srcId="{29E8F281-E459-2C46-817A-E1764C8D4E11}" destId="{28C30A89-4D17-F242-BBD6-FCB244880501}" srcOrd="2" destOrd="0" presId="urn:microsoft.com/office/officeart/2005/8/layout/process1"/>
    <dgm:cxn modelId="{2C71D5D7-75AF-3D4B-A73A-E933E62CC687}" type="presParOf" srcId="{29E8F281-E459-2C46-817A-E1764C8D4E11}" destId="{5FA6B2EE-3AFD-B842-B8EF-B1FB5DCEB1C5}" srcOrd="3" destOrd="0" presId="urn:microsoft.com/office/officeart/2005/8/layout/process1"/>
    <dgm:cxn modelId="{18E6BD16-C093-E34C-8728-CBFB774E8A1F}" type="presParOf" srcId="{5FA6B2EE-3AFD-B842-B8EF-B1FB5DCEB1C5}" destId="{ED9C3C16-4AEA-4F4B-B151-6A9A5433E5EB}" srcOrd="0" destOrd="0" presId="urn:microsoft.com/office/officeart/2005/8/layout/process1"/>
    <dgm:cxn modelId="{7C267878-A5D5-6043-AB67-C172CB8ECE7B}" type="presParOf" srcId="{29E8F281-E459-2C46-817A-E1764C8D4E11}" destId="{8B55A7D9-F190-6742-8280-F510FC63DE0E}"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8B165-B960-FB40-A81C-D2EA70C6DFC6}">
      <dsp:nvSpPr>
        <dsp:cNvPr id="0" name=""/>
        <dsp:cNvSpPr/>
      </dsp:nvSpPr>
      <dsp:spPr>
        <a:xfrm>
          <a:off x="9242" y="348732"/>
          <a:ext cx="2762398" cy="1657439"/>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pt-BR" sz="1800" kern="1200" dirty="0" smtClean="0"/>
            <a:t>Seleção de empresas com dados de contato</a:t>
          </a:r>
          <a:endParaRPr lang="pt-BR" sz="1800" kern="1200" dirty="0"/>
        </a:p>
      </dsp:txBody>
      <dsp:txXfrm>
        <a:off x="57787" y="397277"/>
        <a:ext cx="2665308" cy="1560349"/>
      </dsp:txXfrm>
    </dsp:sp>
    <dsp:sp modelId="{13BB1511-5256-1047-A44A-D707158B2900}">
      <dsp:nvSpPr>
        <dsp:cNvPr id="0" name=""/>
        <dsp:cNvSpPr/>
      </dsp:nvSpPr>
      <dsp:spPr>
        <a:xfrm>
          <a:off x="3047880" y="834915"/>
          <a:ext cx="585628" cy="685074"/>
        </a:xfrm>
        <a:prstGeom prst="rightArrow">
          <a:avLst>
            <a:gd name="adj1" fmla="val 60000"/>
            <a:gd name="adj2" fmla="val 50000"/>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pt-BR" sz="1800" kern="1200"/>
        </a:p>
      </dsp:txBody>
      <dsp:txXfrm>
        <a:off x="3047880" y="971930"/>
        <a:ext cx="409940" cy="411044"/>
      </dsp:txXfrm>
    </dsp:sp>
    <dsp:sp modelId="{28C30A89-4D17-F242-BBD6-FCB244880501}">
      <dsp:nvSpPr>
        <dsp:cNvPr id="0" name=""/>
        <dsp:cNvSpPr/>
      </dsp:nvSpPr>
      <dsp:spPr>
        <a:xfrm>
          <a:off x="3876600" y="348732"/>
          <a:ext cx="2762398" cy="1657439"/>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pt-BR" sz="1800" kern="1200" dirty="0" smtClean="0"/>
            <a:t>Remoção de microempresas e empresas dos setores de energia</a:t>
          </a:r>
          <a:endParaRPr lang="pt-BR" sz="1800" kern="1200" dirty="0"/>
        </a:p>
      </dsp:txBody>
      <dsp:txXfrm>
        <a:off x="3925145" y="397277"/>
        <a:ext cx="2665308" cy="1560349"/>
      </dsp:txXfrm>
    </dsp:sp>
    <dsp:sp modelId="{5FA6B2EE-3AFD-B842-B8EF-B1FB5DCEB1C5}">
      <dsp:nvSpPr>
        <dsp:cNvPr id="0" name=""/>
        <dsp:cNvSpPr/>
      </dsp:nvSpPr>
      <dsp:spPr>
        <a:xfrm>
          <a:off x="6915239" y="834915"/>
          <a:ext cx="585628" cy="685074"/>
        </a:xfrm>
        <a:prstGeom prst="rightArrow">
          <a:avLst>
            <a:gd name="adj1" fmla="val 60000"/>
            <a:gd name="adj2" fmla="val 50000"/>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pt-BR" sz="1800" kern="1200"/>
        </a:p>
      </dsp:txBody>
      <dsp:txXfrm>
        <a:off x="6915239" y="971930"/>
        <a:ext cx="409940" cy="411044"/>
      </dsp:txXfrm>
    </dsp:sp>
    <dsp:sp modelId="{8B55A7D9-F190-6742-8280-F510FC63DE0E}">
      <dsp:nvSpPr>
        <dsp:cNvPr id="0" name=""/>
        <dsp:cNvSpPr/>
      </dsp:nvSpPr>
      <dsp:spPr>
        <a:xfrm>
          <a:off x="7743958" y="348732"/>
          <a:ext cx="2762398" cy="1657439"/>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pt-BR" sz="1800" kern="1200" dirty="0" smtClean="0"/>
            <a:t>Seleção de empresas que continham exclusivamente uma planta produtiva</a:t>
          </a:r>
          <a:endParaRPr lang="pt-BR" sz="1800" kern="1200" dirty="0"/>
        </a:p>
      </dsp:txBody>
      <dsp:txXfrm>
        <a:off x="7792503" y="397277"/>
        <a:ext cx="2665308" cy="156034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1D420E43-E6B2-4A1D-B5CA-C0C4C0542E57}" type="datetimeFigureOut">
              <a:rPr lang="pt-BR" smtClean="0"/>
              <a:t>4/14/17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BE2723C-BB39-4D90-958F-C4405AC9186C}" type="slidenum">
              <a:rPr lang="pt-BR" smtClean="0"/>
              <a:t>‹#›</a:t>
            </a:fld>
            <a:endParaRPr lang="pt-BR"/>
          </a:p>
        </p:txBody>
      </p:sp>
    </p:spTree>
    <p:extLst>
      <p:ext uri="{BB962C8B-B14F-4D97-AF65-F5344CB8AC3E}">
        <p14:creationId xmlns:p14="http://schemas.microsoft.com/office/powerpoint/2010/main" val="3518607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1D420E43-E6B2-4A1D-B5CA-C0C4C0542E57}" type="datetimeFigureOut">
              <a:rPr lang="pt-BR" smtClean="0"/>
              <a:t>4/14/17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BE2723C-BB39-4D90-958F-C4405AC9186C}" type="slidenum">
              <a:rPr lang="pt-BR" smtClean="0"/>
              <a:t>‹#›</a:t>
            </a:fld>
            <a:endParaRPr lang="pt-BR"/>
          </a:p>
        </p:txBody>
      </p:sp>
    </p:spTree>
    <p:extLst>
      <p:ext uri="{BB962C8B-B14F-4D97-AF65-F5344CB8AC3E}">
        <p14:creationId xmlns:p14="http://schemas.microsoft.com/office/powerpoint/2010/main" val="438545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1D420E43-E6B2-4A1D-B5CA-C0C4C0542E57}" type="datetimeFigureOut">
              <a:rPr lang="pt-BR" smtClean="0"/>
              <a:t>4/14/17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BE2723C-BB39-4D90-958F-C4405AC9186C}" type="slidenum">
              <a:rPr lang="pt-BR" smtClean="0"/>
              <a:t>‹#›</a:t>
            </a:fld>
            <a:endParaRPr lang="pt-BR"/>
          </a:p>
        </p:txBody>
      </p:sp>
    </p:spTree>
    <p:extLst>
      <p:ext uri="{BB962C8B-B14F-4D97-AF65-F5344CB8AC3E}">
        <p14:creationId xmlns:p14="http://schemas.microsoft.com/office/powerpoint/2010/main" val="3359306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1D420E43-E6B2-4A1D-B5CA-C0C4C0542E57}" type="datetimeFigureOut">
              <a:rPr lang="pt-BR" smtClean="0"/>
              <a:t>4/14/17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BE2723C-BB39-4D90-958F-C4405AC9186C}" type="slidenum">
              <a:rPr lang="pt-BR" smtClean="0"/>
              <a:t>‹#›</a:t>
            </a:fld>
            <a:endParaRPr lang="pt-BR"/>
          </a:p>
        </p:txBody>
      </p:sp>
    </p:spTree>
    <p:extLst>
      <p:ext uri="{BB962C8B-B14F-4D97-AF65-F5344CB8AC3E}">
        <p14:creationId xmlns:p14="http://schemas.microsoft.com/office/powerpoint/2010/main" val="3857396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1D420E43-E6B2-4A1D-B5CA-C0C4C0542E57}" type="datetimeFigureOut">
              <a:rPr lang="pt-BR" smtClean="0"/>
              <a:t>4/14/17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BE2723C-BB39-4D90-958F-C4405AC9186C}" type="slidenum">
              <a:rPr lang="pt-BR" smtClean="0"/>
              <a:t>‹#›</a:t>
            </a:fld>
            <a:endParaRPr lang="pt-BR"/>
          </a:p>
        </p:txBody>
      </p:sp>
    </p:spTree>
    <p:extLst>
      <p:ext uri="{BB962C8B-B14F-4D97-AF65-F5344CB8AC3E}">
        <p14:creationId xmlns:p14="http://schemas.microsoft.com/office/powerpoint/2010/main" val="68859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1D420E43-E6B2-4A1D-B5CA-C0C4C0542E57}" type="datetimeFigureOut">
              <a:rPr lang="pt-BR" smtClean="0"/>
              <a:t>4/14/17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CBE2723C-BB39-4D90-958F-C4405AC9186C}" type="slidenum">
              <a:rPr lang="pt-BR" smtClean="0"/>
              <a:t>‹#›</a:t>
            </a:fld>
            <a:endParaRPr lang="pt-BR"/>
          </a:p>
        </p:txBody>
      </p:sp>
    </p:spTree>
    <p:extLst>
      <p:ext uri="{BB962C8B-B14F-4D97-AF65-F5344CB8AC3E}">
        <p14:creationId xmlns:p14="http://schemas.microsoft.com/office/powerpoint/2010/main" val="1808116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1D420E43-E6B2-4A1D-B5CA-C0C4C0542E57}" type="datetimeFigureOut">
              <a:rPr lang="pt-BR" smtClean="0"/>
              <a:t>4/14/17</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CBE2723C-BB39-4D90-958F-C4405AC9186C}" type="slidenum">
              <a:rPr lang="pt-BR" smtClean="0"/>
              <a:t>‹#›</a:t>
            </a:fld>
            <a:endParaRPr lang="pt-BR"/>
          </a:p>
        </p:txBody>
      </p:sp>
    </p:spTree>
    <p:extLst>
      <p:ext uri="{BB962C8B-B14F-4D97-AF65-F5344CB8AC3E}">
        <p14:creationId xmlns:p14="http://schemas.microsoft.com/office/powerpoint/2010/main" val="1429569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1D420E43-E6B2-4A1D-B5CA-C0C4C0542E57}" type="datetimeFigureOut">
              <a:rPr lang="pt-BR" smtClean="0"/>
              <a:t>4/14/17</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CBE2723C-BB39-4D90-958F-C4405AC9186C}" type="slidenum">
              <a:rPr lang="pt-BR" smtClean="0"/>
              <a:t>‹#›</a:t>
            </a:fld>
            <a:endParaRPr lang="pt-BR"/>
          </a:p>
        </p:txBody>
      </p:sp>
    </p:spTree>
    <p:extLst>
      <p:ext uri="{BB962C8B-B14F-4D97-AF65-F5344CB8AC3E}">
        <p14:creationId xmlns:p14="http://schemas.microsoft.com/office/powerpoint/2010/main" val="3357466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1D420E43-E6B2-4A1D-B5CA-C0C4C0542E57}" type="datetimeFigureOut">
              <a:rPr lang="pt-BR" smtClean="0"/>
              <a:t>4/14/17</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CBE2723C-BB39-4D90-958F-C4405AC9186C}" type="slidenum">
              <a:rPr lang="pt-BR" smtClean="0"/>
              <a:t>‹#›</a:t>
            </a:fld>
            <a:endParaRPr lang="pt-BR"/>
          </a:p>
        </p:txBody>
      </p:sp>
    </p:spTree>
    <p:extLst>
      <p:ext uri="{BB962C8B-B14F-4D97-AF65-F5344CB8AC3E}">
        <p14:creationId xmlns:p14="http://schemas.microsoft.com/office/powerpoint/2010/main" val="1502110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1D420E43-E6B2-4A1D-B5CA-C0C4C0542E57}" type="datetimeFigureOut">
              <a:rPr lang="pt-BR" smtClean="0"/>
              <a:t>4/14/17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CBE2723C-BB39-4D90-958F-C4405AC9186C}" type="slidenum">
              <a:rPr lang="pt-BR" smtClean="0"/>
              <a:t>‹#›</a:t>
            </a:fld>
            <a:endParaRPr lang="pt-BR"/>
          </a:p>
        </p:txBody>
      </p:sp>
    </p:spTree>
    <p:extLst>
      <p:ext uri="{BB962C8B-B14F-4D97-AF65-F5344CB8AC3E}">
        <p14:creationId xmlns:p14="http://schemas.microsoft.com/office/powerpoint/2010/main" val="3554500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1D420E43-E6B2-4A1D-B5CA-C0C4C0542E57}" type="datetimeFigureOut">
              <a:rPr lang="pt-BR" smtClean="0"/>
              <a:t>4/14/17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CBE2723C-BB39-4D90-958F-C4405AC9186C}" type="slidenum">
              <a:rPr lang="pt-BR" smtClean="0"/>
              <a:t>‹#›</a:t>
            </a:fld>
            <a:endParaRPr lang="pt-BR"/>
          </a:p>
        </p:txBody>
      </p:sp>
    </p:spTree>
    <p:extLst>
      <p:ext uri="{BB962C8B-B14F-4D97-AF65-F5344CB8AC3E}">
        <p14:creationId xmlns:p14="http://schemas.microsoft.com/office/powerpoint/2010/main" val="24279261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420E43-E6B2-4A1D-B5CA-C0C4C0542E57}" type="datetimeFigureOut">
              <a:rPr lang="pt-BR" smtClean="0"/>
              <a:t>4/14/17</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E2723C-BB39-4D90-958F-C4405AC9186C}" type="slidenum">
              <a:rPr lang="pt-BR" smtClean="0"/>
              <a:t>‹#›</a:t>
            </a:fld>
            <a:endParaRPr lang="pt-BR"/>
          </a:p>
        </p:txBody>
      </p:sp>
    </p:spTree>
    <p:extLst>
      <p:ext uri="{BB962C8B-B14F-4D97-AF65-F5344CB8AC3E}">
        <p14:creationId xmlns:p14="http://schemas.microsoft.com/office/powerpoint/2010/main" val="543057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package" Target="../embeddings/Microsoft_Word_Document1.docx"/><Relationship Id="rId5" Type="http://schemas.openxmlformats.org/officeDocument/2006/relationships/image" Target="../media/image1.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Raphael Donaire Albino</a:t>
            </a:r>
            <a:endParaRPr lang="pt-BR" dirty="0"/>
          </a:p>
        </p:txBody>
      </p:sp>
      <p:sp>
        <p:nvSpPr>
          <p:cNvPr id="3" name="Subtítulo 2"/>
          <p:cNvSpPr>
            <a:spLocks noGrp="1"/>
          </p:cNvSpPr>
          <p:nvPr>
            <p:ph type="subTitle" idx="1"/>
          </p:nvPr>
        </p:nvSpPr>
        <p:spPr/>
        <p:txBody>
          <a:bodyPr/>
          <a:lstStyle/>
          <a:p>
            <a:r>
              <a:rPr lang="pt-BR" dirty="0" smtClean="0"/>
              <a:t>Desenvolvimento de produtos digitais e inovação</a:t>
            </a:r>
          </a:p>
          <a:p>
            <a:r>
              <a:rPr lang="pt-BR" dirty="0" smtClean="0"/>
              <a:t>Métodos Quantitativos e Informática</a:t>
            </a:r>
            <a:endParaRPr lang="pt-BR" dirty="0"/>
          </a:p>
        </p:txBody>
      </p:sp>
    </p:spTree>
    <p:extLst>
      <p:ext uri="{BB962C8B-B14F-4D97-AF65-F5344CB8AC3E}">
        <p14:creationId xmlns:p14="http://schemas.microsoft.com/office/powerpoint/2010/main" val="121416830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just"/>
            <a:r>
              <a:rPr lang="pt-BR" sz="3600" b="1" dirty="0"/>
              <a:t>Organizational innovation as an enabler of technological innovation capabilities and firm </a:t>
            </a:r>
            <a:r>
              <a:rPr lang="pt-BR" sz="3600" b="1" dirty="0" smtClean="0"/>
              <a:t>performance</a:t>
            </a:r>
            <a:endParaRPr lang="pt-BR" sz="3600" b="1" dirty="0"/>
          </a:p>
        </p:txBody>
      </p:sp>
      <p:pic>
        <p:nvPicPr>
          <p:cNvPr id="3" name="Picture 2"/>
          <p:cNvPicPr>
            <a:picLocks noChangeAspect="1"/>
          </p:cNvPicPr>
          <p:nvPr/>
        </p:nvPicPr>
        <p:blipFill>
          <a:blip r:embed="rId2"/>
          <a:stretch>
            <a:fillRect/>
          </a:stretch>
        </p:blipFill>
        <p:spPr>
          <a:xfrm>
            <a:off x="1187859" y="1722992"/>
            <a:ext cx="9816283" cy="4148057"/>
          </a:xfrm>
          <a:prstGeom prst="rect">
            <a:avLst/>
          </a:prstGeom>
        </p:spPr>
      </p:pic>
    </p:spTree>
    <p:extLst>
      <p:ext uri="{BB962C8B-B14F-4D97-AF65-F5344CB8AC3E}">
        <p14:creationId xmlns:p14="http://schemas.microsoft.com/office/powerpoint/2010/main" val="29162199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just"/>
            <a:r>
              <a:rPr lang="pt-BR" sz="3600" b="1" dirty="0"/>
              <a:t>Organizational innovation as an enabler of technological innovation capabilities and firm </a:t>
            </a:r>
            <a:r>
              <a:rPr lang="pt-BR" sz="3600" b="1" dirty="0" smtClean="0"/>
              <a:t>performance</a:t>
            </a:r>
            <a:endParaRPr lang="pt-BR" sz="3600" b="1" dirty="0"/>
          </a:p>
        </p:txBody>
      </p:sp>
      <p:pic>
        <p:nvPicPr>
          <p:cNvPr id="7" name="Picture 6"/>
          <p:cNvPicPr>
            <a:picLocks noChangeAspect="1"/>
          </p:cNvPicPr>
          <p:nvPr/>
        </p:nvPicPr>
        <p:blipFill>
          <a:blip r:embed="rId2"/>
          <a:stretch>
            <a:fillRect/>
          </a:stretch>
        </p:blipFill>
        <p:spPr>
          <a:xfrm>
            <a:off x="1411689" y="2114030"/>
            <a:ext cx="9368623" cy="2535039"/>
          </a:xfrm>
          <a:prstGeom prst="rect">
            <a:avLst/>
          </a:prstGeom>
        </p:spPr>
      </p:pic>
    </p:spTree>
    <p:extLst>
      <p:ext uri="{BB962C8B-B14F-4D97-AF65-F5344CB8AC3E}">
        <p14:creationId xmlns:p14="http://schemas.microsoft.com/office/powerpoint/2010/main" val="301065865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just"/>
            <a:r>
              <a:rPr lang="pt-BR" sz="3600" b="1" dirty="0"/>
              <a:t>Organizational innovation as an enabler of technological innovation capabilities and firm </a:t>
            </a:r>
            <a:r>
              <a:rPr lang="pt-BR" sz="3600" b="1" dirty="0" smtClean="0"/>
              <a:t>performance</a:t>
            </a:r>
            <a:endParaRPr lang="pt-BR" sz="3600" b="1" dirty="0"/>
          </a:p>
        </p:txBody>
      </p:sp>
      <p:pic>
        <p:nvPicPr>
          <p:cNvPr id="6" name="Picture 5"/>
          <p:cNvPicPr>
            <a:picLocks noChangeAspect="1"/>
          </p:cNvPicPr>
          <p:nvPr/>
        </p:nvPicPr>
        <p:blipFill>
          <a:blip r:embed="rId2"/>
          <a:stretch>
            <a:fillRect/>
          </a:stretch>
        </p:blipFill>
        <p:spPr>
          <a:xfrm>
            <a:off x="4462907" y="1693412"/>
            <a:ext cx="3266186" cy="4992598"/>
          </a:xfrm>
          <a:prstGeom prst="rect">
            <a:avLst/>
          </a:prstGeom>
        </p:spPr>
      </p:pic>
    </p:spTree>
    <p:extLst>
      <p:ext uri="{BB962C8B-B14F-4D97-AF65-F5344CB8AC3E}">
        <p14:creationId xmlns:p14="http://schemas.microsoft.com/office/powerpoint/2010/main" val="61617161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just"/>
            <a:r>
              <a:rPr lang="pt-BR" sz="3600" b="1" dirty="0"/>
              <a:t>Organizational innovation as an enabler of technological innovation capabilities and firm </a:t>
            </a:r>
            <a:r>
              <a:rPr lang="pt-BR" sz="3600" b="1" dirty="0" smtClean="0"/>
              <a:t>performance</a:t>
            </a:r>
            <a:endParaRPr lang="pt-BR" sz="3600" b="1" dirty="0"/>
          </a:p>
        </p:txBody>
      </p:sp>
      <p:pic>
        <p:nvPicPr>
          <p:cNvPr id="5" name="Picture 4"/>
          <p:cNvPicPr>
            <a:picLocks noChangeAspect="1"/>
          </p:cNvPicPr>
          <p:nvPr/>
        </p:nvPicPr>
        <p:blipFill>
          <a:blip r:embed="rId2"/>
          <a:stretch>
            <a:fillRect/>
          </a:stretch>
        </p:blipFill>
        <p:spPr>
          <a:xfrm>
            <a:off x="3441700" y="2311400"/>
            <a:ext cx="5308600" cy="2222500"/>
          </a:xfrm>
          <a:prstGeom prst="rect">
            <a:avLst/>
          </a:prstGeom>
        </p:spPr>
      </p:pic>
    </p:spTree>
    <p:extLst>
      <p:ext uri="{BB962C8B-B14F-4D97-AF65-F5344CB8AC3E}">
        <p14:creationId xmlns:p14="http://schemas.microsoft.com/office/powerpoint/2010/main" val="188003197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just"/>
            <a:r>
              <a:rPr lang="pt-BR" sz="3600" b="1" dirty="0"/>
              <a:t>Organizational innovation as an enabler of technological innovation capabilities and firm </a:t>
            </a:r>
            <a:r>
              <a:rPr lang="pt-BR" sz="3600" b="1" dirty="0" smtClean="0"/>
              <a:t>performance</a:t>
            </a:r>
            <a:endParaRPr lang="pt-BR" sz="3600" b="1" dirty="0"/>
          </a:p>
        </p:txBody>
      </p:sp>
      <p:pic>
        <p:nvPicPr>
          <p:cNvPr id="4" name="Picture 3"/>
          <p:cNvPicPr>
            <a:picLocks noChangeAspect="1"/>
          </p:cNvPicPr>
          <p:nvPr/>
        </p:nvPicPr>
        <p:blipFill>
          <a:blip r:embed="rId2"/>
          <a:stretch>
            <a:fillRect/>
          </a:stretch>
        </p:blipFill>
        <p:spPr>
          <a:xfrm>
            <a:off x="4015784" y="1635918"/>
            <a:ext cx="4160432" cy="4930512"/>
          </a:xfrm>
          <a:prstGeom prst="rect">
            <a:avLst/>
          </a:prstGeom>
        </p:spPr>
      </p:pic>
    </p:spTree>
    <p:extLst>
      <p:ext uri="{BB962C8B-B14F-4D97-AF65-F5344CB8AC3E}">
        <p14:creationId xmlns:p14="http://schemas.microsoft.com/office/powerpoint/2010/main" val="331399222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2800" dirty="0"/>
              <a:t>Identificar no artigo os passos desenvolvidos e utilizados da técnica</a:t>
            </a:r>
            <a:br>
              <a:rPr lang="pt-BR" sz="2800" dirty="0"/>
            </a:br>
            <a:r>
              <a:rPr lang="pt-BR" sz="2400" i="1" dirty="0"/>
              <a:t>Comparar com o que foi aprendido na disciplina</a:t>
            </a:r>
            <a:endParaRPr lang="pt-BR" sz="2800" i="1" dirty="0"/>
          </a:p>
        </p:txBody>
      </p:sp>
      <p:pic>
        <p:nvPicPr>
          <p:cNvPr id="3" name="Picture 2"/>
          <p:cNvPicPr>
            <a:picLocks noChangeAspect="1"/>
          </p:cNvPicPr>
          <p:nvPr/>
        </p:nvPicPr>
        <p:blipFill>
          <a:blip r:embed="rId2"/>
          <a:stretch>
            <a:fillRect/>
          </a:stretch>
        </p:blipFill>
        <p:spPr>
          <a:xfrm>
            <a:off x="3154801" y="1494968"/>
            <a:ext cx="5882399" cy="5036011"/>
          </a:xfrm>
          <a:prstGeom prst="rect">
            <a:avLst/>
          </a:prstGeom>
        </p:spPr>
      </p:pic>
    </p:spTree>
    <p:extLst>
      <p:ext uri="{BB962C8B-B14F-4D97-AF65-F5344CB8AC3E}">
        <p14:creationId xmlns:p14="http://schemas.microsoft.com/office/powerpoint/2010/main" val="351645261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2800" dirty="0"/>
              <a:t>Identificar no artigo os passos desenvolvidos e utilizados da técnica</a:t>
            </a:r>
            <a:br>
              <a:rPr lang="pt-BR" sz="2800" dirty="0"/>
            </a:br>
            <a:r>
              <a:rPr lang="pt-BR" sz="2400" i="1" dirty="0"/>
              <a:t>Comparar com o que foi aprendido na disciplina</a:t>
            </a:r>
            <a:endParaRPr lang="pt-BR" sz="2800" i="1" dirty="0"/>
          </a:p>
        </p:txBody>
      </p:sp>
      <p:pic>
        <p:nvPicPr>
          <p:cNvPr id="3" name="Picture 2"/>
          <p:cNvPicPr>
            <a:picLocks noChangeAspect="1"/>
          </p:cNvPicPr>
          <p:nvPr/>
        </p:nvPicPr>
        <p:blipFill>
          <a:blip r:embed="rId2"/>
          <a:stretch>
            <a:fillRect/>
          </a:stretch>
        </p:blipFill>
        <p:spPr>
          <a:xfrm>
            <a:off x="2565400" y="1793367"/>
            <a:ext cx="7061200" cy="4025900"/>
          </a:xfrm>
          <a:prstGeom prst="rect">
            <a:avLst/>
          </a:prstGeom>
        </p:spPr>
      </p:pic>
    </p:spTree>
    <p:extLst>
      <p:ext uri="{BB962C8B-B14F-4D97-AF65-F5344CB8AC3E}">
        <p14:creationId xmlns:p14="http://schemas.microsoft.com/office/powerpoint/2010/main" val="373726568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2800" dirty="0"/>
              <a:t>Identificar no artigo os passos desenvolvidos e utilizados da técnica</a:t>
            </a:r>
            <a:br>
              <a:rPr lang="pt-BR" sz="2800" dirty="0"/>
            </a:br>
            <a:r>
              <a:rPr lang="pt-BR" sz="2400" i="1" dirty="0"/>
              <a:t>Comparar com o que foi aprendido na disciplina</a:t>
            </a:r>
            <a:endParaRPr lang="pt-BR" sz="2800" i="1" dirty="0"/>
          </a:p>
        </p:txBody>
      </p:sp>
      <p:sp>
        <p:nvSpPr>
          <p:cNvPr id="4" name="Content Placeholder 4"/>
          <p:cNvSpPr>
            <a:spLocks noGrp="1"/>
          </p:cNvSpPr>
          <p:nvPr>
            <p:ph idx="1"/>
          </p:nvPr>
        </p:nvSpPr>
        <p:spPr>
          <a:xfrm>
            <a:off x="838200" y="1825625"/>
            <a:ext cx="10515600" cy="4351338"/>
          </a:xfrm>
        </p:spPr>
        <p:txBody>
          <a:bodyPr>
            <a:normAutofit/>
          </a:bodyPr>
          <a:lstStyle/>
          <a:p>
            <a:pPr marL="0" lvl="0" indent="0" algn="just">
              <a:buNone/>
            </a:pPr>
            <a:r>
              <a:rPr lang="pt-BR" sz="2400" dirty="0"/>
              <a:t>Os autores realizaram uma terceira etapa de validação onde o objetivo foi comparar o modelo proposto no artigo com dois modelos rivais. Ao fazer tal análise, os autores buscaram sustentar a força do modelo proposto frente a outras possibilidades. </a:t>
            </a:r>
            <a:endParaRPr lang="pt-BR" sz="2400" b="1" dirty="0" smtClean="0"/>
          </a:p>
        </p:txBody>
      </p:sp>
    </p:spTree>
    <p:extLst>
      <p:ext uri="{BB962C8B-B14F-4D97-AF65-F5344CB8AC3E}">
        <p14:creationId xmlns:p14="http://schemas.microsoft.com/office/powerpoint/2010/main" val="9809966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Descrever os pontos forte e fracos do artigo</a:t>
            </a:r>
          </a:p>
        </p:txBody>
      </p:sp>
      <p:graphicFrame>
        <p:nvGraphicFramePr>
          <p:cNvPr id="7" name="Table 6"/>
          <p:cNvGraphicFramePr>
            <a:graphicFrameLocks noGrp="1"/>
          </p:cNvGraphicFramePr>
          <p:nvPr>
            <p:extLst>
              <p:ext uri="{D42A27DB-BD31-4B8C-83A1-F6EECF244321}">
                <p14:modId xmlns:p14="http://schemas.microsoft.com/office/powerpoint/2010/main" val="2303800929"/>
              </p:ext>
            </p:extLst>
          </p:nvPr>
        </p:nvGraphicFramePr>
        <p:xfrm>
          <a:off x="1053068" y="1508197"/>
          <a:ext cx="9688724" cy="4892039"/>
        </p:xfrm>
        <a:graphic>
          <a:graphicData uri="http://schemas.openxmlformats.org/drawingml/2006/table">
            <a:tbl>
              <a:tblPr firstRow="1" bandRow="1">
                <a:tableStyleId>{7E9639D4-E3E2-4D34-9284-5A2195B3D0D7}</a:tableStyleId>
              </a:tblPr>
              <a:tblGrid>
                <a:gridCol w="4844362"/>
                <a:gridCol w="4844362"/>
              </a:tblGrid>
              <a:tr h="224080">
                <a:tc>
                  <a:txBody>
                    <a:bodyPr/>
                    <a:lstStyle/>
                    <a:p>
                      <a:pPr algn="just"/>
                      <a:r>
                        <a:rPr lang="pt-BR" sz="1800" dirty="0" smtClean="0">
                          <a:latin typeface="+mn-lt"/>
                        </a:rPr>
                        <a:t>Pontos fortes</a:t>
                      </a:r>
                      <a:endParaRPr lang="pt-BR" sz="1800" dirty="0">
                        <a:latin typeface="+mn-lt"/>
                      </a:endParaRPr>
                    </a:p>
                  </a:txBody>
                  <a:tcPr/>
                </a:tc>
                <a:tc>
                  <a:txBody>
                    <a:bodyPr/>
                    <a:lstStyle/>
                    <a:p>
                      <a:pPr algn="just"/>
                      <a:r>
                        <a:rPr lang="pt-BR" sz="1800" dirty="0" smtClean="0">
                          <a:latin typeface="+mn-lt"/>
                        </a:rPr>
                        <a:t>Pontos fracos</a:t>
                      </a:r>
                      <a:endParaRPr lang="pt-BR" sz="1800" dirty="0">
                        <a:latin typeface="+mn-lt"/>
                      </a:endParaRPr>
                    </a:p>
                  </a:txBody>
                  <a:tcPr/>
                </a:tc>
              </a:tr>
              <a:tr h="4512189">
                <a:tc>
                  <a:txBody>
                    <a:bodyPr/>
                    <a:lstStyle/>
                    <a:p>
                      <a:pPr algn="l">
                        <a:lnSpc>
                          <a:spcPct val="150000"/>
                        </a:lnSpc>
                        <a:spcAft>
                          <a:spcPts val="0"/>
                        </a:spcAft>
                      </a:pPr>
                      <a:r>
                        <a:rPr lang="pt-BR" sz="1800" dirty="0">
                          <a:effectLst/>
                          <a:latin typeface="+mn-lt"/>
                          <a:ea typeface="Calibri"/>
                          <a:cs typeface="Times New Roman"/>
                        </a:rPr>
                        <a:t>- Embasamento teórico para a construção das variáveis aplicadas no modelo.</a:t>
                      </a:r>
                      <a:endParaRPr lang="en-US" sz="1800" dirty="0">
                        <a:effectLst/>
                        <a:latin typeface="+mn-lt"/>
                        <a:ea typeface="Calibri"/>
                        <a:cs typeface="Times New Roman"/>
                      </a:endParaRPr>
                    </a:p>
                    <a:p>
                      <a:pPr algn="l">
                        <a:lnSpc>
                          <a:spcPct val="150000"/>
                        </a:lnSpc>
                        <a:spcAft>
                          <a:spcPts val="0"/>
                        </a:spcAft>
                      </a:pPr>
                      <a:r>
                        <a:rPr lang="pt-BR" sz="1800" dirty="0">
                          <a:effectLst/>
                          <a:latin typeface="+mn-lt"/>
                          <a:ea typeface="Calibri"/>
                          <a:cs typeface="Times New Roman"/>
                        </a:rPr>
                        <a:t>- Clareza das limitações do estudo.</a:t>
                      </a:r>
                      <a:endParaRPr lang="en-US" sz="1800" dirty="0">
                        <a:effectLst/>
                        <a:latin typeface="+mn-lt"/>
                        <a:ea typeface="Calibri"/>
                        <a:cs typeface="Times New Roman"/>
                      </a:endParaRPr>
                    </a:p>
                    <a:p>
                      <a:pPr algn="l">
                        <a:lnSpc>
                          <a:spcPct val="150000"/>
                        </a:lnSpc>
                        <a:spcAft>
                          <a:spcPts val="0"/>
                        </a:spcAft>
                      </a:pPr>
                      <a:r>
                        <a:rPr lang="pt-BR" sz="1800" dirty="0">
                          <a:effectLst/>
                          <a:latin typeface="+mn-lt"/>
                          <a:ea typeface="Calibri"/>
                          <a:cs typeface="Times New Roman"/>
                        </a:rPr>
                        <a:t>- Os resultados apresentados geraram implicações teóricas e práticas.</a:t>
                      </a:r>
                      <a:endParaRPr lang="en-US" sz="1800" dirty="0">
                        <a:effectLst/>
                        <a:latin typeface="+mn-lt"/>
                        <a:ea typeface="Calibri"/>
                        <a:cs typeface="Times New Roman"/>
                      </a:endParaRPr>
                    </a:p>
                    <a:p>
                      <a:pPr algn="l">
                        <a:lnSpc>
                          <a:spcPct val="150000"/>
                        </a:lnSpc>
                        <a:spcAft>
                          <a:spcPts val="0"/>
                        </a:spcAft>
                      </a:pPr>
                      <a:r>
                        <a:rPr lang="pt-BR" sz="1800" dirty="0">
                          <a:effectLst/>
                          <a:latin typeface="+mn-lt"/>
                          <a:ea typeface="Calibri"/>
                          <a:cs typeface="Times New Roman"/>
                        </a:rPr>
                        <a:t>- Comparação do modelo com outros modelos a fim de expor a robustez do instrumento que fora desenvolvido.</a:t>
                      </a:r>
                      <a:endParaRPr lang="en-US" sz="1800" dirty="0">
                        <a:effectLst/>
                        <a:latin typeface="+mn-lt"/>
                        <a:ea typeface="Calibri"/>
                        <a:cs typeface="Times New Roman"/>
                      </a:endParaRPr>
                    </a:p>
                    <a:p>
                      <a:pPr algn="l">
                        <a:lnSpc>
                          <a:spcPct val="150000"/>
                        </a:lnSpc>
                        <a:spcAft>
                          <a:spcPts val="0"/>
                        </a:spcAft>
                      </a:pPr>
                      <a:r>
                        <a:rPr lang="pt-BR" sz="1800" dirty="0">
                          <a:effectLst/>
                          <a:latin typeface="+mn-lt"/>
                          <a:ea typeface="Calibri"/>
                          <a:cs typeface="Times New Roman"/>
                        </a:rPr>
                        <a:t>- Compartilhamento das escalas e dos itens que foram coletados no questionário aplicado nas empresas.</a:t>
                      </a:r>
                      <a:endParaRPr lang="en-US" sz="1800" dirty="0">
                        <a:effectLst/>
                        <a:latin typeface="+mn-lt"/>
                        <a:ea typeface="Calibri"/>
                        <a:cs typeface="Times New Roman"/>
                      </a:endParaRPr>
                    </a:p>
                  </a:txBody>
                  <a:tcPr marL="68580" marR="68580" marT="0" marB="0"/>
                </a:tc>
                <a:tc>
                  <a:txBody>
                    <a:bodyPr/>
                    <a:lstStyle/>
                    <a:p>
                      <a:r>
                        <a:rPr lang="pt-BR" sz="1800" kern="1200" dirty="0" smtClean="0">
                          <a:solidFill>
                            <a:schemeClr val="tx1"/>
                          </a:solidFill>
                          <a:effectLst/>
                          <a:latin typeface="+mn-lt"/>
                          <a:ea typeface="+mn-ea"/>
                          <a:cs typeface="+mn-cs"/>
                        </a:rPr>
                        <a:t>- O artigo utilizou dados de 2005 e 2006 e foi submetido para a revista em 2010.Talvez o autores pudessem ter utilizado dados mais recentes.</a:t>
                      </a:r>
                    </a:p>
                    <a:p>
                      <a:endParaRPr lang="en-US" sz="1800" kern="1200" dirty="0" smtClean="0">
                        <a:solidFill>
                          <a:schemeClr val="tx1"/>
                        </a:solidFill>
                        <a:effectLst/>
                        <a:latin typeface="+mn-lt"/>
                        <a:ea typeface="+mn-ea"/>
                        <a:cs typeface="+mn-cs"/>
                      </a:endParaRPr>
                    </a:p>
                    <a:p>
                      <a:r>
                        <a:rPr lang="pt-BR" sz="1800" kern="1200" dirty="0" smtClean="0">
                          <a:solidFill>
                            <a:schemeClr val="tx1"/>
                          </a:solidFill>
                          <a:effectLst/>
                          <a:latin typeface="+mn-lt"/>
                          <a:ea typeface="+mn-ea"/>
                          <a:cs typeface="+mn-cs"/>
                        </a:rPr>
                        <a:t>- Dados de anos distintos sendo utilizados dentro do modelo.</a:t>
                      </a:r>
                      <a:r>
                        <a:rPr lang="en-US" sz="1800" dirty="0" smtClean="0">
                          <a:effectLst/>
                        </a:rPr>
                        <a:t> </a:t>
                      </a:r>
                      <a:endParaRPr lang="pt-BR" sz="1800" dirty="0">
                        <a:latin typeface="+mn-lt"/>
                      </a:endParaRPr>
                    </a:p>
                  </a:txBody>
                  <a:tcPr/>
                </a:tc>
              </a:tr>
            </a:tbl>
          </a:graphicData>
        </a:graphic>
      </p:graphicFrame>
    </p:spTree>
    <p:extLst>
      <p:ext uri="{BB962C8B-B14F-4D97-AF65-F5344CB8AC3E}">
        <p14:creationId xmlns:p14="http://schemas.microsoft.com/office/powerpoint/2010/main" val="93976497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Críticas ou Sugestões ? </a:t>
            </a:r>
          </a:p>
        </p:txBody>
      </p:sp>
      <p:sp>
        <p:nvSpPr>
          <p:cNvPr id="3" name="Espaço Reservado para Conteúdo 2"/>
          <p:cNvSpPr>
            <a:spLocks noGrp="1"/>
          </p:cNvSpPr>
          <p:nvPr>
            <p:ph idx="1"/>
          </p:nvPr>
        </p:nvSpPr>
        <p:spPr/>
        <p:txBody>
          <a:bodyPr>
            <a:normAutofit fontScale="92500" lnSpcReduction="10000"/>
          </a:bodyPr>
          <a:lstStyle/>
          <a:p>
            <a:pPr marL="0" indent="0" algn="just">
              <a:buNone/>
            </a:pPr>
            <a:r>
              <a:rPr lang="pt-BR" b="1" dirty="0"/>
              <a:t>Sugestões:</a:t>
            </a:r>
            <a:endParaRPr lang="en-US" dirty="0"/>
          </a:p>
          <a:p>
            <a:pPr lvl="0" algn="just"/>
            <a:r>
              <a:rPr lang="pt-BR" dirty="0"/>
              <a:t>Rodarem modelos alternativos que respeitassem os critérios de </a:t>
            </a:r>
            <a:r>
              <a:rPr lang="pt-BR" dirty="0" smtClean="0"/>
              <a:t>qualidade da </a:t>
            </a:r>
            <a:r>
              <a:rPr lang="pt-BR" dirty="0"/>
              <a:t>validade convergente desde que continuassem respeitando a teoria que fora apresentada.</a:t>
            </a:r>
            <a:endParaRPr lang="en-US" dirty="0"/>
          </a:p>
          <a:p>
            <a:pPr lvl="0" algn="just"/>
            <a:r>
              <a:rPr lang="pt-BR" dirty="0"/>
              <a:t>Desenvolverem um quadro teórico que expusesse os construtos propostos e as teorias que os sustentam para que ficasse mais fácil de relacionar o modelo proposto e a teoria.</a:t>
            </a:r>
            <a:endParaRPr lang="en-US" dirty="0"/>
          </a:p>
          <a:p>
            <a:pPr marL="0" indent="0" algn="just">
              <a:buNone/>
            </a:pPr>
            <a:r>
              <a:rPr lang="pt-BR" dirty="0"/>
              <a:t> </a:t>
            </a:r>
            <a:endParaRPr lang="en-US" dirty="0"/>
          </a:p>
          <a:p>
            <a:pPr marL="0" indent="0" algn="just">
              <a:buNone/>
            </a:pPr>
            <a:r>
              <a:rPr lang="pt-BR" b="1" dirty="0" smtClean="0"/>
              <a:t>Críticas:</a:t>
            </a:r>
            <a:endParaRPr lang="en-US" dirty="0"/>
          </a:p>
          <a:p>
            <a:pPr algn="just"/>
            <a:r>
              <a:rPr lang="pt-BR" dirty="0" smtClean="0"/>
              <a:t>Que </a:t>
            </a:r>
            <a:r>
              <a:rPr lang="pt-BR" dirty="0"/>
              <a:t>os autores discutissem mais sobre as hipóteses estruturadas a partir do referencial teórico e os resultados apresentados pelo modelo.</a:t>
            </a:r>
            <a:endParaRPr lang="en-US" dirty="0"/>
          </a:p>
        </p:txBody>
      </p:sp>
    </p:spTree>
    <p:extLst>
      <p:ext uri="{BB962C8B-B14F-4D97-AF65-F5344CB8AC3E}">
        <p14:creationId xmlns:p14="http://schemas.microsoft.com/office/powerpoint/2010/main" val="126596345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just"/>
            <a:r>
              <a:rPr lang="pt-BR" sz="3600" b="1" dirty="0"/>
              <a:t>Organizational innovation as an enabler of technological innovation capabilities and firm </a:t>
            </a:r>
            <a:r>
              <a:rPr lang="pt-BR" sz="3600" b="1" dirty="0" smtClean="0"/>
              <a:t>performance</a:t>
            </a:r>
            <a:endParaRPr lang="pt-BR" sz="3600" b="1" dirty="0"/>
          </a:p>
        </p:txBody>
      </p:sp>
      <p:sp>
        <p:nvSpPr>
          <p:cNvPr id="3" name="Espaço Reservado para Conteúdo 2"/>
          <p:cNvSpPr>
            <a:spLocks noGrp="1"/>
          </p:cNvSpPr>
          <p:nvPr>
            <p:ph idx="1"/>
          </p:nvPr>
        </p:nvSpPr>
        <p:spPr/>
        <p:txBody>
          <a:bodyPr>
            <a:normAutofit/>
          </a:bodyPr>
          <a:lstStyle/>
          <a:p>
            <a:pPr algn="just"/>
            <a:r>
              <a:rPr lang="pt-BR" sz="2400" i="1" dirty="0" smtClean="0"/>
              <a:t>Journal of Business Research</a:t>
            </a:r>
            <a:r>
              <a:rPr lang="pt-BR" sz="2400" dirty="0" smtClean="0"/>
              <a:t>, 2012.</a:t>
            </a:r>
          </a:p>
          <a:p>
            <a:pPr algn="just"/>
            <a:r>
              <a:rPr lang="pt-BR" sz="2400" dirty="0"/>
              <a:t>Fator de impacto: </a:t>
            </a:r>
            <a:r>
              <a:rPr lang="pt-BR" sz="2400" dirty="0" smtClean="0"/>
              <a:t>2.129.</a:t>
            </a:r>
            <a:endParaRPr lang="pt-BR" sz="2400" dirty="0"/>
          </a:p>
          <a:p>
            <a:pPr algn="just"/>
            <a:r>
              <a:rPr lang="pt-BR" sz="2400" dirty="0"/>
              <a:t>Classificação Capes: </a:t>
            </a:r>
            <a:r>
              <a:rPr lang="pt-BR" sz="2400" dirty="0" smtClean="0"/>
              <a:t>A1.</a:t>
            </a:r>
            <a:endParaRPr lang="pt-BR" sz="2400" dirty="0"/>
          </a:p>
          <a:p>
            <a:pPr algn="just"/>
            <a:r>
              <a:rPr lang="pt-BR" sz="2400" b="1" dirty="0" smtClean="0"/>
              <a:t>Objetivos da pesquisa: </a:t>
            </a:r>
            <a:r>
              <a:rPr lang="pt-BR" sz="2400" dirty="0"/>
              <a:t>(a) estudar a relação entre inovação organizacional e capacidades de inovação tecnológica; (</a:t>
            </a:r>
            <a:r>
              <a:rPr lang="pt-BR" sz="2400" dirty="0" err="1"/>
              <a:t>b</a:t>
            </a:r>
            <a:r>
              <a:rPr lang="pt-BR" sz="2400" dirty="0"/>
              <a:t>) analisar o efeito da inovação organizacional e  das capacidades de inovação tecnológica na performance das </a:t>
            </a:r>
            <a:r>
              <a:rPr lang="pt-BR" sz="2400" dirty="0" smtClean="0"/>
              <a:t>organizações</a:t>
            </a:r>
            <a:r>
              <a:rPr lang="pt-BR" sz="2400" dirty="0"/>
              <a:t>.</a:t>
            </a:r>
            <a:endParaRPr lang="en-US" sz="2400" dirty="0"/>
          </a:p>
        </p:txBody>
      </p:sp>
    </p:spTree>
    <p:extLst>
      <p:ext uri="{BB962C8B-B14F-4D97-AF65-F5344CB8AC3E}">
        <p14:creationId xmlns:p14="http://schemas.microsoft.com/office/powerpoint/2010/main" val="171264582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just"/>
            <a:r>
              <a:rPr lang="pt-BR" sz="3600" b="1" dirty="0"/>
              <a:t>Organizational innovation as an enabler of technological innovation capabilities and firm </a:t>
            </a:r>
            <a:r>
              <a:rPr lang="pt-BR" sz="3600" b="1" dirty="0" smtClean="0"/>
              <a:t>performance</a:t>
            </a:r>
            <a:endParaRPr lang="pt-BR" sz="3600" b="1" dirty="0"/>
          </a:p>
        </p:txBody>
      </p:sp>
      <p:graphicFrame>
        <p:nvGraphicFramePr>
          <p:cNvPr id="5" name="Object 4"/>
          <p:cNvGraphicFramePr>
            <a:graphicFrameLocks noChangeAspect="1"/>
          </p:cNvGraphicFramePr>
          <p:nvPr>
            <p:extLst>
              <p:ext uri="{D42A27DB-BD31-4B8C-83A1-F6EECF244321}">
                <p14:modId xmlns:p14="http://schemas.microsoft.com/office/powerpoint/2010/main" val="2918574883"/>
              </p:ext>
            </p:extLst>
          </p:nvPr>
        </p:nvGraphicFramePr>
        <p:xfrm>
          <a:off x="3321050" y="2193437"/>
          <a:ext cx="5549900" cy="4267200"/>
        </p:xfrm>
        <a:graphic>
          <a:graphicData uri="http://schemas.openxmlformats.org/presentationml/2006/ole">
            <mc:AlternateContent xmlns:mc="http://schemas.openxmlformats.org/markup-compatibility/2006">
              <mc:Choice xmlns:v="urn:schemas-microsoft-com:vml" Requires="v">
                <p:oleObj spid="_x0000_s1041" name="Document" r:id="rId4" imgW="5549900" imgH="4267200" progId="Word.Document.12">
                  <p:embed/>
                </p:oleObj>
              </mc:Choice>
              <mc:Fallback>
                <p:oleObj name="Document" r:id="rId4" imgW="5549900" imgH="4267200" progId="Word.Document.12">
                  <p:embed/>
                  <p:pic>
                    <p:nvPicPr>
                      <p:cNvPr id="0" name=""/>
                      <p:cNvPicPr/>
                      <p:nvPr/>
                    </p:nvPicPr>
                    <p:blipFill>
                      <a:blip r:embed="rId5"/>
                      <a:stretch>
                        <a:fillRect/>
                      </a:stretch>
                    </p:blipFill>
                    <p:spPr>
                      <a:xfrm>
                        <a:off x="3321050" y="2193437"/>
                        <a:ext cx="5549900" cy="4267200"/>
                      </a:xfrm>
                      <a:prstGeom prst="rect">
                        <a:avLst/>
                      </a:prstGeom>
                    </p:spPr>
                  </p:pic>
                </p:oleObj>
              </mc:Fallback>
            </mc:AlternateContent>
          </a:graphicData>
        </a:graphic>
      </p:graphicFrame>
    </p:spTree>
    <p:extLst>
      <p:ext uri="{BB962C8B-B14F-4D97-AF65-F5344CB8AC3E}">
        <p14:creationId xmlns:p14="http://schemas.microsoft.com/office/powerpoint/2010/main" val="298188281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just"/>
            <a:r>
              <a:rPr lang="pt-BR" sz="3600" b="1" dirty="0"/>
              <a:t>Organizational innovation as an enabler of technological innovation capabilities and firm </a:t>
            </a:r>
            <a:r>
              <a:rPr lang="pt-BR" sz="3600" b="1" dirty="0" smtClean="0"/>
              <a:t>performance</a:t>
            </a:r>
            <a:endParaRPr lang="pt-BR" sz="3600" b="1" dirty="0"/>
          </a:p>
        </p:txBody>
      </p:sp>
      <p:sp>
        <p:nvSpPr>
          <p:cNvPr id="5" name="Content Placeholder 4"/>
          <p:cNvSpPr>
            <a:spLocks noGrp="1"/>
          </p:cNvSpPr>
          <p:nvPr>
            <p:ph idx="1"/>
          </p:nvPr>
        </p:nvSpPr>
        <p:spPr/>
        <p:txBody>
          <a:bodyPr>
            <a:normAutofit/>
          </a:bodyPr>
          <a:lstStyle/>
          <a:p>
            <a:pPr algn="just"/>
            <a:r>
              <a:rPr lang="pt-BR" sz="2400" dirty="0"/>
              <a:t>No que diz respeito a amostra, os autores selecionaram empresas espanholas que constavam na base de </a:t>
            </a:r>
            <a:r>
              <a:rPr lang="pt-BR" sz="2400" dirty="0" err="1"/>
              <a:t>microdados</a:t>
            </a:r>
            <a:r>
              <a:rPr lang="pt-BR" sz="2400" dirty="0"/>
              <a:t> de 2005 da </a:t>
            </a:r>
            <a:r>
              <a:rPr lang="pt-BR" sz="2400" i="1" dirty="0"/>
              <a:t>SABI</a:t>
            </a:r>
            <a:r>
              <a:rPr lang="pt-BR" sz="2400" dirty="0"/>
              <a:t> (Sistema de </a:t>
            </a:r>
            <a:r>
              <a:rPr lang="pt-BR" sz="2400" dirty="0" err="1"/>
              <a:t>Análisis</a:t>
            </a:r>
            <a:r>
              <a:rPr lang="pt-BR" sz="2400" dirty="0"/>
              <a:t> de Balances Ibéricos). </a:t>
            </a:r>
          </a:p>
        </p:txBody>
      </p:sp>
    </p:spTree>
    <p:extLst>
      <p:ext uri="{BB962C8B-B14F-4D97-AF65-F5344CB8AC3E}">
        <p14:creationId xmlns:p14="http://schemas.microsoft.com/office/powerpoint/2010/main" val="340324389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just"/>
            <a:r>
              <a:rPr lang="pt-BR" sz="3600" b="1" dirty="0"/>
              <a:t>Organizational innovation as an enabler of technological innovation capabilities and firm </a:t>
            </a:r>
            <a:r>
              <a:rPr lang="pt-BR" sz="3600" b="1" dirty="0" smtClean="0"/>
              <a:t>performance</a:t>
            </a:r>
            <a:endParaRPr lang="pt-BR" sz="36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65943530"/>
              </p:ext>
            </p:extLst>
          </p:nvPr>
        </p:nvGraphicFramePr>
        <p:xfrm>
          <a:off x="838200" y="2778259"/>
          <a:ext cx="10515600" cy="23549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b="1" dirty="0" smtClean="0"/>
              <a:t>Processo de seleção da amostra</a:t>
            </a:r>
            <a:endParaRPr lang="pt-BR" b="1" dirty="0"/>
          </a:p>
        </p:txBody>
      </p:sp>
    </p:spTree>
    <p:extLst>
      <p:ext uri="{BB962C8B-B14F-4D97-AF65-F5344CB8AC3E}">
        <p14:creationId xmlns:p14="http://schemas.microsoft.com/office/powerpoint/2010/main" val="45899067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just"/>
            <a:r>
              <a:rPr lang="pt-BR" sz="3600" b="1" dirty="0"/>
              <a:t>Organizational innovation as an enabler of technological innovation capabilities and firm </a:t>
            </a:r>
            <a:r>
              <a:rPr lang="pt-BR" sz="3600" b="1" dirty="0" smtClean="0"/>
              <a:t>performance</a:t>
            </a:r>
            <a:endParaRPr lang="pt-BR" sz="3600" b="1" dirty="0"/>
          </a:p>
        </p:txBody>
      </p:sp>
      <p:sp>
        <p:nvSpPr>
          <p:cNvPr id="5" name="Content Placeholder 4"/>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sz="2400" dirty="0" smtClean="0"/>
              <a:t>Após o processo de seleção da amostra, o questionário da pesquisa fora enviado </a:t>
            </a:r>
            <a:r>
              <a:rPr lang="pt-BR" sz="2400" dirty="0"/>
              <a:t>para um conjunto 2.145 empresas. </a:t>
            </a:r>
            <a:endParaRPr lang="pt-BR" sz="2400" dirty="0" smtClean="0"/>
          </a:p>
          <a:p>
            <a:pPr algn="just"/>
            <a:r>
              <a:rPr lang="pt-BR" sz="2400" dirty="0"/>
              <a:t>Antes do envio do questionário para a amostra, fora realizado um pré-teste com sete empresas a fim de validar o instrumento. </a:t>
            </a:r>
            <a:endParaRPr lang="pt-BR" sz="2400" dirty="0" smtClean="0"/>
          </a:p>
          <a:p>
            <a:pPr algn="just"/>
            <a:r>
              <a:rPr lang="pt-BR" sz="2400" dirty="0" smtClean="0"/>
              <a:t>O </a:t>
            </a:r>
            <a:r>
              <a:rPr lang="pt-BR" sz="2400" dirty="0"/>
              <a:t>trabalho de campo aconteceu entre os meses de abril e novembro de 2006.</a:t>
            </a:r>
            <a:r>
              <a:rPr lang="en-US" sz="2400" dirty="0"/>
              <a:t> </a:t>
            </a:r>
            <a:endParaRPr lang="pt-BR" sz="2400" dirty="0" smtClean="0"/>
          </a:p>
          <a:p>
            <a:pPr algn="just"/>
            <a:endParaRPr lang="pt-BR" sz="2400" b="1" dirty="0"/>
          </a:p>
        </p:txBody>
      </p:sp>
      <p:pic>
        <p:nvPicPr>
          <p:cNvPr id="8" name="Picture 7"/>
          <p:cNvPicPr>
            <a:picLocks noChangeAspect="1"/>
          </p:cNvPicPr>
          <p:nvPr/>
        </p:nvPicPr>
        <p:blipFill>
          <a:blip r:embed="rId2"/>
          <a:stretch>
            <a:fillRect/>
          </a:stretch>
        </p:blipFill>
        <p:spPr>
          <a:xfrm>
            <a:off x="3930650" y="4152452"/>
            <a:ext cx="4330700" cy="1689100"/>
          </a:xfrm>
          <a:prstGeom prst="rect">
            <a:avLst/>
          </a:prstGeom>
        </p:spPr>
      </p:pic>
    </p:spTree>
    <p:extLst>
      <p:ext uri="{BB962C8B-B14F-4D97-AF65-F5344CB8AC3E}">
        <p14:creationId xmlns:p14="http://schemas.microsoft.com/office/powerpoint/2010/main" val="128016100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just"/>
            <a:r>
              <a:rPr lang="pt-BR" sz="3600" b="1" dirty="0"/>
              <a:t>Organizational innovation as an enabler of technological innovation capabilities and firm </a:t>
            </a:r>
            <a:r>
              <a:rPr lang="pt-BR" sz="3600" b="1" dirty="0" smtClean="0"/>
              <a:t>performance</a:t>
            </a:r>
            <a:endParaRPr lang="pt-BR" sz="3600" b="1" dirty="0"/>
          </a:p>
        </p:txBody>
      </p:sp>
      <p:sp>
        <p:nvSpPr>
          <p:cNvPr id="5" name="Content Placeholder 4"/>
          <p:cNvSpPr>
            <a:spLocks noGrp="1"/>
          </p:cNvSpPr>
          <p:nvPr>
            <p:ph idx="1"/>
          </p:nvPr>
        </p:nvSpPr>
        <p:spPr>
          <a:xfrm>
            <a:off x="838200" y="1825625"/>
            <a:ext cx="10515600" cy="4351338"/>
          </a:xfrm>
        </p:spPr>
        <p:txBody>
          <a:bodyPr>
            <a:normAutofit/>
          </a:bodyPr>
          <a:lstStyle/>
          <a:p>
            <a:pPr marL="0" lvl="0" indent="0" algn="just">
              <a:buNone/>
            </a:pPr>
            <a:r>
              <a:rPr lang="pt-BR" sz="2400" b="1" dirty="0" smtClean="0"/>
              <a:t>Variáveis do modelo</a:t>
            </a:r>
          </a:p>
          <a:p>
            <a:pPr lvl="0" algn="just"/>
            <a:r>
              <a:rPr lang="pt-BR" sz="2400" b="1" dirty="0" smtClean="0"/>
              <a:t>Inovação </a:t>
            </a:r>
            <a:r>
              <a:rPr lang="pt-BR" sz="2400" b="1" dirty="0"/>
              <a:t>organizacional (OI):</a:t>
            </a:r>
            <a:r>
              <a:rPr lang="pt-BR" sz="2400" dirty="0"/>
              <a:t> variável latente de segunda ordem, dado que foi formada por três dimensões (variáveis latentes de primeira ordem) que mediram as práticas de inovação organizacional no negócio, inovação no ambiente de trabalho da organização e novos métodos organizacionais na relação externa.</a:t>
            </a:r>
            <a:endParaRPr lang="en-US" sz="2400" dirty="0"/>
          </a:p>
          <a:p>
            <a:pPr lvl="0" algn="just"/>
            <a:r>
              <a:rPr lang="pt-BR" sz="2400" b="1" dirty="0"/>
              <a:t>Capacidade de inovação no produto (</a:t>
            </a:r>
            <a:r>
              <a:rPr lang="pt-BR" sz="2400" b="1" dirty="0" err="1"/>
              <a:t>Product</a:t>
            </a:r>
            <a:r>
              <a:rPr lang="pt-BR" sz="2400" b="1" dirty="0"/>
              <a:t> IC):</a:t>
            </a:r>
            <a:r>
              <a:rPr lang="pt-BR" sz="2400" dirty="0"/>
              <a:t> variável latente de primeira ordem com o objetivo de avaliar a habilidade da organização em desenvolver ou significativamente melhorar seus produtos</a:t>
            </a:r>
            <a:r>
              <a:rPr lang="pt-BR" sz="2400" dirty="0" smtClean="0"/>
              <a:t>.</a:t>
            </a:r>
            <a:endParaRPr lang="en-US" sz="2400" dirty="0"/>
          </a:p>
        </p:txBody>
      </p:sp>
    </p:spTree>
    <p:extLst>
      <p:ext uri="{BB962C8B-B14F-4D97-AF65-F5344CB8AC3E}">
        <p14:creationId xmlns:p14="http://schemas.microsoft.com/office/powerpoint/2010/main" val="418516696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just"/>
            <a:r>
              <a:rPr lang="pt-BR" sz="3600" b="1" dirty="0"/>
              <a:t>Organizational innovation as an enabler of technological innovation capabilities and firm </a:t>
            </a:r>
            <a:r>
              <a:rPr lang="pt-BR" sz="3600" b="1" dirty="0" smtClean="0"/>
              <a:t>performance</a:t>
            </a:r>
            <a:endParaRPr lang="pt-BR" sz="3600" b="1" dirty="0"/>
          </a:p>
        </p:txBody>
      </p:sp>
      <p:sp>
        <p:nvSpPr>
          <p:cNvPr id="5" name="Content Placeholder 4"/>
          <p:cNvSpPr>
            <a:spLocks noGrp="1"/>
          </p:cNvSpPr>
          <p:nvPr>
            <p:ph idx="1"/>
          </p:nvPr>
        </p:nvSpPr>
        <p:spPr>
          <a:xfrm>
            <a:off x="838200" y="1825625"/>
            <a:ext cx="10515600" cy="4351338"/>
          </a:xfrm>
        </p:spPr>
        <p:txBody>
          <a:bodyPr>
            <a:noAutofit/>
          </a:bodyPr>
          <a:lstStyle/>
          <a:p>
            <a:pPr marL="0" indent="0" algn="just">
              <a:buNone/>
            </a:pPr>
            <a:r>
              <a:rPr lang="pt-BR" sz="2400" b="1" dirty="0"/>
              <a:t>Variáveis do </a:t>
            </a:r>
            <a:r>
              <a:rPr lang="pt-BR" sz="2400" b="1" dirty="0" smtClean="0"/>
              <a:t>modelo (continuação)</a:t>
            </a:r>
          </a:p>
          <a:p>
            <a:pPr lvl="0" algn="just"/>
            <a:r>
              <a:rPr lang="pt-BR" sz="2400" b="1" dirty="0" smtClean="0"/>
              <a:t>Capacidade </a:t>
            </a:r>
            <a:r>
              <a:rPr lang="pt-BR" sz="2400" b="1" dirty="0"/>
              <a:t>de inovação no processo (</a:t>
            </a:r>
            <a:r>
              <a:rPr lang="pt-BR" sz="2400" b="1" dirty="0" err="1"/>
              <a:t>Process</a:t>
            </a:r>
            <a:r>
              <a:rPr lang="pt-BR" sz="2400" b="1" dirty="0"/>
              <a:t> IC): </a:t>
            </a:r>
            <a:r>
              <a:rPr lang="pt-BR" sz="2400" dirty="0"/>
              <a:t>variável latente de primeira ordem com o objetivo de avaliar a habilidade da organização em desenvolver ou significativamente melhorar seus processos produtivos e tecnológicos.</a:t>
            </a:r>
            <a:endParaRPr lang="en-US" sz="2400" dirty="0"/>
          </a:p>
          <a:p>
            <a:pPr algn="just"/>
            <a:r>
              <a:rPr lang="pt-BR" sz="2400" b="1" dirty="0"/>
              <a:t>Performance da organização (FP): </a:t>
            </a:r>
            <a:r>
              <a:rPr lang="pt-BR" sz="2400" dirty="0"/>
              <a:t>variável latente de primeira ordem que combinou aspectos objetivos (retorno aos investidores, retorno do capital empregado e retorno no patrimônio) e subjetivos (rentabilidade econômica média, rentabilidade financeira média e rentabilidade de vendas média). Os indicadores objetivos vieram de dados capturados nos questionários respondidos em 2006 enquanto os indicadores subjetivos vieram da base de dados da SABI de 2005. Foi realizado um teste de validade convergente dos indicadores subjetivos a fim de garantir a relação significativa </a:t>
            </a:r>
            <a:r>
              <a:rPr lang="en-US" sz="2400" dirty="0"/>
              <a:t>entre eles e o construto performance da organização. </a:t>
            </a:r>
            <a:endParaRPr lang="pt-BR" sz="2400" dirty="0"/>
          </a:p>
        </p:txBody>
      </p:sp>
    </p:spTree>
    <p:extLst>
      <p:ext uri="{BB962C8B-B14F-4D97-AF65-F5344CB8AC3E}">
        <p14:creationId xmlns:p14="http://schemas.microsoft.com/office/powerpoint/2010/main" val="418516696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just"/>
            <a:r>
              <a:rPr lang="pt-BR" sz="3600" b="1" dirty="0"/>
              <a:t>Organizational innovation as an enabler of technological innovation capabilities and firm </a:t>
            </a:r>
            <a:r>
              <a:rPr lang="pt-BR" sz="3600" b="1" dirty="0" smtClean="0"/>
              <a:t>performance</a:t>
            </a:r>
            <a:endParaRPr lang="pt-BR" sz="3600" b="1" dirty="0"/>
          </a:p>
        </p:txBody>
      </p:sp>
      <p:sp>
        <p:nvSpPr>
          <p:cNvPr id="5" name="Content Placeholder 4"/>
          <p:cNvSpPr>
            <a:spLocks noGrp="1"/>
          </p:cNvSpPr>
          <p:nvPr>
            <p:ph idx="1"/>
          </p:nvPr>
        </p:nvSpPr>
        <p:spPr>
          <a:xfrm>
            <a:off x="838200" y="1825625"/>
            <a:ext cx="10515600" cy="4351338"/>
          </a:xfrm>
        </p:spPr>
        <p:txBody>
          <a:bodyPr>
            <a:normAutofit/>
          </a:bodyPr>
          <a:lstStyle/>
          <a:p>
            <a:pPr marL="0" lvl="0" indent="0" algn="just">
              <a:buNone/>
            </a:pPr>
            <a:r>
              <a:rPr lang="pt-BR" sz="2400" b="1" dirty="0" smtClean="0"/>
              <a:t>Variáveis do modelo (continuação)</a:t>
            </a:r>
          </a:p>
          <a:p>
            <a:pPr marL="0" indent="0" algn="just">
              <a:buNone/>
            </a:pPr>
            <a:r>
              <a:rPr lang="pt-BR" sz="2400" dirty="0"/>
              <a:t>O estudo também utilizou um conjunto de variáveis de controle que poderiam potencialmente confundir os resultados. Os autores justificaram a inclusão de tais variáveis, pois, estudos anteriores descobriram que o tamanho da organização, a idade e a incerteza do ambiente influenciam a capacidade de inovação e a performance da organização.</a:t>
            </a:r>
            <a:endParaRPr lang="en-US" sz="2400" dirty="0"/>
          </a:p>
          <a:p>
            <a:pPr marL="0" lvl="0" indent="0" algn="just">
              <a:buNone/>
            </a:pPr>
            <a:endParaRPr lang="pt-BR" sz="2400" b="1" dirty="0" smtClean="0"/>
          </a:p>
        </p:txBody>
      </p:sp>
    </p:spTree>
    <p:extLst>
      <p:ext uri="{BB962C8B-B14F-4D97-AF65-F5344CB8AC3E}">
        <p14:creationId xmlns:p14="http://schemas.microsoft.com/office/powerpoint/2010/main" val="21642053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2510</TotalTime>
  <Words>878</Words>
  <Application>Microsoft Macintosh PowerPoint</Application>
  <PresentationFormat>Custom</PresentationFormat>
  <Paragraphs>58</Paragraphs>
  <Slides>19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Tema do Office</vt:lpstr>
      <vt:lpstr>Document</vt:lpstr>
      <vt:lpstr>Raphael Donaire Albino</vt:lpstr>
      <vt:lpstr>Organizational innovation as an enabler of technological innovation capabilities and firm performance</vt:lpstr>
      <vt:lpstr>Organizational innovation as an enabler of technological innovation capabilities and firm performance</vt:lpstr>
      <vt:lpstr>Organizational innovation as an enabler of technological innovation capabilities and firm performance</vt:lpstr>
      <vt:lpstr>Organizational innovation as an enabler of technological innovation capabilities and firm performance</vt:lpstr>
      <vt:lpstr>Organizational innovation as an enabler of technological innovation capabilities and firm performance</vt:lpstr>
      <vt:lpstr>Organizational innovation as an enabler of technological innovation capabilities and firm performance</vt:lpstr>
      <vt:lpstr>Organizational innovation as an enabler of technological innovation capabilities and firm performance</vt:lpstr>
      <vt:lpstr>Organizational innovation as an enabler of technological innovation capabilities and firm performance</vt:lpstr>
      <vt:lpstr>Organizational innovation as an enabler of technological innovation capabilities and firm performance</vt:lpstr>
      <vt:lpstr>Organizational innovation as an enabler of technological innovation capabilities and firm performance</vt:lpstr>
      <vt:lpstr>Organizational innovation as an enabler of technological innovation capabilities and firm performance</vt:lpstr>
      <vt:lpstr>Organizational innovation as an enabler of technological innovation capabilities and firm performance</vt:lpstr>
      <vt:lpstr>Organizational innovation as an enabler of technological innovation capabilities and firm performance</vt:lpstr>
      <vt:lpstr>Identificar no artigo os passos desenvolvidos e utilizados da técnica Comparar com o que foi aprendido na disciplina</vt:lpstr>
      <vt:lpstr>Identificar no artigo os passos desenvolvidos e utilizados da técnica Comparar com o que foi aprendido na disciplina</vt:lpstr>
      <vt:lpstr>Identificar no artigo os passos desenvolvidos e utilizados da técnica Comparar com o que foi aprendido na disciplina</vt:lpstr>
      <vt:lpstr>Descrever os pontos forte e fracos do artigo</vt:lpstr>
      <vt:lpstr>Críticas ou Sugestões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Nome do Aluno</dc:title>
  <dc:creator>Ednilson</dc:creator>
  <cp:lastModifiedBy>Raphael Albino</cp:lastModifiedBy>
  <cp:revision>42</cp:revision>
  <dcterms:created xsi:type="dcterms:W3CDTF">2017-03-24T21:22:08Z</dcterms:created>
  <dcterms:modified xsi:type="dcterms:W3CDTF">2017-04-14T23:37:15Z</dcterms:modified>
</cp:coreProperties>
</file>