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4" r:id="rId4"/>
    <p:sldId id="265" r:id="rId5"/>
    <p:sldId id="266" r:id="rId6"/>
    <p:sldId id="278" r:id="rId7"/>
    <p:sldId id="280" r:id="rId8"/>
    <p:sldId id="281" r:id="rId9"/>
    <p:sldId id="258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5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5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3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4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0E43-E6B2-4A1D-B5CA-C0C4C0542E57}" type="datetimeFigureOut">
              <a:rPr lang="pt-BR" smtClean="0"/>
              <a:t>6/3/17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5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Raphael Donaire Albino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produtos digitais e inovação</a:t>
            </a:r>
          </a:p>
          <a:p>
            <a:r>
              <a:rPr lang="pt-BR" dirty="0" smtClean="0"/>
              <a:t>Métodos Quantitativos e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16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Descrever os pontos forte e fracos do artigo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900584"/>
              </p:ext>
            </p:extLst>
          </p:nvPr>
        </p:nvGraphicFramePr>
        <p:xfrm>
          <a:off x="2001112" y="2519363"/>
          <a:ext cx="8189777" cy="2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3" imgW="5549900" imgH="1816100" progId="Word.Document.12">
                  <p:embed/>
                </p:oleObj>
              </mc:Choice>
              <mc:Fallback>
                <p:oleObj name="Document" r:id="rId3" imgW="5549900" imgH="181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112" y="2519363"/>
                        <a:ext cx="8189777" cy="2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76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Críticas ou Sugestões ?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Sem cr</a:t>
            </a:r>
            <a:r>
              <a:rPr lang="pt-BR" dirty="0" smtClean="0"/>
              <a:t>íticas ou sugestões.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Information</a:t>
            </a:r>
            <a:r>
              <a:rPr lang="pt-BR" sz="3600" b="1" dirty="0"/>
              <a:t> systems </a:t>
            </a:r>
            <a:r>
              <a:rPr lang="pt-BR" sz="3600" b="1" dirty="0" err="1"/>
              <a:t>research</a:t>
            </a:r>
            <a:r>
              <a:rPr lang="pt-BR" sz="3600" b="1" dirty="0"/>
              <a:t> </a:t>
            </a:r>
            <a:r>
              <a:rPr lang="pt-BR" sz="3600" b="1" dirty="0" err="1"/>
              <a:t>with</a:t>
            </a:r>
            <a:r>
              <a:rPr lang="pt-BR" sz="3600" b="1" dirty="0"/>
              <a:t> system dynamics 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/>
              <a:t>Information systems research with system </a:t>
            </a:r>
            <a:r>
              <a:rPr lang="en-US" sz="2400" i="1" dirty="0" smtClean="0"/>
              <a:t>dynamics</a:t>
            </a:r>
            <a:r>
              <a:rPr lang="pt-BR" sz="2400" dirty="0" smtClean="0"/>
              <a:t>, 2008.</a:t>
            </a:r>
          </a:p>
          <a:p>
            <a:pPr algn="just"/>
            <a:r>
              <a:rPr lang="pt-BR" sz="2400" dirty="0" smtClean="0"/>
              <a:t>Fator </a:t>
            </a:r>
            <a:r>
              <a:rPr lang="pt-BR" sz="2400" dirty="0"/>
              <a:t>de impacto: </a:t>
            </a:r>
            <a:r>
              <a:rPr lang="pt-BR" sz="2400" dirty="0" smtClean="0"/>
              <a:t>1.194.</a:t>
            </a:r>
            <a:endParaRPr lang="pt-BR" sz="2400" dirty="0"/>
          </a:p>
          <a:p>
            <a:pPr algn="just"/>
            <a:r>
              <a:rPr lang="pt-BR" sz="2400" b="1" dirty="0" smtClean="0"/>
              <a:t>Objetivos </a:t>
            </a:r>
            <a:r>
              <a:rPr lang="pt-BR" sz="2400" b="1" dirty="0" smtClean="0"/>
              <a:t>da pesquisa: </a:t>
            </a:r>
            <a:r>
              <a:rPr lang="pt-BR" sz="2400" dirty="0"/>
              <a:t>O artigo analisado teve por objetivo mapear como estudos na área de Sistemas de Informação (SI) podem utilizar Sistemas Dinâmicos (SD) como método de </a:t>
            </a:r>
            <a:r>
              <a:rPr lang="pt-BR" sz="2400" dirty="0" smtClean="0"/>
              <a:t>pesquisa</a:t>
            </a:r>
            <a:r>
              <a:rPr lang="pt-B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64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Information</a:t>
            </a:r>
            <a:r>
              <a:rPr lang="pt-BR" sz="3600" b="1" dirty="0"/>
              <a:t> systems </a:t>
            </a:r>
            <a:r>
              <a:rPr lang="pt-BR" sz="3600" b="1" dirty="0" err="1"/>
              <a:t>research</a:t>
            </a:r>
            <a:r>
              <a:rPr lang="pt-BR" sz="3600" b="1" dirty="0"/>
              <a:t> </a:t>
            </a:r>
            <a:r>
              <a:rPr lang="pt-BR" sz="3600" b="1" dirty="0" err="1"/>
              <a:t>with</a:t>
            </a:r>
            <a:r>
              <a:rPr lang="pt-BR" sz="3600" b="1" dirty="0"/>
              <a:t> system dynamics </a:t>
            </a:r>
            <a:endParaRPr lang="pt-BR" sz="36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82" y="2111569"/>
            <a:ext cx="8380836" cy="3021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88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Information</a:t>
            </a:r>
            <a:r>
              <a:rPr lang="pt-BR" sz="3600" b="1" dirty="0"/>
              <a:t> systems </a:t>
            </a:r>
            <a:r>
              <a:rPr lang="pt-BR" sz="3600" b="1" dirty="0" err="1"/>
              <a:t>research</a:t>
            </a:r>
            <a:r>
              <a:rPr lang="pt-BR" sz="3600" b="1" dirty="0"/>
              <a:t> </a:t>
            </a:r>
            <a:r>
              <a:rPr lang="pt-BR" sz="3600" b="1" dirty="0" err="1"/>
              <a:t>with</a:t>
            </a:r>
            <a:r>
              <a:rPr lang="pt-BR" sz="3600" b="1" dirty="0"/>
              <a:t> system dynamics </a:t>
            </a:r>
            <a:endParaRPr lang="pt-BR" sz="36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60247"/>
              </p:ext>
            </p:extLst>
          </p:nvPr>
        </p:nvGraphicFramePr>
        <p:xfrm>
          <a:off x="3721739" y="1437251"/>
          <a:ext cx="4748523" cy="522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3" imgW="5549900" imgH="6108700" progId="Word.Document.12">
                  <p:embed/>
                </p:oleObj>
              </mc:Choice>
              <mc:Fallback>
                <p:oleObj name="Document" r:id="rId3" imgW="5549900" imgH="610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1739" y="1437251"/>
                        <a:ext cx="4748523" cy="5226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24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Information</a:t>
            </a:r>
            <a:r>
              <a:rPr lang="pt-BR" sz="3600" b="1" dirty="0"/>
              <a:t> systems </a:t>
            </a:r>
            <a:r>
              <a:rPr lang="pt-BR" sz="3600" b="1" dirty="0" err="1"/>
              <a:t>research</a:t>
            </a:r>
            <a:r>
              <a:rPr lang="pt-BR" sz="3600" b="1" dirty="0"/>
              <a:t> </a:t>
            </a:r>
            <a:r>
              <a:rPr lang="pt-BR" sz="3600" b="1" dirty="0" err="1"/>
              <a:t>with</a:t>
            </a:r>
            <a:r>
              <a:rPr lang="pt-BR" sz="3600" b="1" dirty="0"/>
              <a:t> system </a:t>
            </a:r>
            <a:r>
              <a:rPr lang="pt-BR" sz="3600" b="1" dirty="0" smtClean="0"/>
              <a:t>dynamics</a:t>
            </a:r>
            <a:endParaRPr lang="pt-BR" sz="3600" b="1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86" y="1952825"/>
            <a:ext cx="6710829" cy="3758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99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94" y="304687"/>
            <a:ext cx="5784813" cy="6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98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Information</a:t>
            </a:r>
            <a:r>
              <a:rPr lang="pt-BR" sz="3600" b="1" dirty="0"/>
              <a:t> systems </a:t>
            </a:r>
            <a:r>
              <a:rPr lang="pt-BR" sz="3600" b="1" dirty="0" err="1"/>
              <a:t>research</a:t>
            </a:r>
            <a:r>
              <a:rPr lang="pt-BR" sz="3600" b="1" dirty="0"/>
              <a:t> </a:t>
            </a:r>
            <a:r>
              <a:rPr lang="pt-BR" sz="3600" b="1" dirty="0" err="1"/>
              <a:t>with</a:t>
            </a:r>
            <a:r>
              <a:rPr lang="pt-BR" sz="3600" b="1" dirty="0"/>
              <a:t> system </a:t>
            </a:r>
            <a:r>
              <a:rPr lang="pt-BR" sz="3600" b="1" dirty="0" smtClean="0"/>
              <a:t>dynamics</a:t>
            </a:r>
            <a:endParaRPr lang="pt-BR" sz="3600" b="1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768288"/>
              </p:ext>
            </p:extLst>
          </p:nvPr>
        </p:nvGraphicFramePr>
        <p:xfrm>
          <a:off x="2376943" y="1947863"/>
          <a:ext cx="7438115" cy="396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5549900" imgH="2959100" progId="Word.Document.12">
                  <p:embed/>
                </p:oleObj>
              </mc:Choice>
              <mc:Fallback>
                <p:oleObj name="Document" r:id="rId3" imgW="5549900" imgH="295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6943" y="1947863"/>
                        <a:ext cx="7438115" cy="396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55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err="1"/>
              <a:t>Information</a:t>
            </a:r>
            <a:r>
              <a:rPr lang="pt-BR" sz="3600" b="1" dirty="0"/>
              <a:t> systems </a:t>
            </a:r>
            <a:r>
              <a:rPr lang="pt-BR" sz="3600" b="1" dirty="0" err="1"/>
              <a:t>research</a:t>
            </a:r>
            <a:r>
              <a:rPr lang="pt-BR" sz="3600" b="1" dirty="0"/>
              <a:t> </a:t>
            </a:r>
            <a:r>
              <a:rPr lang="pt-BR" sz="3600" b="1" dirty="0" err="1"/>
              <a:t>with</a:t>
            </a:r>
            <a:r>
              <a:rPr lang="pt-BR" sz="3600" b="1" dirty="0"/>
              <a:t> system dynamics 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 ponto interessante do artigo foi que os autores apontaram, a partir de lições aprendidas, 3 características de uma boa pesquisa em SI que utiliza o método de SD. São elas: </a:t>
            </a:r>
            <a:endParaRPr lang="pt-BR" sz="2400" dirty="0" smtClean="0"/>
          </a:p>
          <a:p>
            <a:pPr marL="914400" lvl="1" indent="-457200" algn="just">
              <a:buFont typeface="+mj-lt"/>
              <a:buAutoNum type="alphaLcParenR"/>
            </a:pPr>
            <a:r>
              <a:rPr lang="pt-PT" sz="2000" dirty="0" smtClean="0"/>
              <a:t>basear</a:t>
            </a:r>
            <a:r>
              <a:rPr lang="pt-PT" sz="2000" dirty="0"/>
              <a:t>-se na terminologia e na literatura da comunidade de SI; </a:t>
            </a:r>
            <a:endParaRPr lang="pt-PT" sz="2000" dirty="0" smtClean="0"/>
          </a:p>
          <a:p>
            <a:pPr marL="914400" lvl="1" indent="-457200" algn="just">
              <a:buFont typeface="+mj-lt"/>
              <a:buAutoNum type="alphaLcParenR"/>
            </a:pPr>
            <a:r>
              <a:rPr lang="pt-PT" sz="2000" dirty="0" smtClean="0"/>
              <a:t>evitar </a:t>
            </a:r>
            <a:r>
              <a:rPr lang="pt-PT" sz="2000" dirty="0"/>
              <a:t>modelos desnecessariamente complicados</a:t>
            </a:r>
            <a:r>
              <a:rPr lang="pt-PT" sz="2000" dirty="0" smtClean="0"/>
              <a:t>;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pt-PT" sz="2000" dirty="0" smtClean="0"/>
              <a:t>apresentar </a:t>
            </a:r>
            <a:r>
              <a:rPr lang="pt-PT" sz="2000" dirty="0"/>
              <a:t>o trabalho de forma a enfatizar a contribuição e a intuição sobre o vínculo entre a estrutura causal de um modelo e seu comportamento dinâmico.</a:t>
            </a:r>
            <a:endParaRPr lang="en-US" sz="20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69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Identificar no artigo os passos desenvolvidos e utilizados da técnica</a:t>
            </a:r>
            <a:br>
              <a:rPr lang="pt-BR" sz="2800" dirty="0"/>
            </a:br>
            <a:r>
              <a:rPr lang="pt-BR" sz="2400" i="1" dirty="0"/>
              <a:t>Comparar com o que foi aprendido na disciplina</a:t>
            </a:r>
            <a:endParaRPr lang="pt-BR" sz="2800" i="1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Ao </a:t>
            </a:r>
            <a:r>
              <a:rPr lang="pt-BR" sz="2400" dirty="0"/>
              <a:t>relacionar o resumo apresentado no tópico anterior com o que foi aprendido na disciplina, ficou claro que as pesquisas em SI podem se beneficiar do uso do método de SD.  </a:t>
            </a: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Tal </a:t>
            </a:r>
            <a:r>
              <a:rPr lang="pt-BR" sz="2400" dirty="0"/>
              <a:t>constatação se dá ao definir que sistemas dinâmicos podem ser considerados como um </a:t>
            </a:r>
            <a:r>
              <a:rPr lang="pt-BR" sz="2400" b="1" dirty="0"/>
              <a:t>conjunto de elementos interconectados</a:t>
            </a:r>
            <a:r>
              <a:rPr lang="pt-BR" sz="2400" dirty="0"/>
              <a:t> que são coerentemente </a:t>
            </a:r>
            <a:r>
              <a:rPr lang="pt-BR" sz="2400" b="1" dirty="0"/>
              <a:t>organizados de uma forma a realizar algo</a:t>
            </a:r>
            <a:r>
              <a:rPr lang="pt-BR" sz="2400" dirty="0"/>
              <a:t> e de que eles possuem como características serem: </a:t>
            </a:r>
            <a:r>
              <a:rPr lang="pt-BR" sz="2400" b="1" dirty="0"/>
              <a:t>dinâmicos</a:t>
            </a:r>
            <a:r>
              <a:rPr lang="pt-BR" sz="2400" dirty="0"/>
              <a:t>; </a:t>
            </a:r>
            <a:r>
              <a:rPr lang="pt-BR" sz="2400" b="1" dirty="0"/>
              <a:t>altamente</a:t>
            </a:r>
            <a:r>
              <a:rPr lang="pt-BR" sz="2400" dirty="0"/>
              <a:t> </a:t>
            </a:r>
            <a:r>
              <a:rPr lang="pt-BR" sz="2400" b="1" dirty="0"/>
              <a:t>acoplados</a:t>
            </a:r>
            <a:r>
              <a:rPr lang="pt-BR" sz="2400" dirty="0"/>
              <a:t>; </a:t>
            </a:r>
            <a:r>
              <a:rPr lang="pt-BR" sz="2400" b="1" dirty="0"/>
              <a:t>governados</a:t>
            </a:r>
            <a:r>
              <a:rPr lang="pt-BR" sz="2400" dirty="0"/>
              <a:t> por </a:t>
            </a:r>
            <a:r>
              <a:rPr lang="pt-BR" sz="2400" b="1" dirty="0"/>
              <a:t>retroalimentação</a:t>
            </a:r>
            <a:r>
              <a:rPr lang="pt-BR" sz="2400" dirty="0"/>
              <a:t>; </a:t>
            </a:r>
            <a:r>
              <a:rPr lang="pt-BR" sz="2400" b="1" dirty="0"/>
              <a:t>podem ser não lineares</a:t>
            </a:r>
            <a:r>
              <a:rPr lang="pt-BR" sz="2400" dirty="0"/>
              <a:t>; </a:t>
            </a:r>
            <a:r>
              <a:rPr lang="pt-BR" sz="2400" b="1" dirty="0"/>
              <a:t>estado atual depende de estado anterior</a:t>
            </a:r>
            <a:r>
              <a:rPr lang="pt-BR" sz="2400" dirty="0"/>
              <a:t>; </a:t>
            </a:r>
            <a:r>
              <a:rPr lang="pt-BR" sz="2400" b="1" dirty="0"/>
              <a:t>a estrutura interna determina seu comportamento </a:t>
            </a:r>
            <a:r>
              <a:rPr lang="pt-BR" sz="2400" dirty="0"/>
              <a:t>– pode ser contra intuitivo; </a:t>
            </a:r>
            <a:r>
              <a:rPr lang="pt-BR" sz="2400" b="1" dirty="0"/>
              <a:t>a complexidade pode superar a capacidade de compreensão</a:t>
            </a:r>
            <a:r>
              <a:rPr lang="pt-BR" sz="2400" dirty="0"/>
              <a:t>; </a:t>
            </a:r>
            <a:r>
              <a:rPr lang="pt-BR" sz="2400" b="1" dirty="0"/>
              <a:t>diferenças de respostas a um mesmo estímulo </a:t>
            </a:r>
            <a:r>
              <a:rPr lang="pt-BR" sz="2400" dirty="0"/>
              <a:t>– longo prazo </a:t>
            </a:r>
            <a:r>
              <a:rPr lang="pt-BR" sz="2400" dirty="0" err="1"/>
              <a:t>x</a:t>
            </a:r>
            <a:r>
              <a:rPr lang="pt-BR" sz="2400" dirty="0"/>
              <a:t> curto prazo.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645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331</Words>
  <Application>Microsoft Macintosh PowerPoint</Application>
  <PresentationFormat>Custom</PresentationFormat>
  <Paragraphs>22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Tema do Office</vt:lpstr>
      <vt:lpstr>Microsoft Word Document</vt:lpstr>
      <vt:lpstr>Raphael Donaire Albino</vt:lpstr>
      <vt:lpstr>Information systems research with system dynamics </vt:lpstr>
      <vt:lpstr>Information systems research with system dynamics </vt:lpstr>
      <vt:lpstr>Information systems research with system dynamics </vt:lpstr>
      <vt:lpstr>Information systems research with system dynamics</vt:lpstr>
      <vt:lpstr>PowerPoint Presentation</vt:lpstr>
      <vt:lpstr>Information systems research with system dynamics</vt:lpstr>
      <vt:lpstr>Information systems research with system dynamics </vt:lpstr>
      <vt:lpstr>Identificar no artigo os passos desenvolvidos e utilizados da técnica Comparar com o que foi aprendido na disciplina</vt:lpstr>
      <vt:lpstr>Descrever os pontos forte e fracos do artigo</vt:lpstr>
      <vt:lpstr>Críticas ou Sugestões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Aluno</dc:title>
  <dc:creator>Ednilson</dc:creator>
  <cp:lastModifiedBy>Raphael Albino</cp:lastModifiedBy>
  <cp:revision>72</cp:revision>
  <dcterms:created xsi:type="dcterms:W3CDTF">2017-03-24T21:22:08Z</dcterms:created>
  <dcterms:modified xsi:type="dcterms:W3CDTF">2017-06-03T13:50:08Z</dcterms:modified>
</cp:coreProperties>
</file>