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7" r:id="rId3"/>
    <p:sldId id="262" r:id="rId4"/>
    <p:sldId id="258" r:id="rId5"/>
    <p:sldId id="263" r:id="rId6"/>
    <p:sldId id="260" r:id="rId7"/>
    <p:sldId id="261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6" d="100"/>
          <a:sy n="96" d="100"/>
        </p:scale>
        <p:origin x="-520" y="-1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20E43-E6B2-4A1D-B5CA-C0C4C0542E57}" type="datetimeFigureOut">
              <a:rPr lang="pt-BR" smtClean="0"/>
              <a:t>3/26/17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2723C-BB39-4D90-958F-C4405AC9186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8607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20E43-E6B2-4A1D-B5CA-C0C4C0542E57}" type="datetimeFigureOut">
              <a:rPr lang="pt-BR" smtClean="0"/>
              <a:t>3/26/17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2723C-BB39-4D90-958F-C4405AC9186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8545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20E43-E6B2-4A1D-B5CA-C0C4C0542E57}" type="datetimeFigureOut">
              <a:rPr lang="pt-BR" smtClean="0"/>
              <a:t>3/26/17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2723C-BB39-4D90-958F-C4405AC9186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9306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20E43-E6B2-4A1D-B5CA-C0C4C0542E57}" type="datetimeFigureOut">
              <a:rPr lang="pt-BR" smtClean="0"/>
              <a:t>3/26/17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2723C-BB39-4D90-958F-C4405AC9186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7396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20E43-E6B2-4A1D-B5CA-C0C4C0542E57}" type="datetimeFigureOut">
              <a:rPr lang="pt-BR" smtClean="0"/>
              <a:t>3/26/17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2723C-BB39-4D90-958F-C4405AC9186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859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20E43-E6B2-4A1D-B5CA-C0C4C0542E57}" type="datetimeFigureOut">
              <a:rPr lang="pt-BR" smtClean="0"/>
              <a:t>3/26/17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2723C-BB39-4D90-958F-C4405AC9186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8116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20E43-E6B2-4A1D-B5CA-C0C4C0542E57}" type="datetimeFigureOut">
              <a:rPr lang="pt-BR" smtClean="0"/>
              <a:t>3/26/17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2723C-BB39-4D90-958F-C4405AC9186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9569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20E43-E6B2-4A1D-B5CA-C0C4C0542E57}" type="datetimeFigureOut">
              <a:rPr lang="pt-BR" smtClean="0"/>
              <a:t>3/26/17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2723C-BB39-4D90-958F-C4405AC9186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7466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20E43-E6B2-4A1D-B5CA-C0C4C0542E57}" type="datetimeFigureOut">
              <a:rPr lang="pt-BR" smtClean="0"/>
              <a:t>3/26/17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2723C-BB39-4D90-958F-C4405AC9186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2110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20E43-E6B2-4A1D-B5CA-C0C4C0542E57}" type="datetimeFigureOut">
              <a:rPr lang="pt-BR" smtClean="0"/>
              <a:t>3/26/17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2723C-BB39-4D90-958F-C4405AC9186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4500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20E43-E6B2-4A1D-B5CA-C0C4C0542E57}" type="datetimeFigureOut">
              <a:rPr lang="pt-BR" smtClean="0"/>
              <a:t>3/26/17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2723C-BB39-4D90-958F-C4405AC9186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7926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420E43-E6B2-4A1D-B5CA-C0C4C0542E57}" type="datetimeFigureOut">
              <a:rPr lang="pt-BR" smtClean="0"/>
              <a:t>3/26/17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E2723C-BB39-4D90-958F-C4405AC9186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3057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Raphael Donaire Albino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Desenvolvimento de produtos digitais e inovação</a:t>
            </a:r>
          </a:p>
          <a:p>
            <a:r>
              <a:rPr lang="pt-BR" dirty="0" smtClean="0"/>
              <a:t>Métodos Quantitativos e Informática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141683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Senior</a:t>
            </a:r>
            <a:r>
              <a:rPr lang="pt-BR" dirty="0"/>
              <a:t> Management </a:t>
            </a:r>
            <a:r>
              <a:rPr lang="pt-BR" dirty="0" err="1"/>
              <a:t>Support</a:t>
            </a:r>
            <a:r>
              <a:rPr lang="pt-BR" dirty="0"/>
              <a:t> in </a:t>
            </a:r>
            <a:r>
              <a:rPr lang="pt-BR" dirty="0" err="1"/>
              <a:t>the</a:t>
            </a:r>
            <a:r>
              <a:rPr lang="pt-BR" dirty="0"/>
              <a:t> New </a:t>
            </a:r>
            <a:r>
              <a:rPr lang="pt-BR" dirty="0" err="1"/>
              <a:t>Product</a:t>
            </a:r>
            <a:r>
              <a:rPr lang="pt-BR" dirty="0"/>
              <a:t> </a:t>
            </a:r>
            <a:r>
              <a:rPr lang="pt-BR" dirty="0" err="1"/>
              <a:t>Development</a:t>
            </a:r>
            <a:r>
              <a:rPr lang="pt-BR" dirty="0"/>
              <a:t> </a:t>
            </a:r>
            <a:r>
              <a:rPr lang="pt-BR" dirty="0" err="1"/>
              <a:t>Process</a:t>
            </a:r>
            <a:r>
              <a:rPr lang="en-US" dirty="0"/>
              <a:t>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err="1"/>
              <a:t>Creativity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Innovation</a:t>
            </a:r>
            <a:r>
              <a:rPr lang="pt-BR" dirty="0"/>
              <a:t> </a:t>
            </a:r>
            <a:r>
              <a:rPr lang="pt-BR" dirty="0" smtClean="0"/>
              <a:t>Management, 2001.</a:t>
            </a:r>
          </a:p>
          <a:p>
            <a:r>
              <a:rPr lang="pt-BR" dirty="0"/>
              <a:t>Fator de impacto: 1.143.</a:t>
            </a:r>
          </a:p>
          <a:p>
            <a:r>
              <a:rPr lang="pt-BR" dirty="0"/>
              <a:t>Classificação Capes: A2</a:t>
            </a:r>
            <a:r>
              <a:rPr lang="pt-BR" dirty="0" smtClean="0"/>
              <a:t>.</a:t>
            </a:r>
            <a:endParaRPr lang="pt-BR" dirty="0"/>
          </a:p>
          <a:p>
            <a:r>
              <a:rPr lang="pt-BR" b="1" dirty="0" smtClean="0"/>
              <a:t>Problemas de pesquisa:</a:t>
            </a:r>
          </a:p>
          <a:p>
            <a:pPr lvl="1" algn="just"/>
            <a:r>
              <a:rPr lang="pt-BR" dirty="0"/>
              <a:t>Como o suporte da </a:t>
            </a:r>
            <a:r>
              <a:rPr lang="pt-BR" dirty="0" smtClean="0"/>
              <a:t>gestão sênior </a:t>
            </a:r>
            <a:r>
              <a:rPr lang="pt-BR" dirty="0"/>
              <a:t>está relacionado com medidas de performance como tempo, custo e qualidade final do produto produzido?</a:t>
            </a:r>
            <a:endParaRPr lang="en-US" dirty="0"/>
          </a:p>
          <a:p>
            <a:pPr lvl="1" algn="just"/>
            <a:r>
              <a:rPr lang="pt-BR" dirty="0"/>
              <a:t>Como a </a:t>
            </a:r>
            <a:r>
              <a:rPr lang="pt-BR" dirty="0" smtClean="0"/>
              <a:t>gestão sênior </a:t>
            </a:r>
            <a:r>
              <a:rPr lang="pt-BR" dirty="0"/>
              <a:t>suporta o desenvolvimento de projetos para o desenvolvimento de novos produtos a partir das perspectivas dos membros da </a:t>
            </a:r>
            <a:r>
              <a:rPr lang="pt-BR" dirty="0" smtClean="0"/>
              <a:t>equipe</a:t>
            </a:r>
            <a:r>
              <a:rPr lang="pt-BR" dirty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6458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Senior</a:t>
            </a:r>
            <a:r>
              <a:rPr lang="pt-BR" dirty="0"/>
              <a:t> Management </a:t>
            </a:r>
            <a:r>
              <a:rPr lang="pt-BR" dirty="0" err="1"/>
              <a:t>Support</a:t>
            </a:r>
            <a:r>
              <a:rPr lang="pt-BR" dirty="0"/>
              <a:t> in </a:t>
            </a:r>
            <a:r>
              <a:rPr lang="pt-BR" dirty="0" err="1"/>
              <a:t>the</a:t>
            </a:r>
            <a:r>
              <a:rPr lang="pt-BR" dirty="0"/>
              <a:t> New </a:t>
            </a:r>
            <a:r>
              <a:rPr lang="pt-BR" dirty="0" err="1"/>
              <a:t>Product</a:t>
            </a:r>
            <a:r>
              <a:rPr lang="pt-BR" dirty="0"/>
              <a:t> </a:t>
            </a:r>
            <a:r>
              <a:rPr lang="pt-BR" dirty="0" err="1"/>
              <a:t>Development</a:t>
            </a:r>
            <a:r>
              <a:rPr lang="pt-BR" dirty="0"/>
              <a:t> </a:t>
            </a:r>
            <a:r>
              <a:rPr lang="pt-BR" dirty="0" err="1"/>
              <a:t>Process</a:t>
            </a:r>
            <a:r>
              <a:rPr lang="en-US" dirty="0"/>
              <a:t>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b="1" dirty="0" smtClean="0"/>
              <a:t>Objetivo:</a:t>
            </a:r>
          </a:p>
          <a:p>
            <a:pPr lvl="1" algn="just"/>
            <a:r>
              <a:rPr lang="pt-BR" dirty="0" smtClean="0"/>
              <a:t>Investigar </a:t>
            </a:r>
            <a:r>
              <a:rPr lang="pt-BR" dirty="0"/>
              <a:t>a relação entre o suporte da </a:t>
            </a:r>
            <a:r>
              <a:rPr lang="pt-BR" dirty="0" smtClean="0"/>
              <a:t>gestão sênior </a:t>
            </a:r>
            <a:r>
              <a:rPr lang="pt-BR" dirty="0"/>
              <a:t>no desenvolvimento de novos produtos. </a:t>
            </a:r>
          </a:p>
          <a:p>
            <a:r>
              <a:rPr lang="pt-BR" b="1" dirty="0"/>
              <a:t>Principais </a:t>
            </a:r>
            <a:r>
              <a:rPr lang="pt-BR" b="1" dirty="0" smtClean="0"/>
              <a:t>resultados:</a:t>
            </a:r>
          </a:p>
          <a:p>
            <a:pPr lvl="1" algn="just"/>
            <a:r>
              <a:rPr lang="pt-BR" dirty="0" smtClean="0"/>
              <a:t>Uma gestão madura contribui mais para o desenvolvimento de novos produtos no prazo do que para predizer os custos.</a:t>
            </a:r>
          </a:p>
          <a:p>
            <a:pPr lvl="1" algn="just"/>
            <a:r>
              <a:rPr lang="pt-BR" dirty="0" smtClean="0"/>
              <a:t>A abordagem quantitativa indicou que o suporte da gestão sênior não é o único </a:t>
            </a:r>
            <a:r>
              <a:rPr lang="pt-BR" dirty="0" err="1" smtClean="0"/>
              <a:t>preditor</a:t>
            </a:r>
            <a:r>
              <a:rPr lang="pt-BR" dirty="0" smtClean="0"/>
              <a:t> da performance do processo de desenvolvimento de novos produtos (prazo e custo) e que ela não é relevante quando o objetivo é desenvolver um produto final de qualidade.</a:t>
            </a: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879012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2800" dirty="0"/>
              <a:t>Identificar no artigo os passos desenvolvidos e utilizados da técnica</a:t>
            </a:r>
            <a:br>
              <a:rPr lang="pt-BR" sz="2800" dirty="0"/>
            </a:br>
            <a:r>
              <a:rPr lang="pt-BR" sz="2400" i="1" dirty="0"/>
              <a:t>Comparar com o que foi aprendido na disciplina</a:t>
            </a:r>
            <a:endParaRPr lang="pt-BR" sz="2800" i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Foram executados três modelos de regressão linear múltipla. As variáveis independentes do modelo eram: recursos disponibilizados pela gestão sênior (</a:t>
            </a:r>
            <a:r>
              <a:rPr lang="pt-BR" dirty="0" err="1"/>
              <a:t>Reso</a:t>
            </a:r>
            <a:r>
              <a:rPr lang="pt-BR" dirty="0"/>
              <a:t>); e comprometimento da gestão sênior (</a:t>
            </a:r>
            <a:r>
              <a:rPr lang="pt-BR" dirty="0" err="1"/>
              <a:t>Comm</a:t>
            </a:r>
            <a:r>
              <a:rPr lang="pt-BR" dirty="0"/>
              <a:t>).  Tais constructos foram gerados de uma análise fatorial exploratória realizada previamente a partir de variáveis oriundas da </a:t>
            </a:r>
            <a:r>
              <a:rPr lang="pt-BR" i="1" dirty="0" err="1"/>
              <a:t>survey</a:t>
            </a:r>
            <a:r>
              <a:rPr lang="pt-BR" dirty="0"/>
              <a:t> aplicada.</a:t>
            </a:r>
            <a:endParaRPr lang="en-US" dirty="0"/>
          </a:p>
          <a:p>
            <a:pPr algn="just"/>
            <a:r>
              <a:rPr lang="pt-BR" dirty="0" smtClean="0"/>
              <a:t>Pensando </a:t>
            </a:r>
            <a:r>
              <a:rPr lang="pt-BR" dirty="0"/>
              <a:t>em responder as hipóteses levantadas, as variáveis dependentes destacadas foram: tempo de desenvolvimento do produto (PD time); custo de desenvolvimento do produto (PD </a:t>
            </a:r>
            <a:r>
              <a:rPr lang="pt-BR" dirty="0" err="1"/>
              <a:t>Cost</a:t>
            </a:r>
            <a:r>
              <a:rPr lang="pt-BR" dirty="0"/>
              <a:t>); e qualidade final do produto (</a:t>
            </a:r>
            <a:r>
              <a:rPr lang="pt-BR" dirty="0" err="1"/>
              <a:t>End</a:t>
            </a:r>
            <a:r>
              <a:rPr lang="pt-BR" dirty="0"/>
              <a:t> </a:t>
            </a:r>
            <a:r>
              <a:rPr lang="pt-BR" dirty="0" err="1"/>
              <a:t>product</a:t>
            </a:r>
            <a:r>
              <a:rPr lang="pt-BR" dirty="0"/>
              <a:t> </a:t>
            </a:r>
            <a:r>
              <a:rPr lang="pt-BR" dirty="0" err="1"/>
              <a:t>quality</a:t>
            </a:r>
            <a:r>
              <a:rPr lang="pt-BR" dirty="0"/>
              <a:t>).</a:t>
            </a:r>
            <a:r>
              <a:rPr lang="en-US" dirty="0"/>
              <a:t>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164526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2800" dirty="0"/>
              <a:t>Identificar no artigo os passos desenvolvidos e utilizados da técnica</a:t>
            </a:r>
            <a:br>
              <a:rPr lang="pt-BR" sz="2800" dirty="0"/>
            </a:br>
            <a:r>
              <a:rPr lang="pt-BR" sz="2400" i="1" dirty="0"/>
              <a:t>Comparar com o que foi aprendido na disciplina</a:t>
            </a:r>
            <a:endParaRPr lang="pt-BR" sz="2800" i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pt-BR" dirty="0"/>
              <a:t>Como primeiro passo da análise, os autores exploraram as correlações entre as variáveis independentes com a variável dependente de cada modelo. </a:t>
            </a:r>
            <a:endParaRPr lang="pt-BR" dirty="0" smtClean="0"/>
          </a:p>
          <a:p>
            <a:pPr algn="just"/>
            <a:r>
              <a:rPr lang="pt-BR" dirty="0" smtClean="0"/>
              <a:t>Depois </a:t>
            </a:r>
            <a:r>
              <a:rPr lang="pt-BR" dirty="0"/>
              <a:t>disso, para cada modelo, foram analisados os valores de R</a:t>
            </a:r>
            <a:r>
              <a:rPr lang="pt-BR" baseline="30000" dirty="0"/>
              <a:t>2 </a:t>
            </a:r>
            <a:r>
              <a:rPr lang="pt-BR" dirty="0"/>
              <a:t>e o respectivo nível de significância. Por fim, foram interpretados os valores dos betas de cada equação para identificar o impacto de cada variável independente sobre as </a:t>
            </a:r>
            <a:r>
              <a:rPr lang="pt-BR"/>
              <a:t>variáveis </a:t>
            </a:r>
            <a:r>
              <a:rPr lang="pt-BR" smtClean="0"/>
              <a:t>dependentes.</a:t>
            </a:r>
            <a:endParaRPr lang="en-US" dirty="0"/>
          </a:p>
          <a:p>
            <a:pPr algn="just"/>
            <a:r>
              <a:rPr lang="pt-BR" dirty="0"/>
              <a:t>O artigo não abordou a análise dos resíduos dos modelos, portanto, não foram discutidas as suposições de que os erros possuem variância constante, não são correlacionados entre si e são originados de uma distribuição normal.</a:t>
            </a:r>
            <a:r>
              <a:rPr lang="en-US" dirty="0"/>
              <a:t>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700240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Descrever os pontos forte e fracos do artigo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7549403"/>
              </p:ext>
            </p:extLst>
          </p:nvPr>
        </p:nvGraphicFramePr>
        <p:xfrm>
          <a:off x="1053068" y="1420845"/>
          <a:ext cx="9688724" cy="5310152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844362"/>
                <a:gridCol w="4844362"/>
              </a:tblGrid>
              <a:tr h="311433">
                <a:tc>
                  <a:txBody>
                    <a:bodyPr/>
                    <a:lstStyle/>
                    <a:p>
                      <a:pPr algn="just"/>
                      <a:r>
                        <a:rPr lang="pt-BR" sz="1400" dirty="0" smtClean="0"/>
                        <a:t>Pontos fortes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sz="1400" dirty="0" smtClean="0"/>
                        <a:t>Pontos fracos</a:t>
                      </a:r>
                      <a:endParaRPr lang="pt-BR" sz="1400" dirty="0"/>
                    </a:p>
                  </a:txBody>
                  <a:tcPr/>
                </a:tc>
              </a:tr>
              <a:tr h="4512189">
                <a:tc>
                  <a:txBody>
                    <a:bodyPr/>
                    <a:lstStyle/>
                    <a:p>
                      <a:pPr algn="just"/>
                      <a:r>
                        <a:rPr lang="pt-BR" sz="1400" kern="1200" dirty="0" smtClean="0">
                          <a:effectLst/>
                        </a:rPr>
                        <a:t>- Mesclar abordagens quantitativa e qualitativa.</a:t>
                      </a:r>
                      <a:endParaRPr lang="en-US" sz="1400" kern="1200" dirty="0" smtClean="0">
                        <a:effectLst/>
                      </a:endParaRPr>
                    </a:p>
                    <a:p>
                      <a:pPr algn="just"/>
                      <a:r>
                        <a:rPr lang="pt-BR" sz="1400" kern="1200" dirty="0" smtClean="0">
                          <a:effectLst/>
                        </a:rPr>
                        <a:t> </a:t>
                      </a:r>
                      <a:endParaRPr lang="en-US" sz="1400" kern="1200" dirty="0" smtClean="0">
                        <a:effectLst/>
                      </a:endParaRPr>
                    </a:p>
                    <a:p>
                      <a:pPr algn="just"/>
                      <a:r>
                        <a:rPr lang="pt-BR" sz="1400" kern="1200" dirty="0" smtClean="0">
                          <a:effectLst/>
                        </a:rPr>
                        <a:t>- Fomentar a discussão do desenvolvimento de novos produtos em empresas de diferentes segmentos (químico, farmacêutico, eletrônicos, telecomunicação, cosméticos, produtos para casa, higiene pessoal).</a:t>
                      </a:r>
                      <a:endParaRPr lang="en-US" sz="1400" kern="1200" dirty="0" smtClean="0">
                        <a:effectLst/>
                      </a:endParaRPr>
                    </a:p>
                    <a:p>
                      <a:pPr algn="just"/>
                      <a:r>
                        <a:rPr lang="pt-BR" sz="1400" kern="1200" dirty="0" smtClean="0">
                          <a:effectLst/>
                        </a:rPr>
                        <a:t> </a:t>
                      </a:r>
                      <a:endParaRPr lang="en-US" sz="1400" kern="1200" dirty="0" smtClean="0">
                        <a:effectLst/>
                      </a:endParaRPr>
                    </a:p>
                    <a:p>
                      <a:pPr algn="just"/>
                      <a:r>
                        <a:rPr lang="pt-BR" sz="1400" kern="1200" dirty="0" smtClean="0">
                          <a:effectLst/>
                        </a:rPr>
                        <a:t>- Embasamento teórico para a construção das variáveis aplicadas no modelo.</a:t>
                      </a:r>
                      <a:endParaRPr lang="en-US" sz="1400" kern="1200" dirty="0" smtClean="0">
                        <a:effectLst/>
                      </a:endParaRPr>
                    </a:p>
                    <a:p>
                      <a:pPr algn="just"/>
                      <a:r>
                        <a:rPr lang="pt-BR" sz="1400" kern="1200" dirty="0" smtClean="0">
                          <a:effectLst/>
                        </a:rPr>
                        <a:t> </a:t>
                      </a:r>
                      <a:endParaRPr lang="en-US" sz="1400" kern="1200" dirty="0" smtClean="0">
                        <a:effectLst/>
                      </a:endParaRPr>
                    </a:p>
                    <a:p>
                      <a:pPr algn="just"/>
                      <a:r>
                        <a:rPr lang="pt-BR" sz="1400" kern="1200" dirty="0" smtClean="0">
                          <a:effectLst/>
                        </a:rPr>
                        <a:t>- Compartilhamento dos resultados do processamento da análise fatorial (apêndice do artigo).</a:t>
                      </a:r>
                      <a:endParaRPr lang="en-US" sz="1400" kern="1200" dirty="0" smtClean="0">
                        <a:effectLst/>
                      </a:endParaRPr>
                    </a:p>
                    <a:p>
                      <a:pPr algn="just"/>
                      <a:r>
                        <a:rPr lang="pt-BR" sz="1400" kern="1200" dirty="0" smtClean="0">
                          <a:effectLst/>
                        </a:rPr>
                        <a:t> </a:t>
                      </a:r>
                      <a:endParaRPr lang="en-US" sz="1400" kern="1200" dirty="0" smtClean="0">
                        <a:effectLst/>
                      </a:endParaRPr>
                    </a:p>
                    <a:p>
                      <a:pPr algn="just"/>
                      <a:r>
                        <a:rPr lang="pt-BR" sz="1400" kern="1200" dirty="0" smtClean="0">
                          <a:effectLst/>
                        </a:rPr>
                        <a:t>- Desenvolvimento de um modelo de práticas que podem ser adotadas para descrever como a gestão sênior pode suportar o desenvolvimento de novos produtos.</a:t>
                      </a:r>
                      <a:endParaRPr lang="en-US" sz="1400" kern="1200" dirty="0" smtClean="0">
                        <a:effectLst/>
                      </a:endParaRPr>
                    </a:p>
                    <a:p>
                      <a:pPr algn="just"/>
                      <a:r>
                        <a:rPr lang="pt-BR" sz="1400" kern="1200" dirty="0" smtClean="0">
                          <a:effectLst/>
                        </a:rPr>
                        <a:t> </a:t>
                      </a:r>
                      <a:endParaRPr lang="en-US" sz="1400" kern="1200" dirty="0" smtClean="0">
                        <a:effectLst/>
                      </a:endParaRPr>
                    </a:p>
                    <a:p>
                      <a:pPr algn="just"/>
                      <a:r>
                        <a:rPr lang="pt-BR" sz="1400" kern="1200" dirty="0" smtClean="0">
                          <a:effectLst/>
                        </a:rPr>
                        <a:t>- Clareza das limitações do estudo.</a:t>
                      </a:r>
                      <a:endParaRPr lang="en-US" sz="1400" kern="1200" dirty="0" smtClean="0">
                        <a:effectLst/>
                      </a:endParaRPr>
                    </a:p>
                    <a:p>
                      <a:pPr algn="just"/>
                      <a:r>
                        <a:rPr lang="pt-BR" sz="1400" kern="1200" dirty="0" smtClean="0">
                          <a:effectLst/>
                        </a:rPr>
                        <a:t> </a:t>
                      </a:r>
                      <a:endParaRPr lang="en-US" sz="1400" kern="1200" dirty="0" smtClean="0">
                        <a:effectLst/>
                      </a:endParaRPr>
                    </a:p>
                    <a:p>
                      <a:pPr algn="just"/>
                      <a:r>
                        <a:rPr lang="pt-BR" sz="1400" kern="1200" dirty="0" smtClean="0">
                          <a:effectLst/>
                        </a:rPr>
                        <a:t>- Sugestão da análise de como outros fatores podem mediar ou moderar a relação entre as atividades de suporte da alta gestão para o desenvolvimento de novos produtos e, a performance dos projetos que serão necessários.</a:t>
                      </a:r>
                      <a:r>
                        <a:rPr lang="en-US" sz="1400" dirty="0" smtClean="0">
                          <a:effectLst/>
                        </a:rPr>
                        <a:t> 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sz="1400" kern="1200" dirty="0" smtClean="0">
                          <a:effectLst/>
                        </a:rPr>
                        <a:t>- Falta da análise dos resíduos dos modelos para dar maior robustez aos resultados.</a:t>
                      </a:r>
                      <a:endParaRPr lang="en-US" sz="1400" kern="1200" dirty="0" smtClean="0">
                        <a:effectLst/>
                      </a:endParaRPr>
                    </a:p>
                    <a:p>
                      <a:pPr algn="just"/>
                      <a:r>
                        <a:rPr lang="pt-BR" sz="1400" kern="1200" dirty="0" smtClean="0">
                          <a:effectLst/>
                        </a:rPr>
                        <a:t> </a:t>
                      </a:r>
                      <a:endParaRPr lang="en-US" sz="1400" kern="1200" dirty="0" smtClean="0">
                        <a:effectLst/>
                      </a:endParaRPr>
                    </a:p>
                    <a:p>
                      <a:pPr algn="just"/>
                      <a:r>
                        <a:rPr lang="pt-BR" sz="1400" kern="1200" dirty="0" smtClean="0">
                          <a:effectLst/>
                        </a:rPr>
                        <a:t>- Baixa generalização dos resultados.</a:t>
                      </a:r>
                      <a:r>
                        <a:rPr lang="en-US" sz="1400" dirty="0" smtClean="0">
                          <a:effectLst/>
                        </a:rPr>
                        <a:t> </a:t>
                      </a:r>
                      <a:endParaRPr lang="pt-BR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97649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Críticas ou Sugestões ? 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Não tenho críticas para apontar dado que o artigo foi insumo para estudos mais recentes que relacionam criação de produtos e o apoio da </a:t>
            </a:r>
            <a:r>
              <a:rPr lang="pt-BR" dirty="0" smtClean="0"/>
              <a:t>alta gestão.</a:t>
            </a:r>
          </a:p>
          <a:p>
            <a:pPr algn="just"/>
            <a:r>
              <a:rPr lang="pt-BR" dirty="0" smtClean="0"/>
              <a:t>Pensando na disciplina, uma sugestão seria incluir um tópico para discussão da técnica de Análise Fatorial.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659634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2479</TotalTime>
  <Words>494</Words>
  <Application>Microsoft Macintosh PowerPoint</Application>
  <PresentationFormat>Custom</PresentationFormat>
  <Paragraphs>46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Tema do Office</vt:lpstr>
      <vt:lpstr>Raphael Donaire Albino</vt:lpstr>
      <vt:lpstr>Senior Management Support in the New Product Development Process </vt:lpstr>
      <vt:lpstr>Senior Management Support in the New Product Development Process </vt:lpstr>
      <vt:lpstr>Identificar no artigo os passos desenvolvidos e utilizados da técnica Comparar com o que foi aprendido na disciplina</vt:lpstr>
      <vt:lpstr>Identificar no artigo os passos desenvolvidos e utilizados da técnica Comparar com o que foi aprendido na disciplina</vt:lpstr>
      <vt:lpstr>Descrever os pontos forte e fracos do artigo</vt:lpstr>
      <vt:lpstr>Críticas ou Sugestões ?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do Aluno</dc:title>
  <dc:creator>Ednilson</dc:creator>
  <cp:lastModifiedBy>Raphael Albino</cp:lastModifiedBy>
  <cp:revision>20</cp:revision>
  <dcterms:created xsi:type="dcterms:W3CDTF">2017-03-24T21:22:08Z</dcterms:created>
  <dcterms:modified xsi:type="dcterms:W3CDTF">2017-03-26T20:12:35Z</dcterms:modified>
</cp:coreProperties>
</file>