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1"/>
  </p:notesMasterIdLst>
  <p:sldIdLst>
    <p:sldId id="338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30" r:id="rId11"/>
    <p:sldId id="394" r:id="rId12"/>
    <p:sldId id="395" r:id="rId13"/>
    <p:sldId id="426" r:id="rId14"/>
    <p:sldId id="429" r:id="rId15"/>
    <p:sldId id="432" r:id="rId16"/>
    <p:sldId id="399" r:id="rId17"/>
    <p:sldId id="428" r:id="rId18"/>
    <p:sldId id="400" r:id="rId19"/>
    <p:sldId id="402" r:id="rId20"/>
    <p:sldId id="431" r:id="rId21"/>
    <p:sldId id="403" r:id="rId22"/>
    <p:sldId id="407" r:id="rId23"/>
    <p:sldId id="409" r:id="rId24"/>
    <p:sldId id="408" r:id="rId25"/>
    <p:sldId id="410" r:id="rId26"/>
    <p:sldId id="413" r:id="rId27"/>
    <p:sldId id="414" r:id="rId28"/>
    <p:sldId id="415" r:id="rId29"/>
    <p:sldId id="433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4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8CC1D-7127-43C0-93DB-8AB46D12878E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C936B-B0C0-43CD-9D76-00272229B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2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078037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ko-KR" altLang="en-US" dirty="0" smtClean="0"/>
              <a:t>비즈니스 </a:t>
            </a:r>
            <a:r>
              <a:rPr lang="ko-KR" altLang="en-US" dirty="0" err="1" smtClean="0"/>
              <a:t>애널리틱스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57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7283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617368"/>
            <a:ext cx="2057400" cy="240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D5592F6-0368-4C9E-8AF4-E70F77BAB9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7368"/>
            <a:ext cx="3086100" cy="240632"/>
          </a:xfrm>
        </p:spPr>
        <p:txBody>
          <a:bodyPr/>
          <a:lstStyle>
            <a:lvl1pPr algn="just">
              <a:defRPr sz="1050" b="1" spc="-150">
                <a:solidFill>
                  <a:srgbClr val="002060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인공지능 </a:t>
            </a:r>
            <a:r>
              <a:rPr lang="en-US" altLang="ko-KR" dirty="0" smtClean="0"/>
              <a:t>(2018-1, </a:t>
            </a:r>
            <a:r>
              <a:rPr lang="ko-KR" altLang="en-US" dirty="0" err="1" smtClean="0"/>
              <a:t>이지환</a:t>
            </a:r>
            <a:r>
              <a:rPr lang="ko-KR" altLang="en-US" dirty="0" smtClean="0"/>
              <a:t> 교수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724" y="1016543"/>
            <a:ext cx="8535402" cy="510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비즈니스 애널리틱스  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92F6-0368-4C9E-8AF4-E70F77BA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인공지능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598236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altLang="ko-KR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1-1 </a:t>
            </a:r>
            <a:endParaRPr lang="en-US" altLang="ko-KR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알고리즘</a:t>
            </a:r>
            <a:endParaRPr lang="en-US" altLang="ko-KR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시스템경영공학부 </a:t>
            </a:r>
            <a:r>
              <a:rPr lang="ko-KR" alt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이지환</a:t>
            </a:r>
            <a:r>
              <a:rPr lang="ko-KR" alt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교수</a:t>
            </a:r>
            <a:endParaRPr lang="ko-KR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문제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숫자로 이루어진 리스트 안에서 최소값의 위치 반환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예시</a:t>
            </a:r>
            <a:r>
              <a:rPr lang="en-US" altLang="ko-KR" sz="2000" dirty="0" smtClean="0"/>
              <a:t>: </a:t>
            </a:r>
            <a:br>
              <a:rPr lang="en-US" altLang="ko-KR" sz="2000" dirty="0" smtClean="0"/>
            </a:br>
            <a:r>
              <a:rPr lang="ko-KR" altLang="en-US" sz="2000" dirty="0" smtClean="0"/>
              <a:t>입력</a:t>
            </a:r>
            <a:r>
              <a:rPr lang="en-US" altLang="ko-KR" sz="2000" dirty="0" smtClean="0"/>
              <a:t>: [3,2,1,4,5]</a:t>
            </a:r>
            <a:br>
              <a:rPr lang="en-US" altLang="ko-KR" sz="2000" dirty="0" smtClean="0"/>
            </a:b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 2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알고리즘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0: </a:t>
            </a:r>
            <a:r>
              <a:rPr lang="ko-KR" altLang="en-US" dirty="0" smtClean="0"/>
              <a:t>최소값 </a:t>
            </a:r>
            <a:r>
              <a:rPr lang="ko-KR" altLang="en-US" dirty="0" err="1" smtClean="0"/>
              <a:t>위치반환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34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탐색과 정렬 알고리즘</a:t>
            </a:r>
            <a:endParaRPr lang="ko-KR" altLang="en-US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357316" y="1112109"/>
            <a:ext cx="8786684" cy="1199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3275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가장 기초적이고 대표적으로 활용되는 두 알고리즘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{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탐색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}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{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정렬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}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3660" y="1681484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탐색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14470" y="1681484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정렬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006955" y="3629967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15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06955" y="4052371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06955" y="545548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06955" y="451796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06955" y="4989891"/>
            <a:ext cx="747215" cy="36409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3721" y="2098815"/>
            <a:ext cx="3449794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주어진 데이터 구조 안에 원하는 값이 있는지 찾아내는 문제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16474" y="2098815"/>
            <a:ext cx="3449794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주어진 데이터를 일정한 기준에 따라 정렬하는 문제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59825" y="4335916"/>
            <a:ext cx="747215" cy="36409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2213" y="3113441"/>
            <a:ext cx="143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</a:p>
        </p:txBody>
      </p:sp>
      <p:cxnSp>
        <p:nvCxnSpPr>
          <p:cNvPr id="51" name="구부러진 연결선 50"/>
          <p:cNvCxnSpPr>
            <a:stCxn id="49" idx="3"/>
            <a:endCxn id="46" idx="1"/>
          </p:cNvCxnSpPr>
          <p:nvPr/>
        </p:nvCxnSpPr>
        <p:spPr>
          <a:xfrm>
            <a:off x="1307040" y="4517962"/>
            <a:ext cx="699915" cy="653975"/>
          </a:xfrm>
          <a:prstGeom prst="curved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직사각형 51"/>
          <p:cNvSpPr/>
          <p:nvPr/>
        </p:nvSpPr>
        <p:spPr>
          <a:xfrm>
            <a:off x="6705977" y="3629967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15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705977" y="4095583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05977" y="549243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705977" y="4561199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05977" y="5026815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29980" y="3629967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15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229980" y="4095583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29980" y="549243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229980" y="4561199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29980" y="5026815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96879" y="3121241"/>
            <a:ext cx="1664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인덱스</a:t>
            </a:r>
            <a:endParaRPr kumimoji="0" lang="ko-KR" altLang="en-US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3" name="구부러진 연결선 62"/>
          <p:cNvCxnSpPr>
            <a:stCxn id="46" idx="3"/>
            <a:endCxn id="64" idx="1"/>
          </p:cNvCxnSpPr>
          <p:nvPr/>
        </p:nvCxnSpPr>
        <p:spPr>
          <a:xfrm flipV="1">
            <a:off x="2754170" y="4515342"/>
            <a:ext cx="411899" cy="656595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166069" y="4330676"/>
            <a:ext cx="1125633" cy="36933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번째에 존재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5083" y="3113441"/>
            <a:ext cx="143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원하는 값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85238" y="3049741"/>
            <a:ext cx="143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52683" y="2911242"/>
            <a:ext cx="2222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정렬된 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</a:p>
        </p:txBody>
      </p:sp>
      <p:cxnSp>
        <p:nvCxnSpPr>
          <p:cNvPr id="68" name="직선 화살표 연결선 67"/>
          <p:cNvCxnSpPr>
            <a:stCxn id="58" idx="3"/>
            <a:endCxn id="54" idx="1"/>
          </p:cNvCxnSpPr>
          <p:nvPr/>
        </p:nvCxnSpPr>
        <p:spPr>
          <a:xfrm>
            <a:off x="5977195" y="4277629"/>
            <a:ext cx="728782" cy="13968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직선 화살표 연결선 68"/>
          <p:cNvCxnSpPr>
            <a:stCxn id="59" idx="3"/>
            <a:endCxn id="53" idx="1"/>
          </p:cNvCxnSpPr>
          <p:nvPr/>
        </p:nvCxnSpPr>
        <p:spPr>
          <a:xfrm flipV="1">
            <a:off x="5977195" y="4277629"/>
            <a:ext cx="728782" cy="13968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아래쪽 화살표 69"/>
          <p:cNvSpPr/>
          <p:nvPr/>
        </p:nvSpPr>
        <p:spPr>
          <a:xfrm>
            <a:off x="7619048" y="3777242"/>
            <a:ext cx="294068" cy="2079282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31018" y="4442040"/>
            <a:ext cx="103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오름차순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199541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1: </a:t>
            </a:r>
            <a:r>
              <a:rPr lang="ko-KR" altLang="en-US" dirty="0" err="1" smtClean="0"/>
              <a:t>순차탐색</a:t>
            </a:r>
            <a:endParaRPr lang="ko-KR" altLang="en-US" dirty="0"/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357316" y="1112108"/>
            <a:ext cx="8465408" cy="506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3275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문제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주어진 데이터 구조 안에 원하는 값이 있는지 찾아내는 문제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전략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맨 앞부터 순서대로 원하는 숫자를 찾아나감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54784" y="384361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15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54642" y="384361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54216" y="384361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54500" y="384361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54358" y="3843612"/>
            <a:ext cx="747215" cy="36409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6525" y="3733270"/>
            <a:ext cx="176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숫자가 들어있는 </a:t>
            </a:r>
            <a:r>
              <a: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/>
            </a:r>
            <a:br>
              <a: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6525" y="2465023"/>
            <a:ext cx="176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탐색 과정</a:t>
            </a:r>
          </a:p>
        </p:txBody>
      </p:sp>
      <p:sp>
        <p:nvSpPr>
          <p:cNvPr id="62" name="오른쪽 화살표 61"/>
          <p:cNvSpPr/>
          <p:nvPr/>
        </p:nvSpPr>
        <p:spPr>
          <a:xfrm>
            <a:off x="1820254" y="2482770"/>
            <a:ext cx="5503492" cy="274022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254784" y="2449780"/>
            <a:ext cx="747215" cy="36409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54641" y="2449780"/>
            <a:ext cx="747215" cy="36409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54498" y="2449780"/>
            <a:ext cx="747215" cy="36409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254355" y="2449780"/>
            <a:ext cx="747215" cy="36409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67" name="직선 화살표 연결선 66"/>
          <p:cNvCxnSpPr>
            <a:stCxn id="63" idx="2"/>
            <a:endCxn id="55" idx="0"/>
          </p:cNvCxnSpPr>
          <p:nvPr/>
        </p:nvCxnSpPr>
        <p:spPr>
          <a:xfrm>
            <a:off x="2628392" y="2813872"/>
            <a:ext cx="0" cy="10297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직선 화살표 연결선 67"/>
          <p:cNvCxnSpPr>
            <a:stCxn id="64" idx="2"/>
            <a:endCxn id="56" idx="0"/>
          </p:cNvCxnSpPr>
          <p:nvPr/>
        </p:nvCxnSpPr>
        <p:spPr>
          <a:xfrm>
            <a:off x="3628249" y="2813872"/>
            <a:ext cx="1" cy="10297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직선 화살표 연결선 68"/>
          <p:cNvCxnSpPr>
            <a:stCxn id="65" idx="2"/>
            <a:endCxn id="58" idx="0"/>
          </p:cNvCxnSpPr>
          <p:nvPr/>
        </p:nvCxnSpPr>
        <p:spPr>
          <a:xfrm>
            <a:off x="4628106" y="2813872"/>
            <a:ext cx="2" cy="10297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직선 화살표 연결선 69"/>
          <p:cNvCxnSpPr>
            <a:stCxn id="66" idx="2"/>
            <a:endCxn id="59" idx="0"/>
          </p:cNvCxnSpPr>
          <p:nvPr/>
        </p:nvCxnSpPr>
        <p:spPr>
          <a:xfrm>
            <a:off x="5627963" y="2813872"/>
            <a:ext cx="3" cy="10297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149820" y="3135289"/>
            <a:ext cx="95714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불일치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49676" y="3135289"/>
            <a:ext cx="95714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불일치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47028" y="3135289"/>
            <a:ext cx="95714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불일치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38562" y="3135289"/>
            <a:ext cx="95714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일치</a:t>
            </a:r>
          </a:p>
        </p:txBody>
      </p:sp>
      <p:cxnSp>
        <p:nvCxnSpPr>
          <p:cNvPr id="75" name="직선 화살표 연결선 74"/>
          <p:cNvCxnSpPr>
            <a:stCxn id="59" idx="2"/>
          </p:cNvCxnSpPr>
          <p:nvPr/>
        </p:nvCxnSpPr>
        <p:spPr>
          <a:xfrm flipH="1">
            <a:off x="5627962" y="4207704"/>
            <a:ext cx="4" cy="74885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4744030" y="5067760"/>
            <a:ext cx="176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일치하는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값을 찾으면 종료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1182" y="3733269"/>
            <a:ext cx="176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일치하는 값이 마지막까지 없어도 종료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790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예시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숫자로 이루어진 리스트 중 주어진 값의 위치를 반환하는 알고리즘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1: </a:t>
            </a:r>
            <a:r>
              <a:rPr lang="ko-KR" altLang="en-US" dirty="0" err="1" smtClean="0"/>
              <a:t>선형탐색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8286" y="1578401"/>
            <a:ext cx="4234092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Linear Search </a:t>
            </a:r>
            <a:r>
              <a:rPr lang="en-US" altLang="ko-KR" sz="1600" dirty="0" smtClean="0">
                <a:latin typeface="Consolas" panose="020B0609020204030204" pitchFamily="49" charset="0"/>
              </a:rPr>
              <a:t>(List, X)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If	List[0]==X: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0</a:t>
            </a:r>
          </a:p>
          <a:p>
            <a:pPr defTabSz="360000"/>
            <a:endParaRPr lang="en-US" altLang="ko-KR" sz="1600" dirty="0" smtClean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 err="1" smtClean="0">
                <a:latin typeface="Consolas" panose="020B0609020204030204" pitchFamily="49" charset="0"/>
              </a:rPr>
              <a:t>Elif</a:t>
            </a:r>
            <a:r>
              <a:rPr lang="en-US" altLang="ko-KR" sz="1600" dirty="0" smtClean="0">
                <a:latin typeface="Consolas" panose="020B0609020204030204" pitchFamily="49" charset="0"/>
              </a:rPr>
              <a:t>: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list[1]==X: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1</a:t>
            </a:r>
          </a:p>
          <a:p>
            <a:pPr defTabSz="360000"/>
            <a:endParaRPr lang="en-US" altLang="ko-KR" sz="1600" dirty="0" smtClean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 err="1" smtClean="0">
                <a:latin typeface="Consolas" panose="020B0609020204030204" pitchFamily="49" charset="0"/>
              </a:rPr>
              <a:t>Elif</a:t>
            </a:r>
            <a:r>
              <a:rPr lang="en-US" altLang="ko-KR" sz="1600" dirty="0" smtClean="0">
                <a:latin typeface="Consolas" panose="020B0609020204030204" pitchFamily="49" charset="0"/>
              </a:rPr>
              <a:t>: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list[2]==X: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2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…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Else: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“None was found”</a:t>
            </a:r>
          </a:p>
          <a:p>
            <a:pPr defTabSz="360000"/>
            <a:endParaRPr lang="en-US" altLang="ko-KR" sz="1600" dirty="0" smtClean="0">
              <a:latin typeface="Consolas" panose="020B0609020204030204" pitchFamily="49" charset="0"/>
            </a:endParaRPr>
          </a:p>
          <a:p>
            <a:pPr defTabSz="360000"/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08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예시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숫자로 이루어진 리스트 중 주어진 값의 위치를 반환하는 알고리즘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1: </a:t>
            </a:r>
            <a:r>
              <a:rPr lang="ko-KR" altLang="en-US" dirty="0" err="1" smtClean="0"/>
              <a:t>선형탐색</a:t>
            </a:r>
            <a:r>
              <a:rPr lang="ko-KR" altLang="en-US" dirty="0" smtClean="0"/>
              <a:t> 알고리즘의 </a:t>
            </a:r>
            <a:r>
              <a:rPr lang="ko-KR" altLang="en-US" dirty="0" err="1" smtClean="0"/>
              <a:t>유사코드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8285" y="1578401"/>
            <a:ext cx="7112107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Linear Search ( Array A, Value x)</a:t>
            </a:r>
          </a:p>
          <a:p>
            <a:pPr defTabSz="360000"/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1: Set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to 1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2: if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&gt; n then go to step 7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3: if A[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] = x then go to step 6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4: Set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to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+ 1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5: Go to Step 2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6: Print Element x Found at index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and go to step 8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7: Print element not found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8: Exit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8285" y="4259397"/>
            <a:ext cx="7112107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procedure </a:t>
            </a:r>
            <a:r>
              <a:rPr lang="en-US" altLang="ko-KR" sz="1600" dirty="0" err="1">
                <a:latin typeface="Consolas" panose="020B0609020204030204" pitchFamily="49" charset="0"/>
              </a:rPr>
              <a:t>linear_search</a:t>
            </a:r>
            <a:r>
              <a:rPr lang="en-US" altLang="ko-KR" sz="1600" dirty="0">
                <a:latin typeface="Consolas" panose="020B0609020204030204" pitchFamily="49" charset="0"/>
              </a:rPr>
              <a:t> (list, value</a:t>
            </a:r>
            <a:r>
              <a:rPr lang="en-US" altLang="ko-KR" sz="1600" dirty="0" smtClean="0">
                <a:latin typeface="Consolas" panose="020B0609020204030204" pitchFamily="49" charset="0"/>
              </a:rPr>
              <a:t>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   for each item in the list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      if match item == value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         return the item's location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      end if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   end </a:t>
            </a:r>
            <a:r>
              <a:rPr lang="en-US" altLang="ko-KR" sz="1600" dirty="0" smtClean="0">
                <a:latin typeface="Consolas" panose="020B0609020204030204" pitchFamily="49" charset="0"/>
              </a:rPr>
              <a:t>for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	return “Element not found”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end </a:t>
            </a:r>
            <a:r>
              <a:rPr lang="en-US" altLang="ko-KR" sz="1600" dirty="0">
                <a:latin typeface="Consolas" panose="020B0609020204030204" pitchFamily="49" charset="0"/>
              </a:rPr>
              <a:t>procedure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4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선형탐색</a:t>
            </a:r>
            <a:r>
              <a:rPr lang="ko-KR" altLang="en-US" dirty="0" smtClean="0"/>
              <a:t> 알고리즘을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코드로 설계해 보시오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68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2: </a:t>
            </a:r>
            <a:r>
              <a:rPr lang="ko-KR" altLang="en-US" dirty="0" err="1" smtClean="0"/>
              <a:t>선택정렬</a:t>
            </a:r>
            <a:endParaRPr lang="ko-KR" altLang="en-US" dirty="0"/>
          </a:p>
        </p:txBody>
      </p:sp>
      <p:sp>
        <p:nvSpPr>
          <p:cNvPr id="84" name="내용 개체 틀 2"/>
          <p:cNvSpPr txBox="1">
            <a:spLocks/>
          </p:cNvSpPr>
          <p:nvPr/>
        </p:nvSpPr>
        <p:spPr>
          <a:xfrm>
            <a:off x="357316" y="1112108"/>
            <a:ext cx="8465408" cy="506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3275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주어진 데이터를 일정한 기준에 따라 정렬하는 문제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전략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가장 작은 값을 선택하여 맨 앞부터 순서대로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정렬해나간다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50123" y="2150738"/>
            <a:ext cx="6152929" cy="3960920"/>
            <a:chOff x="1250123" y="2150738"/>
            <a:chExt cx="6152929" cy="3960920"/>
          </a:xfrm>
        </p:grpSpPr>
        <p:sp>
          <p:nvSpPr>
            <p:cNvPr id="85" name="직사각형 84"/>
            <p:cNvSpPr/>
            <p:nvPr/>
          </p:nvSpPr>
          <p:spPr>
            <a:xfrm>
              <a:off x="2841285" y="2342233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12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78373" y="2342233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13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189637" y="2342233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10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515461" y="2342233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11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352549" y="2342233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14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50123" y="2355002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데이터 구조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841285" y="3194604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10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78373" y="3194604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13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189637" y="3194604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12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515461" y="3194604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11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352549" y="3194604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14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rot="1963714">
              <a:off x="6110597" y="2150738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최소값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841285" y="4042794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10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78373" y="4042794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11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189637" y="4042794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12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515461" y="4042794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13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52549" y="4042794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14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02" name="구부러진 연결선 101"/>
            <p:cNvCxnSpPr>
              <a:stCxn id="94" idx="2"/>
              <a:endCxn id="92" idx="2"/>
            </p:cNvCxnSpPr>
            <p:nvPr/>
          </p:nvCxnSpPr>
          <p:spPr>
            <a:xfrm rot="5400000">
              <a:off x="4375214" y="3140152"/>
              <a:ext cx="12700" cy="837088"/>
            </a:xfrm>
            <a:prstGeom prst="curved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 rot="1963714">
              <a:off x="4382924" y="3029529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최소값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50123" y="3207373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데이터 구조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50123" y="4054843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데이터 구조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841285" y="4890905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10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78373" y="4890905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11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189637" y="4890905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13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515461" y="4890905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12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352549" y="4890905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14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11" name="구부러진 연결선 110"/>
            <p:cNvCxnSpPr>
              <a:stCxn id="87" idx="2"/>
              <a:endCxn id="85" idx="2"/>
            </p:cNvCxnSpPr>
            <p:nvPr/>
          </p:nvCxnSpPr>
          <p:spPr>
            <a:xfrm rot="5400000">
              <a:off x="4793758" y="1032149"/>
              <a:ext cx="12700" cy="3348352"/>
            </a:xfrm>
            <a:prstGeom prst="curved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2" name="TextBox 111"/>
            <p:cNvSpPr txBox="1"/>
            <p:nvPr/>
          </p:nvSpPr>
          <p:spPr>
            <a:xfrm rot="1963714">
              <a:off x="6090658" y="3848501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최소값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13" name="구부러진 연결선 112"/>
            <p:cNvCxnSpPr>
              <a:stCxn id="99" idx="2"/>
              <a:endCxn id="100" idx="2"/>
            </p:cNvCxnSpPr>
            <p:nvPr/>
          </p:nvCxnSpPr>
          <p:spPr>
            <a:xfrm rot="5400000">
              <a:off x="5630846" y="3569798"/>
              <a:ext cx="12700" cy="1674176"/>
            </a:xfrm>
            <a:prstGeom prst="curved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4" name="TextBox 113"/>
            <p:cNvSpPr txBox="1"/>
            <p:nvPr/>
          </p:nvSpPr>
          <p:spPr>
            <a:xfrm rot="1963714">
              <a:off x="6097780" y="4735839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최소값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15" name="구부러진 연결선 114"/>
            <p:cNvCxnSpPr>
              <a:stCxn id="108" idx="2"/>
              <a:endCxn id="110" idx="2"/>
            </p:cNvCxnSpPr>
            <p:nvPr/>
          </p:nvCxnSpPr>
          <p:spPr>
            <a:xfrm rot="5400000">
              <a:off x="6049390" y="4836453"/>
              <a:ext cx="12700" cy="837088"/>
            </a:xfrm>
            <a:prstGeom prst="curved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6" name="TextBox 115"/>
            <p:cNvSpPr txBox="1"/>
            <p:nvPr/>
          </p:nvSpPr>
          <p:spPr>
            <a:xfrm>
              <a:off x="1250123" y="4890905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데이터 구조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250123" y="5773104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데이터 구조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841285" y="5739016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10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678373" y="5739016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11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189637" y="5739016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14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515461" y="5739016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12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352549" y="5739016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13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47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2: </a:t>
            </a:r>
            <a:r>
              <a:rPr lang="ko-KR" altLang="en-US" dirty="0" err="1" smtClean="0"/>
              <a:t>선택정렬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92612" y="4453812"/>
            <a:ext cx="6465184" cy="1530221"/>
            <a:chOff x="1092612" y="4453812"/>
            <a:chExt cx="6465184" cy="153022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92612" y="4453812"/>
              <a:ext cx="6259911" cy="1530221"/>
            </a:xfrm>
            <a:prstGeom prst="roundRect">
              <a:avLst>
                <a:gd name="adj" fmla="val 3008"/>
              </a:avLst>
            </a:prstGeom>
            <a:solidFill>
              <a:schemeClr val="bg1"/>
            </a:solidFill>
            <a:ln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43109" y="4566581"/>
              <a:ext cx="6414687" cy="132343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defTabSz="360000"/>
              <a:r>
                <a:rPr lang="en-US" altLang="ko-KR" sz="1600" dirty="0" smtClean="0">
                  <a:latin typeface="Consolas" panose="020B0609020204030204" pitchFamily="49" charset="0"/>
                </a:rPr>
                <a:t>Step </a:t>
              </a:r>
              <a:r>
                <a:rPr lang="en-US" altLang="ko-KR" sz="1600" dirty="0">
                  <a:latin typeface="Consolas" panose="020B0609020204030204" pitchFamily="49" charset="0"/>
                </a:rPr>
                <a:t>1 − Set </a:t>
              </a:r>
              <a:r>
                <a:rPr lang="en-US" altLang="ko-KR" sz="1600" dirty="0" smtClean="0">
                  <a:latin typeface="Consolas" panose="020B0609020204030204" pitchFamily="49" charset="0"/>
                </a:rPr>
                <a:t>POS </a:t>
              </a:r>
              <a:r>
                <a:rPr lang="en-US" altLang="ko-KR" sz="1600" dirty="0">
                  <a:latin typeface="Consolas" panose="020B0609020204030204" pitchFamily="49" charset="0"/>
                </a:rPr>
                <a:t>to location 0</a:t>
              </a:r>
            </a:p>
            <a:p>
              <a:pPr defTabSz="360000"/>
              <a:r>
                <a:rPr lang="en-US" altLang="ko-KR" sz="1600" dirty="0">
                  <a:latin typeface="Consolas" panose="020B0609020204030204" pitchFamily="49" charset="0"/>
                </a:rPr>
                <a:t>Step 2 − Search the minimum element in the list</a:t>
              </a:r>
            </a:p>
            <a:p>
              <a:pPr defTabSz="360000"/>
              <a:r>
                <a:rPr lang="en-US" altLang="ko-KR" sz="1600" dirty="0">
                  <a:latin typeface="Consolas" panose="020B0609020204030204" pitchFamily="49" charset="0"/>
                </a:rPr>
                <a:t>Step 3 − Swap with value at location </a:t>
              </a:r>
              <a:r>
                <a:rPr lang="en-US" altLang="ko-KR" sz="1600" dirty="0" smtClean="0">
                  <a:latin typeface="Consolas" panose="020B0609020204030204" pitchFamily="49" charset="0"/>
                </a:rPr>
                <a:t>POS</a:t>
              </a:r>
              <a:endParaRPr lang="en-US" altLang="ko-KR" sz="1600" dirty="0">
                <a:latin typeface="Consolas" panose="020B0609020204030204" pitchFamily="49" charset="0"/>
              </a:endParaRPr>
            </a:p>
            <a:p>
              <a:pPr defTabSz="360000"/>
              <a:r>
                <a:rPr lang="en-US" altLang="ko-KR" sz="1600" dirty="0">
                  <a:latin typeface="Consolas" panose="020B0609020204030204" pitchFamily="49" charset="0"/>
                </a:rPr>
                <a:t>Step 4 − Increment </a:t>
              </a:r>
              <a:r>
                <a:rPr lang="en-US" altLang="ko-KR" sz="1600" dirty="0" smtClean="0">
                  <a:latin typeface="Consolas" panose="020B0609020204030204" pitchFamily="49" charset="0"/>
                </a:rPr>
                <a:t>POS </a:t>
              </a:r>
              <a:r>
                <a:rPr lang="en-US" altLang="ko-KR" sz="1600" dirty="0">
                  <a:latin typeface="Consolas" panose="020B0609020204030204" pitchFamily="49" charset="0"/>
                </a:rPr>
                <a:t>to point to next element</a:t>
              </a:r>
            </a:p>
            <a:p>
              <a:pPr defTabSz="360000"/>
              <a:r>
                <a:rPr lang="en-US" altLang="ko-KR" sz="1600" dirty="0">
                  <a:latin typeface="Consolas" panose="020B0609020204030204" pitchFamily="49" charset="0"/>
                </a:rPr>
                <a:t>Step 5 − Repeat until list is sorted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57" y="986900"/>
            <a:ext cx="4592389" cy="326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8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2: </a:t>
            </a:r>
            <a:r>
              <a:rPr lang="ko-KR" altLang="en-US" dirty="0" err="1" smtClean="0"/>
              <a:t>선택정렬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유사코드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1503"/>
          <a:stretch/>
        </p:blipFill>
        <p:spPr>
          <a:xfrm>
            <a:off x="516294" y="1175095"/>
            <a:ext cx="3604866" cy="32630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84156" y="1548885"/>
            <a:ext cx="433780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LIST=[12,13,11,14]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SORTED=[10]</a:t>
            </a:r>
          </a:p>
          <a:p>
            <a:pPr defTabSz="360000"/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LIST=[12,13,14]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SORTED=[10,11]</a:t>
            </a:r>
          </a:p>
          <a:p>
            <a:pPr defTabSz="360000"/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LIST=[13,14]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SORTED=[10,11,12]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4156" y="4646645"/>
            <a:ext cx="433780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WHILE LIST is not EMPTY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MinNum</a:t>
            </a:r>
            <a:r>
              <a:rPr lang="en-US" altLang="ko-KR" sz="1600" dirty="0" smtClean="0">
                <a:latin typeface="Consolas" panose="020B0609020204030204" pitchFamily="49" charset="0"/>
              </a:rPr>
              <a:t> from LIST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REMOVE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MinNum</a:t>
            </a:r>
            <a:r>
              <a:rPr lang="en-US" altLang="ko-KR" sz="1600" dirty="0" smtClean="0">
                <a:latin typeface="Consolas" panose="020B0609020204030204" pitchFamily="49" charset="0"/>
              </a:rPr>
              <a:t> from List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	ADD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MinNum</a:t>
            </a:r>
            <a:r>
              <a:rPr lang="en-US" altLang="ko-KR" sz="1600" dirty="0" smtClean="0">
                <a:latin typeface="Consolas" panose="020B0609020204030204" pitchFamily="49" charset="0"/>
              </a:rPr>
              <a:t> to SORTED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RETURN SORTED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6033796" y="4169257"/>
            <a:ext cx="516294" cy="39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6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3: </a:t>
            </a:r>
            <a:r>
              <a:rPr lang="ko-KR" altLang="en-US" dirty="0" err="1" smtClean="0"/>
              <a:t>삽입정렬</a:t>
            </a:r>
            <a:endParaRPr lang="ko-KR" altLang="en-US" dirty="0"/>
          </a:p>
        </p:txBody>
      </p:sp>
      <p:sp>
        <p:nvSpPr>
          <p:cNvPr id="70" name="내용 개체 틀 2"/>
          <p:cNvSpPr txBox="1">
            <a:spLocks/>
          </p:cNvSpPr>
          <p:nvPr/>
        </p:nvSpPr>
        <p:spPr>
          <a:xfrm>
            <a:off x="357316" y="1112108"/>
            <a:ext cx="8465408" cy="506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3275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문제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주어진 데이터를 일정한 기준에 따라 정렬하는 문제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전략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값을 하나씩 올바른 위치에 삽입 해나감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678373" y="2214043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89637" y="2214043"/>
            <a:ext cx="556594" cy="3640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15461" y="2214043"/>
            <a:ext cx="556594" cy="3640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52549" y="2214043"/>
            <a:ext cx="556594" cy="3640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50123" y="2226812"/>
            <a:ext cx="129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41285" y="2226812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99220" y="2801017"/>
            <a:ext cx="129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정렬된 공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31537" y="2801017"/>
            <a:ext cx="241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정렬되지 않은 공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왼쪽 중괄호 78"/>
          <p:cNvSpPr/>
          <p:nvPr/>
        </p:nvSpPr>
        <p:spPr>
          <a:xfrm rot="16200000">
            <a:off x="3484437" y="2007759"/>
            <a:ext cx="102433" cy="1398627"/>
          </a:xfrm>
          <a:prstGeom prst="leftBrac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왼쪽 중괄호 79"/>
          <p:cNvSpPr/>
          <p:nvPr/>
        </p:nvSpPr>
        <p:spPr>
          <a:xfrm rot="16200000">
            <a:off x="5558474" y="1613260"/>
            <a:ext cx="145161" cy="2230352"/>
          </a:xfrm>
          <a:prstGeom prst="leftBrac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678373" y="3563027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89637" y="3563027"/>
            <a:ext cx="556594" cy="3640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15461" y="3563027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352549" y="3563027"/>
            <a:ext cx="556594" cy="3640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41285" y="357579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50123" y="3563027"/>
            <a:ext cx="129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50123" y="4579883"/>
            <a:ext cx="129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78373" y="4535150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189637" y="4535150"/>
            <a:ext cx="556594" cy="3640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515461" y="4535150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352549" y="4535150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841285" y="4547919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50123" y="5582050"/>
            <a:ext cx="129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678373" y="5537317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189637" y="5537317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515461" y="5537317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352549" y="5537317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841285" y="555008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9" name="꺾인 연결선 98"/>
          <p:cNvCxnSpPr>
            <a:stCxn id="73" idx="2"/>
            <a:endCxn id="81" idx="0"/>
          </p:cNvCxnSpPr>
          <p:nvPr/>
        </p:nvCxnSpPr>
        <p:spPr>
          <a:xfrm rot="5400000">
            <a:off x="3882768" y="2652037"/>
            <a:ext cx="984892" cy="8370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0" name="꺾인 연결선 99"/>
          <p:cNvCxnSpPr>
            <a:stCxn id="84" idx="2"/>
            <a:endCxn id="92" idx="0"/>
          </p:cNvCxnSpPr>
          <p:nvPr/>
        </p:nvCxnSpPr>
        <p:spPr>
          <a:xfrm rot="5400000">
            <a:off x="4064814" y="2981887"/>
            <a:ext cx="620800" cy="251126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1" name="꺾인 연결선 100"/>
          <p:cNvCxnSpPr>
            <a:stCxn id="89" idx="2"/>
            <a:endCxn id="98" idx="0"/>
          </p:cNvCxnSpPr>
          <p:nvPr/>
        </p:nvCxnSpPr>
        <p:spPr>
          <a:xfrm rot="5400000">
            <a:off x="4468336" y="3550488"/>
            <a:ext cx="650844" cy="334835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826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r>
              <a:rPr lang="en-US" altLang="ko-KR" dirty="0" smtClean="0"/>
              <a:t>(Program)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316" y="1112109"/>
            <a:ext cx="8465408" cy="2521982"/>
          </a:xfrm>
        </p:spPr>
        <p:txBody>
          <a:bodyPr>
            <a:normAutofit/>
          </a:bodyPr>
          <a:lstStyle/>
          <a:p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r>
              <a:rPr lang="ko-KR" altLang="en-US" sz="2000" b="1" dirty="0" smtClean="0"/>
              <a:t>프로그램</a:t>
            </a:r>
            <a:r>
              <a:rPr lang="en-US" altLang="ko-KR" sz="2000" b="1" dirty="0" smtClean="0"/>
              <a:t>(Program)</a:t>
            </a:r>
            <a:br>
              <a:rPr lang="en-US" altLang="ko-KR" sz="2000" b="1" dirty="0" smtClean="0"/>
            </a:br>
            <a:r>
              <a:rPr lang="ko-KR" altLang="en-US" sz="2000" dirty="0" smtClean="0"/>
              <a:t>알고리즘에 정의된 절차를 컴퓨터로 하여금 수행하도록 하기 위해 기술한 </a:t>
            </a:r>
            <a:r>
              <a:rPr lang="ko-KR" altLang="en-US" sz="2000" dirty="0" err="1" smtClean="0"/>
              <a:t>지시문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57316" y="1112108"/>
            <a:ext cx="8465408" cy="935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179388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3275" indent="-179388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알고리즘이란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dirty="0" smtClean="0"/>
              <a:t>문제를 해결하기 위하여 특정한 형태의 입력</a:t>
            </a:r>
            <a:r>
              <a:rPr lang="en-US" altLang="ko-KR" sz="2000" dirty="0" smtClean="0"/>
              <a:t>(input)</a:t>
            </a:r>
            <a:r>
              <a:rPr lang="ko-KR" altLang="en-US" sz="2000" dirty="0" smtClean="0"/>
              <a:t>을 가지고 원하는 결과</a:t>
            </a:r>
            <a:r>
              <a:rPr lang="en-US" altLang="ko-KR" sz="2000" dirty="0" smtClean="0"/>
              <a:t>(output)</a:t>
            </a:r>
            <a:r>
              <a:rPr lang="ko-KR" altLang="en-US" sz="2000" dirty="0" smtClean="0"/>
              <a:t>을 얻어낼 수 있는 </a:t>
            </a:r>
            <a:r>
              <a:rPr lang="ko-KR" altLang="en-US" sz="2000" u="sng" dirty="0" smtClean="0"/>
              <a:t>잘 정의된</a:t>
            </a:r>
            <a:r>
              <a:rPr lang="en-US" altLang="ko-KR" sz="2000" u="sng" dirty="0" smtClean="0"/>
              <a:t>(well-defined) </a:t>
            </a:r>
            <a:r>
              <a:rPr lang="ko-KR" altLang="en-US" sz="2000" dirty="0" smtClean="0"/>
              <a:t>절차</a:t>
            </a:r>
            <a:endParaRPr lang="ko-KR" altLang="en-US" sz="2000" dirty="0"/>
          </a:p>
        </p:txBody>
      </p:sp>
      <p:pic>
        <p:nvPicPr>
          <p:cNvPr id="10" name="Picture 3" descr="C:\Users\Changmuk\AppData\Local\Microsoft\Windows\Temporary Internet Files\Content.IE5\IHY6GRUB\27EA83_(1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31" y="3446153"/>
            <a:ext cx="2500769" cy="160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Changmuk\AppData\Local\Microsoft\Windows\Temporary Internet Files\Content.IE5\RU8Y6KB7\msarc_keyboard_front-thumb-550x344-3238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40520"/>
            <a:ext cx="1880751" cy="117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양쪽 모서리가 둥근 사각형 11"/>
          <p:cNvSpPr/>
          <p:nvPr/>
        </p:nvSpPr>
        <p:spPr>
          <a:xfrm>
            <a:off x="2514600" y="3446153"/>
            <a:ext cx="4038600" cy="1524000"/>
          </a:xfrm>
          <a:prstGeom prst="round2SameRect">
            <a:avLst/>
          </a:prstGeom>
          <a:ln w="95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600" dirty="0" smtClean="0">
                <a:latin typeface="Arial" pitchFamily="34" charset="0"/>
                <a:cs typeface="Arial" pitchFamily="34" charset="0"/>
              </a:rPr>
              <a:t>컴퓨터 프로그램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600"/>
              </a:spcAft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600"/>
              </a:spcAft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600"/>
              </a:spcAft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600"/>
              </a:spcAft>
            </a:pPr>
            <a:endParaRPr lang="ko-KR" altLang="en-US" sz="160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505200" y="3873500"/>
            <a:ext cx="922084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600" dirty="0" smtClean="0">
                <a:latin typeface="Arial" pitchFamily="34" charset="0"/>
                <a:cs typeface="Arial" pitchFamily="34" charset="0"/>
              </a:rPr>
              <a:t>계산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1600" dirty="0" smtClean="0">
                <a:latin typeface="Arial" pitchFamily="34" charset="0"/>
                <a:cs typeface="Arial" pitchFamily="34" charset="0"/>
              </a:rPr>
            </a:br>
            <a:r>
              <a:rPr lang="ko-KR" altLang="en-US" sz="1600" dirty="0" smtClean="0">
                <a:latin typeface="Arial" pitchFamily="34" charset="0"/>
                <a:cs typeface="Arial" pitchFamily="34" charset="0"/>
              </a:rPr>
              <a:t>코</a:t>
            </a:r>
            <a:r>
              <a:rPr lang="ko-KR" altLang="en-US" sz="1600" dirty="0">
                <a:latin typeface="Arial" pitchFamily="34" charset="0"/>
                <a:cs typeface="Arial" pitchFamily="34" charset="0"/>
              </a:rPr>
              <a:t>드</a:t>
            </a:r>
            <a:endParaRPr lang="ko-KR" alt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439790" y="3864535"/>
            <a:ext cx="922084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600" dirty="0" smtClean="0">
                <a:latin typeface="Arial" pitchFamily="34" charset="0"/>
                <a:cs typeface="Arial" pitchFamily="34" charset="0"/>
              </a:rPr>
              <a:t>결과출력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1600" dirty="0" smtClean="0">
                <a:latin typeface="Arial" pitchFamily="34" charset="0"/>
                <a:cs typeface="Arial" pitchFamily="34" charset="0"/>
              </a:rPr>
            </a:br>
            <a:r>
              <a:rPr lang="ko-KR" altLang="en-US" sz="1600" dirty="0" smtClean="0">
                <a:latin typeface="Arial" pitchFamily="34" charset="0"/>
                <a:cs typeface="Arial" pitchFamily="34" charset="0"/>
              </a:rPr>
              <a:t>코드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67000" y="413706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input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58553" y="413706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output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328551" y="4308288"/>
            <a:ext cx="17664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427284" y="4330700"/>
            <a:ext cx="17664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352800" y="5556330"/>
            <a:ext cx="1211516" cy="4507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600" b="1" dirty="0"/>
              <a:t>알고리즘</a:t>
            </a:r>
          </a:p>
        </p:txBody>
      </p:sp>
      <p:cxnSp>
        <p:nvCxnSpPr>
          <p:cNvPr id="20" name="직선 화살표 연결선 19"/>
          <p:cNvCxnSpPr>
            <a:stCxn id="19" idx="0"/>
          </p:cNvCxnSpPr>
          <p:nvPr/>
        </p:nvCxnSpPr>
        <p:spPr>
          <a:xfrm flipV="1">
            <a:off x="3958558" y="4787900"/>
            <a:ext cx="0" cy="7684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00725" y="4965125"/>
            <a:ext cx="1257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프로그래밍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언어로 구현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4959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3: </a:t>
            </a:r>
            <a:r>
              <a:rPr lang="ko-KR" altLang="en-US" dirty="0" err="1"/>
              <a:t>삽입정렬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30" y="1545818"/>
            <a:ext cx="3436303" cy="32812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32972" y="1548885"/>
            <a:ext cx="433780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[],[12,14,13,11,10]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[12], [14,13,11,10]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[12,14], [13,11,10]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[12,13,14], [11,10]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[11,12,13,14], [10]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[10,11,12,13,14] []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32972" y="3779086"/>
            <a:ext cx="433780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360000"/>
            <a:r>
              <a:rPr lang="en-US" altLang="ko-KR" sz="1200" dirty="0" smtClean="0">
                <a:latin typeface="Consolas" panose="020B0609020204030204" pitchFamily="49" charset="0"/>
              </a:rPr>
              <a:t>WHILE LIST is EMPTY</a:t>
            </a:r>
          </a:p>
          <a:p>
            <a:pPr defTabSz="360000"/>
            <a:r>
              <a:rPr lang="en-US" altLang="ko-KR" sz="1200" dirty="0" smtClean="0">
                <a:latin typeface="Consolas" panose="020B0609020204030204" pitchFamily="49" charset="0"/>
              </a:rPr>
              <a:t>	Select element x from LIST</a:t>
            </a:r>
          </a:p>
          <a:p>
            <a:pPr defTabSz="360000"/>
            <a:r>
              <a:rPr lang="en-US" altLang="ko-KR" sz="1200" dirty="0"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latin typeface="Consolas" panose="020B0609020204030204" pitchFamily="49" charset="0"/>
              </a:rPr>
              <a:t>Remove x from LIST</a:t>
            </a:r>
          </a:p>
          <a:p>
            <a:pPr defTabSz="360000"/>
            <a:r>
              <a:rPr lang="en-US" altLang="ko-KR" sz="1200" dirty="0" smtClean="0">
                <a:latin typeface="Consolas" panose="020B0609020204030204" pitchFamily="49" charset="0"/>
              </a:rPr>
              <a:t>	Shift all elements of SORTED that is greater than X </a:t>
            </a:r>
          </a:p>
          <a:p>
            <a:pPr defTabSz="360000"/>
            <a:r>
              <a:rPr lang="en-US" altLang="ko-KR" sz="1200" dirty="0">
                <a:latin typeface="Consolas" panose="020B0609020204030204" pitchFamily="49" charset="0"/>
              </a:rPr>
              <a:t>	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defTabSz="360000"/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282612" y="3301698"/>
            <a:ext cx="516294" cy="39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38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3: </a:t>
            </a:r>
            <a:r>
              <a:rPr lang="ko-KR" altLang="en-US" dirty="0" err="1"/>
              <a:t>삽입정렬</a:t>
            </a:r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75724" y="1172095"/>
            <a:ext cx="7064414" cy="980902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000" dirty="0" smtClean="0"/>
              <a:t>기존 리스트와 새로운 숫자를 비교하여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다음처럼 새로운 값보다 </a:t>
            </a:r>
            <a:r>
              <a:rPr lang="ko-KR" altLang="en-US" sz="2000" dirty="0" err="1" smtClean="0"/>
              <a:t>큰값들은</a:t>
            </a:r>
            <a:r>
              <a:rPr lang="ko-KR" altLang="en-US" sz="2000" dirty="0" smtClean="0"/>
              <a:t> 모두 오른쪽으로 밀어서 새로운 리스트를 만들어 보시오 </a:t>
            </a:r>
            <a:r>
              <a:rPr lang="en-US" altLang="ko-KR" sz="2000" dirty="0" smtClean="0"/>
              <a:t>(hint: python list</a:t>
            </a:r>
            <a:r>
              <a:rPr lang="ko-KR" altLang="en-US" sz="2000" dirty="0" smtClean="0"/>
              <a:t>내 </a:t>
            </a:r>
            <a:r>
              <a:rPr lang="en-US" altLang="ko-KR" sz="2000" dirty="0" smtClean="0"/>
              <a:t>insert 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)</a:t>
            </a:r>
          </a:p>
          <a:p>
            <a:pPr marL="457200" indent="-457200">
              <a:buAutoNum type="arabicParenR"/>
            </a:pP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263673" y="454655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63673" y="356335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16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3050" y="356335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4919" y="3563774"/>
            <a:ext cx="556594" cy="3640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4296" y="454655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16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3050" y="454655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2231750" y="4106373"/>
            <a:ext cx="609600" cy="261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84296" y="356335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17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04919" y="454655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17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1649" y="2923592"/>
            <a:ext cx="13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1649" y="4177224"/>
            <a:ext cx="13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53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939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리스트에서 동명이인이 있으면 모두 출력하는 알고리즘을 설계해 보시오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힌트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Ex)</a:t>
            </a:r>
          </a:p>
          <a:p>
            <a:pPr marL="457200" lvl="1" indent="0">
              <a:buNone/>
            </a:pPr>
            <a:r>
              <a:rPr lang="en-US" altLang="ko-KR" dirty="0" smtClean="0"/>
              <a:t>["</a:t>
            </a:r>
            <a:r>
              <a:rPr lang="en-US" altLang="ko-KR" dirty="0" err="1" smtClean="0"/>
              <a:t>Tom","Jerry","Mike","Tom</a:t>
            </a:r>
            <a:r>
              <a:rPr lang="en-US" altLang="ko-KR" dirty="0" smtClean="0"/>
              <a:t>"]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[</a:t>
            </a:r>
            <a:r>
              <a:rPr lang="en-US" altLang="ko-KR" dirty="0" smtClean="0"/>
              <a:t>"Tom“]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["</a:t>
            </a:r>
            <a:r>
              <a:rPr lang="en-US" altLang="ko-KR" dirty="0" err="1"/>
              <a:t>Tom","Jerry","Mike","</a:t>
            </a:r>
            <a:r>
              <a:rPr lang="en-US" altLang="ko-KR" dirty="0" err="1" smtClean="0"/>
              <a:t>Tom</a:t>
            </a:r>
            <a:r>
              <a:rPr lang="en-US" altLang="ko-KR" dirty="0" smtClean="0"/>
              <a:t>”, “Mike”]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[</a:t>
            </a:r>
            <a:r>
              <a:rPr lang="en-US" altLang="ko-KR" dirty="0" smtClean="0"/>
              <a:t>”Tom”, “Mike”]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4: </a:t>
            </a:r>
            <a:r>
              <a:rPr lang="ko-KR" altLang="en-US" dirty="0" smtClean="0"/>
              <a:t>동명이인 찾기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55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 계산을 위해 고안한 특별한 </a:t>
            </a:r>
            <a:r>
              <a:rPr lang="ko-KR" altLang="en-US" dirty="0" err="1" smtClean="0"/>
              <a:t>자료저장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98878" y="3571869"/>
            <a:ext cx="2791362" cy="972589"/>
            <a:chOff x="1512916" y="2595713"/>
            <a:chExt cx="2791362" cy="972589"/>
          </a:xfrm>
        </p:grpSpPr>
        <p:sp>
          <p:nvSpPr>
            <p:cNvPr id="6" name="직사각형 5"/>
            <p:cNvSpPr/>
            <p:nvPr/>
          </p:nvSpPr>
          <p:spPr>
            <a:xfrm>
              <a:off x="2078182" y="2595713"/>
              <a:ext cx="1570066" cy="972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809702" y="2874188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86100" y="2874188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62498" y="2874188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1512916" y="3033137"/>
              <a:ext cx="967303" cy="1007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808267" y="3033137"/>
              <a:ext cx="496011" cy="977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 rot="5400000">
            <a:off x="5520157" y="4105407"/>
            <a:ext cx="1710059" cy="972589"/>
            <a:chOff x="4316747" y="4651729"/>
            <a:chExt cx="2105198" cy="972589"/>
          </a:xfrm>
        </p:grpSpPr>
        <p:sp>
          <p:nvSpPr>
            <p:cNvPr id="12" name="직사각형 11"/>
            <p:cNvSpPr/>
            <p:nvPr/>
          </p:nvSpPr>
          <p:spPr>
            <a:xfrm>
              <a:off x="4316747" y="4651729"/>
              <a:ext cx="2105198" cy="972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83400" y="4930203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59798" y="4930203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36196" y="4930203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2748" y="2263130"/>
            <a:ext cx="3223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큐</a:t>
            </a:r>
            <a:r>
              <a:rPr lang="en-US" altLang="ko-KR" sz="2000" b="1" dirty="0" smtClean="0"/>
              <a:t>(queue): </a:t>
            </a:r>
          </a:p>
          <a:p>
            <a:pPr algn="ctr"/>
            <a:r>
              <a:rPr lang="en-US" altLang="ko-KR" sz="2000" b="1" dirty="0" smtClean="0"/>
              <a:t>First-in-first-out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96937" y="2263130"/>
            <a:ext cx="322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스택</a:t>
            </a:r>
            <a:r>
              <a:rPr lang="en-US" altLang="ko-KR" sz="2000" b="1" dirty="0" smtClean="0"/>
              <a:t>(stack): last-in-first-out</a:t>
            </a:r>
            <a:endParaRPr lang="ko-KR" altLang="en-US" sz="2000" b="1" dirty="0"/>
          </a:p>
        </p:txBody>
      </p:sp>
      <p:sp>
        <p:nvSpPr>
          <p:cNvPr id="20" name="아래로 구부러진 화살표 19"/>
          <p:cNvSpPr/>
          <p:nvPr/>
        </p:nvSpPr>
        <p:spPr>
          <a:xfrm rot="1596188">
            <a:off x="5536275" y="3541223"/>
            <a:ext cx="989214" cy="3906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46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5: </a:t>
            </a:r>
            <a:r>
              <a:rPr lang="ko-KR" altLang="en-US" dirty="0" smtClean="0"/>
              <a:t>친구의 친구 찾기 알고리즘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9031" y="2403038"/>
            <a:ext cx="62158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fr_info</a:t>
            </a:r>
            <a:r>
              <a:rPr lang="ko-KR" altLang="en-US" dirty="0">
                <a:latin typeface="Consolas" panose="020B0609020204030204" pitchFamily="49" charset="0"/>
              </a:rPr>
              <a:t>={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'</a:t>
            </a:r>
            <a:r>
              <a:rPr lang="ko-KR" altLang="en-US" dirty="0" err="1">
                <a:latin typeface="Consolas" panose="020B0609020204030204" pitchFamily="49" charset="0"/>
              </a:rPr>
              <a:t>Summer</a:t>
            </a:r>
            <a:r>
              <a:rPr lang="ko-KR" altLang="en-US" dirty="0">
                <a:latin typeface="Consolas" panose="020B0609020204030204" pitchFamily="49" charset="0"/>
              </a:rPr>
              <a:t>':['</a:t>
            </a:r>
            <a:r>
              <a:rPr lang="ko-KR" altLang="en-US" dirty="0" err="1">
                <a:latin typeface="Consolas" panose="020B0609020204030204" pitchFamily="49" charset="0"/>
              </a:rPr>
              <a:t>John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Justin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Mike</a:t>
            </a:r>
            <a:r>
              <a:rPr lang="ko-KR" altLang="en-US" dirty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'</a:t>
            </a:r>
            <a:r>
              <a:rPr lang="ko-KR" altLang="en-US" dirty="0" err="1">
                <a:latin typeface="Consolas" panose="020B0609020204030204" pitchFamily="49" charset="0"/>
              </a:rPr>
              <a:t>John</a:t>
            </a:r>
            <a:r>
              <a:rPr lang="ko-KR" altLang="en-US" dirty="0">
                <a:latin typeface="Consolas" panose="020B0609020204030204" pitchFamily="49" charset="0"/>
              </a:rPr>
              <a:t>':['</a:t>
            </a:r>
            <a:r>
              <a:rPr lang="ko-KR" altLang="en-US" dirty="0" err="1">
                <a:latin typeface="Consolas" panose="020B0609020204030204" pitchFamily="49" charset="0"/>
              </a:rPr>
              <a:t>Summer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Justin</a:t>
            </a:r>
            <a:r>
              <a:rPr lang="ko-KR" altLang="en-US" dirty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'</a:t>
            </a:r>
            <a:r>
              <a:rPr lang="ko-KR" altLang="en-US" dirty="0" err="1">
                <a:latin typeface="Consolas" panose="020B0609020204030204" pitchFamily="49" charset="0"/>
              </a:rPr>
              <a:t>Justin</a:t>
            </a:r>
            <a:r>
              <a:rPr lang="ko-KR" altLang="en-US" dirty="0">
                <a:latin typeface="Consolas" panose="020B0609020204030204" pitchFamily="49" charset="0"/>
              </a:rPr>
              <a:t>':['</a:t>
            </a:r>
            <a:r>
              <a:rPr lang="ko-KR" altLang="en-US" dirty="0" err="1">
                <a:latin typeface="Consolas" panose="020B0609020204030204" pitchFamily="49" charset="0"/>
              </a:rPr>
              <a:t>John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Summer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Mike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May</a:t>
            </a:r>
            <a:r>
              <a:rPr lang="ko-KR" altLang="en-US" dirty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'</a:t>
            </a:r>
            <a:r>
              <a:rPr lang="ko-KR" altLang="en-US" dirty="0" err="1">
                <a:latin typeface="Consolas" panose="020B0609020204030204" pitchFamily="49" charset="0"/>
              </a:rPr>
              <a:t>Mike</a:t>
            </a:r>
            <a:r>
              <a:rPr lang="ko-KR" altLang="en-US" dirty="0">
                <a:latin typeface="Consolas" panose="020B0609020204030204" pitchFamily="49" charset="0"/>
              </a:rPr>
              <a:t>':['</a:t>
            </a:r>
            <a:r>
              <a:rPr lang="ko-KR" altLang="en-US" dirty="0" err="1">
                <a:latin typeface="Consolas" panose="020B0609020204030204" pitchFamily="49" charset="0"/>
              </a:rPr>
              <a:t>Summer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Justin</a:t>
            </a:r>
            <a:r>
              <a:rPr lang="ko-KR" altLang="en-US" dirty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'</a:t>
            </a:r>
            <a:r>
              <a:rPr lang="ko-KR" altLang="en-US" dirty="0" err="1">
                <a:latin typeface="Consolas" panose="020B0609020204030204" pitchFamily="49" charset="0"/>
              </a:rPr>
              <a:t>May</a:t>
            </a:r>
            <a:r>
              <a:rPr lang="ko-KR" altLang="en-US" dirty="0">
                <a:latin typeface="Consolas" panose="020B0609020204030204" pitchFamily="49" charset="0"/>
              </a:rPr>
              <a:t>':['</a:t>
            </a:r>
            <a:r>
              <a:rPr lang="ko-KR" altLang="en-US" dirty="0" err="1">
                <a:latin typeface="Consolas" panose="020B0609020204030204" pitchFamily="49" charset="0"/>
              </a:rPr>
              <a:t>Justin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Kim</a:t>
            </a:r>
            <a:r>
              <a:rPr lang="ko-KR" altLang="en-US" dirty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'</a:t>
            </a:r>
            <a:r>
              <a:rPr lang="ko-KR" altLang="en-US" dirty="0" err="1">
                <a:latin typeface="Consolas" panose="020B0609020204030204" pitchFamily="49" charset="0"/>
              </a:rPr>
              <a:t>Kim</a:t>
            </a:r>
            <a:r>
              <a:rPr lang="ko-KR" altLang="en-US" dirty="0">
                <a:latin typeface="Consolas" panose="020B0609020204030204" pitchFamily="49" charset="0"/>
              </a:rPr>
              <a:t>':['</a:t>
            </a:r>
            <a:r>
              <a:rPr lang="ko-KR" altLang="en-US" dirty="0" err="1">
                <a:latin typeface="Consolas" panose="020B0609020204030204" pitchFamily="49" charset="0"/>
              </a:rPr>
              <a:t>May</a:t>
            </a:r>
            <a:r>
              <a:rPr lang="ko-KR" altLang="en-US" dirty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'</a:t>
            </a:r>
            <a:r>
              <a:rPr lang="ko-KR" altLang="en-US" dirty="0" err="1">
                <a:latin typeface="Consolas" panose="020B0609020204030204" pitchFamily="49" charset="0"/>
              </a:rPr>
              <a:t>Tom</a:t>
            </a:r>
            <a:r>
              <a:rPr lang="ko-KR" altLang="en-US" dirty="0">
                <a:latin typeface="Consolas" panose="020B0609020204030204" pitchFamily="49" charset="0"/>
              </a:rPr>
              <a:t>':['</a:t>
            </a:r>
            <a:r>
              <a:rPr lang="ko-KR" altLang="en-US" dirty="0" err="1">
                <a:latin typeface="Consolas" panose="020B0609020204030204" pitchFamily="49" charset="0"/>
              </a:rPr>
              <a:t>Jerry</a:t>
            </a:r>
            <a:r>
              <a:rPr lang="ko-KR" altLang="en-US" dirty="0">
                <a:latin typeface="Consolas" panose="020B0609020204030204" pitchFamily="49" charset="0"/>
              </a:rPr>
              <a:t>']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031" y="972589"/>
            <a:ext cx="8052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다음은 친구들간의 </a:t>
            </a:r>
            <a:r>
              <a:rPr lang="en-US" altLang="ko-KR" dirty="0" smtClean="0"/>
              <a:t>Social Network</a:t>
            </a:r>
            <a:r>
              <a:rPr lang="ko-KR" altLang="en-US" dirty="0" smtClean="0"/>
              <a:t>를 나타내는 </a:t>
            </a:r>
            <a:r>
              <a:rPr lang="ko-KR" altLang="en-US" dirty="0" err="1" smtClean="0"/>
              <a:t>딕셔너리이다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친구의 친구도 친구가 될 수 있다고 </a:t>
            </a:r>
            <a:r>
              <a:rPr lang="ko-KR" altLang="en-US" dirty="0" err="1" smtClean="0"/>
              <a:t>할때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나의 모든 친구들을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친구의 친구를 모두 연결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찾아내는 알고리즘을 생각해 볼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9031" y="5829045"/>
            <a:ext cx="805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힌트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 자료구조를 이용할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48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자료구조를 이용한 알고리즘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9031" y="1110376"/>
            <a:ext cx="6215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latin typeface="Consolas" panose="020B0609020204030204" pitchFamily="49" charset="0"/>
              </a:rPr>
              <a:t>fr_info</a:t>
            </a:r>
            <a:r>
              <a:rPr lang="ko-KR" altLang="en-US" sz="1400" dirty="0" smtClean="0">
                <a:latin typeface="Consolas" panose="020B0609020204030204" pitchFamily="49" charset="0"/>
              </a:rPr>
              <a:t>={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  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Summer</a:t>
            </a:r>
            <a:r>
              <a:rPr lang="ko-KR" altLang="en-US" sz="1400" dirty="0" smtClean="0">
                <a:latin typeface="Consolas" panose="020B0609020204030204" pitchFamily="49" charset="0"/>
              </a:rPr>
              <a:t>':['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John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Justin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Mike</a:t>
            </a:r>
            <a:r>
              <a:rPr lang="ko-KR" altLang="en-US" sz="1400" dirty="0" smtClean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  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John</a:t>
            </a:r>
            <a:r>
              <a:rPr lang="ko-KR" altLang="en-US" sz="1400" dirty="0" smtClean="0">
                <a:latin typeface="Consolas" panose="020B0609020204030204" pitchFamily="49" charset="0"/>
              </a:rPr>
              <a:t>':['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Summer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Justin</a:t>
            </a:r>
            <a:r>
              <a:rPr lang="ko-KR" altLang="en-US" sz="1400" dirty="0" smtClean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  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Justin</a:t>
            </a:r>
            <a:r>
              <a:rPr lang="ko-KR" altLang="en-US" sz="1400" dirty="0" smtClean="0">
                <a:latin typeface="Consolas" panose="020B0609020204030204" pitchFamily="49" charset="0"/>
              </a:rPr>
              <a:t>':['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John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Summer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Mike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May</a:t>
            </a:r>
            <a:r>
              <a:rPr lang="ko-KR" altLang="en-US" sz="1400" dirty="0" smtClean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  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Mike</a:t>
            </a:r>
            <a:r>
              <a:rPr lang="ko-KR" altLang="en-US" sz="1400" dirty="0" smtClean="0">
                <a:latin typeface="Consolas" panose="020B0609020204030204" pitchFamily="49" charset="0"/>
              </a:rPr>
              <a:t>':['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Summer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Justin</a:t>
            </a:r>
            <a:r>
              <a:rPr lang="ko-KR" altLang="en-US" sz="1400" dirty="0" smtClean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  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May</a:t>
            </a:r>
            <a:r>
              <a:rPr lang="ko-KR" altLang="en-US" sz="1400" dirty="0" smtClean="0">
                <a:latin typeface="Consolas" panose="020B0609020204030204" pitchFamily="49" charset="0"/>
              </a:rPr>
              <a:t>':['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Justin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Kim</a:t>
            </a:r>
            <a:r>
              <a:rPr lang="ko-KR" altLang="en-US" sz="1400" dirty="0" smtClean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  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Kim</a:t>
            </a:r>
            <a:r>
              <a:rPr lang="ko-KR" altLang="en-US" sz="1400" dirty="0" smtClean="0">
                <a:latin typeface="Consolas" panose="020B0609020204030204" pitchFamily="49" charset="0"/>
              </a:rPr>
              <a:t>':['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May</a:t>
            </a:r>
            <a:r>
              <a:rPr lang="ko-KR" altLang="en-US" sz="1400" dirty="0" smtClean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  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Tom</a:t>
            </a:r>
            <a:r>
              <a:rPr lang="ko-KR" altLang="en-US" sz="1400" dirty="0" smtClean="0">
                <a:latin typeface="Consolas" panose="020B0609020204030204" pitchFamily="49" charset="0"/>
              </a:rPr>
              <a:t>':['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Jerry</a:t>
            </a:r>
            <a:r>
              <a:rPr lang="ko-KR" altLang="en-US" sz="1400" dirty="0" smtClean="0">
                <a:latin typeface="Consolas" panose="020B0609020204030204" pitchFamily="49" charset="0"/>
              </a:rPr>
              <a:t>']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344" y="3628753"/>
            <a:ext cx="1471353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[Summer]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6344" y="4060813"/>
            <a:ext cx="21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[John, Justin, Mike]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90729" y="4060813"/>
            <a:ext cx="1471353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[Summer]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6344" y="4439627"/>
            <a:ext cx="32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strike="sngStrike" dirty="0" smtClean="0"/>
              <a:t>Summer,</a:t>
            </a:r>
            <a:r>
              <a:rPr lang="en-US" altLang="ko-KR" dirty="0" smtClean="0"/>
              <a:t> </a:t>
            </a:r>
            <a:r>
              <a:rPr lang="en-US" altLang="ko-KR" strike="sngStrike" dirty="0" smtClean="0"/>
              <a:t>Justin</a:t>
            </a:r>
            <a:r>
              <a:rPr lang="en-US" altLang="ko-KR" dirty="0" smtClean="0"/>
              <a:t>, John, Justin]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90729" y="4439627"/>
            <a:ext cx="20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[Mike, Summer]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6344" y="4794786"/>
            <a:ext cx="44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strike="sngStrike" dirty="0" smtClean="0"/>
              <a:t>John, Summer, Mike, May</a:t>
            </a:r>
            <a:r>
              <a:rPr lang="en-US" altLang="ko-KR" dirty="0" smtClean="0"/>
              <a:t>, May, John]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90728" y="4794786"/>
            <a:ext cx="265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[Justin, Mike, Summer]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6343" y="5168859"/>
            <a:ext cx="23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strike="sngStrike" dirty="0" smtClean="0"/>
              <a:t>Summer, Justin</a:t>
            </a:r>
            <a:r>
              <a:rPr lang="en-US" altLang="ko-KR" dirty="0" smtClean="0"/>
              <a:t>, May]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90728" y="5168859"/>
            <a:ext cx="34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[John, Justin, Mike, Summer]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344" y="5547673"/>
            <a:ext cx="7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[Kim]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90728" y="5547673"/>
            <a:ext cx="34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[May, John, Justin, Mike, Summer]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6344" y="5979733"/>
            <a:ext cx="7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strike="sngStrike" dirty="0" smtClean="0"/>
              <a:t>May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728" y="5979733"/>
            <a:ext cx="396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[Kim, May, John, Justin, Mike, Summer]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1229" y="322533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Queue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69279" y="322533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Friends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3667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친구목록</a:t>
            </a:r>
            <a:r>
              <a:rPr lang="en-US" altLang="ko-KR" dirty="0" smtClean="0"/>
              <a:t>, A)</a:t>
            </a:r>
          </a:p>
          <a:p>
            <a:r>
              <a:rPr lang="en-US" altLang="ko-KR" dirty="0" smtClean="0"/>
              <a:t>Queue</a:t>
            </a:r>
            <a:r>
              <a:rPr lang="ko-KR" altLang="en-US" dirty="0" smtClean="0"/>
              <a:t>에 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친구들 추가</a:t>
            </a:r>
            <a:endParaRPr lang="en-US" altLang="ko-KR" dirty="0" smtClean="0"/>
          </a:p>
          <a:p>
            <a:r>
              <a:rPr lang="en-US" altLang="ko-KR" dirty="0" smtClean="0"/>
              <a:t>Queue</a:t>
            </a:r>
            <a:r>
              <a:rPr lang="ko-KR" altLang="en-US" dirty="0" smtClean="0"/>
              <a:t>에 친구들이 없어질 때 까지 다음을 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Queue</a:t>
            </a:r>
            <a:r>
              <a:rPr lang="ko-KR" altLang="en-US" dirty="0" smtClean="0"/>
              <a:t>에서 친구를 하나 꺼내어 </a:t>
            </a:r>
            <a:r>
              <a:rPr lang="en-US" altLang="ko-KR" dirty="0" smtClean="0"/>
              <a:t>Friends</a:t>
            </a:r>
            <a:r>
              <a:rPr lang="ko-KR" altLang="en-US" dirty="0" smtClean="0"/>
              <a:t>에 추가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/>
              <a:t>해당 친구의 친구들 목록에 찾아서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친구목록에 있거나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본인</a:t>
            </a:r>
            <a:r>
              <a:rPr lang="en-US" altLang="ko-KR" dirty="0" smtClean="0"/>
              <a:t>(A)</a:t>
            </a:r>
            <a:r>
              <a:rPr lang="ko-KR" altLang="en-US" dirty="0" smtClean="0"/>
              <a:t>인 경우에는 제외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의사코드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691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687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"</a:t>
            </a:r>
            <a:r>
              <a:rPr lang="ko-KR" altLang="en-US" sz="1800" dirty="0"/>
              <a:t>토마토</a:t>
            </a:r>
            <a:r>
              <a:rPr lang="en-US" altLang="ko-KR" sz="1800" dirty="0"/>
              <a:t>"</a:t>
            </a:r>
            <a:r>
              <a:rPr lang="ko-KR" altLang="en-US" sz="1800" dirty="0"/>
              <a:t>나 </a:t>
            </a:r>
            <a:r>
              <a:rPr lang="en-US" altLang="ko-KR" sz="1800" dirty="0"/>
              <a:t>"</a:t>
            </a:r>
            <a:r>
              <a:rPr lang="ko-KR" altLang="en-US" sz="1800" dirty="0"/>
              <a:t>기러기</a:t>
            </a:r>
            <a:r>
              <a:rPr lang="en-US" altLang="ko-KR" sz="1800" dirty="0"/>
              <a:t>"</a:t>
            </a:r>
            <a:r>
              <a:rPr lang="ko-KR" altLang="en-US" sz="1800" dirty="0"/>
              <a:t>처럼 거꾸로 읽어도 똑같은 단어를 </a:t>
            </a:r>
            <a:r>
              <a:rPr lang="ko-KR" altLang="en-US" sz="1800" dirty="0" err="1"/>
              <a:t>팔린드롬</a:t>
            </a:r>
            <a:r>
              <a:rPr lang="en-US" altLang="ko-KR" sz="1800" dirty="0"/>
              <a:t>(palindrome)</a:t>
            </a:r>
            <a:r>
              <a:rPr lang="ko-KR" altLang="en-US" sz="1800" dirty="0"/>
              <a:t>이라고 부릅니다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문자열 </a:t>
            </a:r>
            <a:r>
              <a:rPr lang="en-US" altLang="ko-KR" sz="1800" dirty="0"/>
              <a:t>word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팔린드롬인지</a:t>
            </a:r>
            <a:r>
              <a:rPr lang="ko-KR" altLang="en-US" sz="1800" dirty="0"/>
              <a:t> 확인하는 함수 </a:t>
            </a:r>
            <a:r>
              <a:rPr lang="en-US" altLang="ko-KR" sz="1800" dirty="0" err="1"/>
              <a:t>is_palindrome</a:t>
            </a:r>
            <a:r>
              <a:rPr lang="ko-KR" altLang="en-US" sz="1800" dirty="0"/>
              <a:t>를 쓰세요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is_palindrome</a:t>
            </a:r>
            <a:r>
              <a:rPr lang="ko-KR" altLang="en-US" sz="1800" dirty="0"/>
              <a:t>은 </a:t>
            </a:r>
            <a:r>
              <a:rPr lang="en-US" altLang="ko-KR" sz="1800" dirty="0"/>
              <a:t>word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팔린드롬이면</a:t>
            </a:r>
            <a:r>
              <a:rPr lang="ko-KR" altLang="en-US" sz="1800" dirty="0"/>
              <a:t> </a:t>
            </a:r>
            <a:r>
              <a:rPr lang="en-US" altLang="ko-KR" sz="1800" dirty="0"/>
              <a:t>True</a:t>
            </a:r>
            <a:r>
              <a:rPr lang="ko-KR" altLang="en-US" sz="1800" dirty="0"/>
              <a:t>를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팔린드롬이</a:t>
            </a:r>
            <a:r>
              <a:rPr lang="ko-KR" altLang="en-US" sz="1800" dirty="0"/>
              <a:t> 아니면 </a:t>
            </a:r>
            <a:r>
              <a:rPr lang="en-US" altLang="ko-KR" sz="1800" dirty="0"/>
              <a:t>False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리턴합니다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6: </a:t>
            </a:r>
            <a:r>
              <a:rPr lang="ko-KR" altLang="en-US" dirty="0" err="1" smtClean="0"/>
              <a:t>팰린드롬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293459"/>
            <a:ext cx="5715846" cy="2906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80" y="5330415"/>
            <a:ext cx="5183985" cy="10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3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/>
              <a:t>입력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외부에서 </a:t>
            </a:r>
            <a:r>
              <a:rPr lang="ko-KR" altLang="en-US" sz="2000" dirty="0"/>
              <a:t>제공되는 자료가 </a:t>
            </a:r>
            <a:r>
              <a:rPr lang="ko-KR" altLang="en-US" sz="2000" dirty="0" smtClean="0"/>
              <a:t>존재해야한다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/>
              <a:t>출력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문제를 해결하기 위한 정확한 결과를 얻을 수 있어야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/>
              <a:t>명확성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dirty="0" smtClean="0"/>
              <a:t>수행 </a:t>
            </a:r>
            <a:r>
              <a:rPr lang="ko-KR" altLang="en-US" sz="2000" dirty="0"/>
              <a:t>과정은 명확해야 하고 모호하지 않은 명령어로 구성되어야 한다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err="1" smtClean="0"/>
              <a:t>종결성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dirty="0" smtClean="0"/>
              <a:t>알고리즘은 반드시 종료될 수 있도록 작성되어야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/>
              <a:t>효율성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dirty="0" smtClean="0"/>
              <a:t>모든 </a:t>
            </a:r>
            <a:r>
              <a:rPr lang="ko-KR" altLang="en-US" sz="2000" dirty="0"/>
              <a:t>과정은 명백하게 실행 가능</a:t>
            </a:r>
            <a:r>
              <a:rPr lang="en-US" altLang="ko-KR" sz="2000" dirty="0"/>
              <a:t>(</a:t>
            </a:r>
            <a:r>
              <a:rPr lang="ko-KR" altLang="en-US" sz="2000" dirty="0"/>
              <a:t>검증 가능</a:t>
            </a:r>
            <a:r>
              <a:rPr lang="en-US" altLang="ko-KR" sz="2000" dirty="0"/>
              <a:t>)</a:t>
            </a:r>
            <a:r>
              <a:rPr lang="ko-KR" altLang="en-US" sz="2000" dirty="0"/>
              <a:t>한 것이어야 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063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작성의 의미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b="1" dirty="0" smtClean="0"/>
              <a:t>단계적 계산 절차의 기술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프로그래밍 코드는 단순한 문장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=</a:t>
            </a:r>
            <a:r>
              <a:rPr lang="ko-KR" altLang="en-US" dirty="0" smtClean="0"/>
              <a:t>계산식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들로 이루어지기 때문에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입력값으로부터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얻어내는 과정이 단계적으로 기술되어야 한다</a:t>
            </a:r>
            <a:r>
              <a:rPr lang="en-US" altLang="ko-KR" dirty="0" smtClean="0"/>
              <a:t>. </a:t>
            </a:r>
          </a:p>
          <a:p>
            <a:pPr marL="457200" indent="-457200">
              <a:lnSpc>
                <a:spcPct val="120000"/>
              </a:lnSpc>
              <a:buAutoNum type="arabicPeriod"/>
              <a:tabLst>
                <a:tab pos="896938" algn="l"/>
              </a:tabLst>
            </a:pPr>
            <a:r>
              <a:rPr lang="ko-KR" altLang="en-US" b="1" dirty="0" smtClean="0"/>
              <a:t>프로세스의 정립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컴퓨터가 하는 계산 뿐 아니라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rgbClr val="0070C0"/>
                </a:solidFill>
              </a:rPr>
              <a:t>인간이 하는 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도 단계별 프로세스로 기술되어야 누구나 </a:t>
            </a:r>
            <a:r>
              <a:rPr lang="ko-KR" altLang="en-US" dirty="0" err="1" smtClean="0"/>
              <a:t>따라할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ex)	‘</a:t>
            </a:r>
            <a:r>
              <a:rPr lang="ko-KR" altLang="en-US" dirty="0" smtClean="0"/>
              <a:t>밀가루 반죽을 만들어라</a:t>
            </a:r>
            <a:r>
              <a:rPr lang="en-US" altLang="ko-KR" dirty="0" smtClean="0"/>
              <a:t>’ vs.</a:t>
            </a:r>
            <a:br>
              <a:rPr lang="en-US" altLang="ko-KR" dirty="0" smtClean="0"/>
            </a:br>
            <a:r>
              <a:rPr lang="en-US" altLang="ko-KR" dirty="0" smtClean="0"/>
              <a:t>	‘1) </a:t>
            </a:r>
            <a:r>
              <a:rPr lang="ko-KR" altLang="en-US" dirty="0" smtClean="0"/>
              <a:t>밀가루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컵을 붓고</a:t>
            </a:r>
            <a:r>
              <a:rPr lang="en-US" altLang="ko-KR" dirty="0" smtClean="0"/>
              <a:t>, 2)</a:t>
            </a:r>
            <a:r>
              <a:rPr lang="ko-KR" altLang="en-US" dirty="0" smtClean="0"/>
              <a:t>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컵을 부은 다음</a:t>
            </a:r>
            <a:r>
              <a:rPr lang="en-US" altLang="ko-KR" dirty="0" smtClean="0"/>
              <a:t>, 3)</a:t>
            </a:r>
            <a:r>
              <a:rPr lang="ko-KR" altLang="en-US" dirty="0" smtClean="0"/>
              <a:t>계란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개를 넣고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 4) </a:t>
            </a:r>
            <a:r>
              <a:rPr lang="ko-KR" altLang="en-US" dirty="0" smtClean="0"/>
              <a:t>덩어리가 질 때까지 치대시오</a:t>
            </a:r>
            <a:r>
              <a:rPr lang="en-US" altLang="ko-KR" dirty="0" smtClean="0"/>
              <a:t>’</a:t>
            </a:r>
          </a:p>
          <a:p>
            <a:pPr marL="457200" indent="-457200">
              <a:lnSpc>
                <a:spcPct val="120000"/>
              </a:lnSpc>
              <a:buAutoNum type="arabicPeriod"/>
              <a:tabLst>
                <a:tab pos="896938" algn="l"/>
              </a:tabLst>
            </a:pPr>
            <a:r>
              <a:rPr lang="ko-KR" altLang="en-US" b="1" dirty="0" smtClean="0"/>
              <a:t>효율성에 대한 고려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단순히 결과값을 얻어내는 것보다 얼마나 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얼마나 적은 메모리 공간을 사용하면서 결과값을 얻을 것이냐의 문제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	</a:t>
            </a:r>
            <a:r>
              <a:rPr lang="ko-KR" altLang="en-US" dirty="0" smtClean="0">
                <a:sym typeface="Wingdings" panose="05000000000000000000" pitchFamily="2" charset="2"/>
              </a:rPr>
              <a:t>기업의 문제는 수많은 </a:t>
            </a:r>
            <a:r>
              <a:rPr lang="ko-KR" altLang="en-US" dirty="0" err="1" smtClean="0">
                <a:sym typeface="Wingdings" panose="05000000000000000000" pitchFamily="2" charset="2"/>
              </a:rPr>
              <a:t>입력값으로부터</a:t>
            </a:r>
            <a:r>
              <a:rPr lang="ko-KR" altLang="en-US" dirty="0" smtClean="0">
                <a:sym typeface="Wingdings" panose="05000000000000000000" pitchFamily="2" charset="2"/>
              </a:rPr>
              <a:t> 결과를 얻어야 하기 때문에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ko-KR" alt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경영과학</a:t>
            </a:r>
            <a:r>
              <a:rPr lang="en-US" altLang="ko-KR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(O.R.)</a:t>
            </a:r>
            <a:r>
              <a:rPr lang="ko-KR" alt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의 주요 관심사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7316" y="1112108"/>
            <a:ext cx="8465408" cy="2151791"/>
          </a:xfrm>
        </p:spPr>
        <p:txBody>
          <a:bodyPr/>
          <a:lstStyle/>
          <a:p>
            <a:r>
              <a:rPr lang="ko-KR" altLang="en-US" b="1" dirty="0" smtClean="0"/>
              <a:t>알고리즘을 구성하는 세가지 구조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dirty="0" smtClean="0"/>
              <a:t>알고리즘에</a:t>
            </a:r>
            <a:r>
              <a:rPr lang="en-US" altLang="ko-KR" dirty="0"/>
              <a:t> </a:t>
            </a:r>
            <a:r>
              <a:rPr lang="ko-KR" altLang="en-US" dirty="0" smtClean="0"/>
              <a:t>사용되는 절차는 세 가지 구조의 조합으로 구성되어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358775" lvl="1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500" y="2119122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순차구조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6984" y="2119122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선택구조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4854" y="2119122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반복구조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453608" y="4129314"/>
            <a:ext cx="3145027" cy="559745"/>
          </a:xfrm>
          <a:prstGeom prst="rightArrow">
            <a:avLst>
              <a:gd name="adj1" fmla="val 31000"/>
              <a:gd name="adj2" fmla="val 46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3131120" y="4129314"/>
            <a:ext cx="3145027" cy="559745"/>
          </a:xfrm>
          <a:prstGeom prst="rightArrow">
            <a:avLst>
              <a:gd name="adj1" fmla="val 31000"/>
              <a:gd name="adj2" fmla="val 46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7200000">
            <a:off x="3636695" y="5041469"/>
            <a:ext cx="1427170" cy="559745"/>
          </a:xfrm>
          <a:prstGeom prst="rightArrow">
            <a:avLst>
              <a:gd name="adj1" fmla="val 31000"/>
              <a:gd name="adj2" fmla="val 46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4400000" flipH="1">
            <a:off x="4309345" y="5041469"/>
            <a:ext cx="1427170" cy="559745"/>
          </a:xfrm>
          <a:prstGeom prst="rightArrow">
            <a:avLst>
              <a:gd name="adj1" fmla="val 31000"/>
              <a:gd name="adj2" fmla="val 46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U자형 화살표 12"/>
          <p:cNvSpPr/>
          <p:nvPr/>
        </p:nvSpPr>
        <p:spPr>
          <a:xfrm>
            <a:off x="6490730" y="3024886"/>
            <a:ext cx="1939324" cy="1397000"/>
          </a:xfrm>
          <a:prstGeom prst="uturnArrow">
            <a:avLst>
              <a:gd name="adj1" fmla="val 13182"/>
              <a:gd name="adj2" fmla="val 25000"/>
              <a:gd name="adj3" fmla="val 22273"/>
              <a:gd name="adj4" fmla="val 52727"/>
              <a:gd name="adj5" fmla="val 759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U자형 화살표 14"/>
          <p:cNvSpPr/>
          <p:nvPr/>
        </p:nvSpPr>
        <p:spPr>
          <a:xfrm flipH="1" flipV="1">
            <a:off x="6274830" y="4377461"/>
            <a:ext cx="1939324" cy="1397000"/>
          </a:xfrm>
          <a:prstGeom prst="uturnArrow">
            <a:avLst>
              <a:gd name="adj1" fmla="val 13182"/>
              <a:gd name="adj2" fmla="val 25000"/>
              <a:gd name="adj3" fmla="val 22273"/>
              <a:gd name="adj4" fmla="val 52727"/>
              <a:gd name="adj5" fmla="val 759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2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구성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순차구조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 rot="5400000">
            <a:off x="4770107" y="3938814"/>
            <a:ext cx="3145027" cy="559745"/>
          </a:xfrm>
          <a:prstGeom prst="rightArrow">
            <a:avLst>
              <a:gd name="adj1" fmla="val 31000"/>
              <a:gd name="adj2" fmla="val 46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01255" y="3047635"/>
            <a:ext cx="188273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동전을 넣는다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01255" y="3833443"/>
            <a:ext cx="188273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커피를 선택한다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1255" y="4619252"/>
            <a:ext cx="188273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커피를 집어간다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half" idx="1"/>
          </p:nvPr>
        </p:nvSpPr>
        <p:spPr>
          <a:xfrm>
            <a:off x="357316" y="1112108"/>
            <a:ext cx="8465408" cy="1606917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순차구조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처음부터 순서대로 작업을 처리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알고리즘은 기본적으로 순차적으로 작업을 진행해 나간다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자판기에서 커피를 뽑기 위한 순차적 절차는 다음과 같다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46" y="3094887"/>
            <a:ext cx="2815828" cy="18738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7546" y="5066935"/>
            <a:ext cx="311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자판기에서 </a:t>
            </a:r>
            <a:r>
              <a:rPr lang="ko-KR" altLang="en-US" dirty="0" err="1" smtClean="0"/>
              <a:t>커피뽑기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7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구성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선택구조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err="1" smtClean="0"/>
              <a:t>선택구조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조건에 따라 실행할 작업을 전환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조건에 따라서 그 이후의 처리가 나누어 지는 경우가 빈번히 발생한다</a:t>
            </a:r>
            <a:r>
              <a:rPr lang="en-US" altLang="ko-KR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자판기에 커피가 없는 경우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유자차를 뽑고 싶다</a:t>
            </a:r>
            <a:r>
              <a:rPr lang="en-US" altLang="ko-KR" b="1" dirty="0" smtClean="0"/>
              <a:t>.</a:t>
            </a:r>
            <a:br>
              <a:rPr lang="en-US" altLang="ko-KR" b="1" dirty="0" smtClean="0"/>
            </a:b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1912650" y="4359371"/>
            <a:ext cx="3681341" cy="559745"/>
          </a:xfrm>
          <a:prstGeom prst="rightArrow">
            <a:avLst>
              <a:gd name="adj1" fmla="val 31000"/>
              <a:gd name="adj2" fmla="val 46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5744" y="2912242"/>
            <a:ext cx="199208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동전을 넣는다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35744" y="4853576"/>
            <a:ext cx="199208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커피를 선택한다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굽은 화살표 12"/>
          <p:cNvSpPr/>
          <p:nvPr/>
        </p:nvSpPr>
        <p:spPr>
          <a:xfrm rot="5400000">
            <a:off x="3566054" y="3893963"/>
            <a:ext cx="2766395" cy="2405507"/>
          </a:xfrm>
          <a:prstGeom prst="bentArrow">
            <a:avLst>
              <a:gd name="adj1" fmla="val 8787"/>
              <a:gd name="adj2" fmla="val 10358"/>
              <a:gd name="adj3" fmla="val 13525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53909" y="4853576"/>
            <a:ext cx="199208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유자차 선택한다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35744" y="5426870"/>
            <a:ext cx="199208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커피를 </a:t>
            </a:r>
            <a:r>
              <a:rPr lang="ko-KR" altLang="en-US" dirty="0" smtClean="0">
                <a:solidFill>
                  <a:schemeClr val="tx1"/>
                </a:solidFill>
              </a:rPr>
              <a:t>집는다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2727678" y="3509721"/>
            <a:ext cx="2008212" cy="577306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커피가 있는가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49253" y="5426870"/>
            <a:ext cx="199208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유자차 집는다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0134" y="4337311"/>
            <a:ext cx="13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예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616" y="4337311"/>
            <a:ext cx="13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93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U자형 화살표 21"/>
          <p:cNvSpPr/>
          <p:nvPr/>
        </p:nvSpPr>
        <p:spPr>
          <a:xfrm rot="16200000">
            <a:off x="1971063" y="3456963"/>
            <a:ext cx="2108565" cy="1772508"/>
          </a:xfrm>
          <a:prstGeom prst="uturnArrow">
            <a:avLst>
              <a:gd name="adj1" fmla="val 9600"/>
              <a:gd name="adj2" fmla="val 12203"/>
              <a:gd name="adj3" fmla="val 12050"/>
              <a:gd name="adj4" fmla="val 52727"/>
              <a:gd name="adj5" fmla="val 759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구성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반복구조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sz="half" idx="1"/>
          </p:nvPr>
        </p:nvSpPr>
        <p:spPr>
          <a:xfrm>
            <a:off x="357316" y="1112108"/>
            <a:ext cx="8465408" cy="5064855"/>
          </a:xfrm>
        </p:spPr>
        <p:txBody>
          <a:bodyPr/>
          <a:lstStyle/>
          <a:p>
            <a:r>
              <a:rPr lang="ko-KR" altLang="en-US" b="1" dirty="0" smtClean="0"/>
              <a:t>반복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조건을 만족하는 동안 같은 처리를 반복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알고리즘에서는 또한 같은 작업을 지속적으로 반복하는 경우가 많이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내가 가진 돈이 있는 한도에서 커피를 여러 잔 뽑고 싶다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2915907" y="4180114"/>
            <a:ext cx="3145027" cy="559745"/>
          </a:xfrm>
          <a:prstGeom prst="rightArrow">
            <a:avLst>
              <a:gd name="adj1" fmla="val 31000"/>
              <a:gd name="adj2" fmla="val 46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7055" y="3288935"/>
            <a:ext cx="1882730" cy="409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동전을 넣는다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47055" y="3862816"/>
            <a:ext cx="188273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커피를 선택한다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7055" y="4436697"/>
            <a:ext cx="188273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커피를 집어간다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순서도: 판단 18"/>
          <p:cNvSpPr/>
          <p:nvPr/>
        </p:nvSpPr>
        <p:spPr>
          <a:xfrm>
            <a:off x="3451578" y="5010578"/>
            <a:ext cx="2008212" cy="577306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잔돈이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남았는가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결국 알고리즘은</a:t>
            </a:r>
            <a:endParaRPr lang="ko-KR" altLang="en-US" dirty="0"/>
          </a:p>
        </p:txBody>
      </p:sp>
      <p:sp>
        <p:nvSpPr>
          <p:cNvPr id="38" name="내용 개체 틀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2954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복잡한 일도 작은 단위로 쪼개면 단순한 작업의 들의 흐름이 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알고리즘은 순차</a:t>
            </a:r>
            <a:r>
              <a:rPr lang="en-US" altLang="ko-KR" sz="2000" dirty="0" smtClean="0"/>
              <a:t>+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+</a:t>
            </a:r>
            <a:r>
              <a:rPr lang="ko-KR" altLang="en-US" dirty="0" smtClean="0"/>
              <a:t>반복을 조합하여 선택과 </a:t>
            </a:r>
            <a:r>
              <a:rPr lang="ko-KR" altLang="en-US" dirty="0" err="1" smtClean="0"/>
              <a:t>반복</a:t>
            </a:r>
            <a:r>
              <a:rPr lang="ko-KR" altLang="en-US" sz="2000" dirty="0" err="1" smtClean="0"/>
              <a:t>복잡한</a:t>
            </a:r>
            <a:r>
              <a:rPr lang="ko-KR" altLang="en-US" sz="2000" dirty="0" smtClean="0"/>
              <a:t> 흐름은 순차적으로만은 표현할 수 없다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9" name="직사각형 38"/>
          <p:cNvSpPr/>
          <p:nvPr/>
        </p:nvSpPr>
        <p:spPr>
          <a:xfrm>
            <a:off x="914400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a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15886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b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7372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c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18858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d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20344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e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21830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f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23316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g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24800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h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직선 화살표 연결선 46"/>
          <p:cNvCxnSpPr>
            <a:stCxn id="39" idx="3"/>
            <a:endCxn id="40" idx="1"/>
          </p:cNvCxnSpPr>
          <p:nvPr/>
        </p:nvCxnSpPr>
        <p:spPr>
          <a:xfrm>
            <a:off x="1447800" y="4168286"/>
            <a:ext cx="46808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3"/>
            <a:endCxn id="41" idx="1"/>
          </p:cNvCxnSpPr>
          <p:nvPr/>
        </p:nvCxnSpPr>
        <p:spPr>
          <a:xfrm>
            <a:off x="2449286" y="4168286"/>
            <a:ext cx="46808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450772" y="4168286"/>
            <a:ext cx="46808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452258" y="4168286"/>
            <a:ext cx="46808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453744" y="4168286"/>
            <a:ext cx="46808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455230" y="4168286"/>
            <a:ext cx="46808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456716" y="4168286"/>
            <a:ext cx="46808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2456429" y="3482481"/>
            <a:ext cx="2457112" cy="685805"/>
            <a:chOff x="2456429" y="2971795"/>
            <a:chExt cx="2457112" cy="685805"/>
          </a:xfrm>
        </p:grpSpPr>
        <p:sp>
          <p:nvSpPr>
            <p:cNvPr id="55" name="자유형 54"/>
            <p:cNvSpPr/>
            <p:nvPr/>
          </p:nvSpPr>
          <p:spPr>
            <a:xfrm>
              <a:off x="2543174" y="2971795"/>
              <a:ext cx="2181225" cy="685805"/>
            </a:xfrm>
            <a:custGeom>
              <a:avLst/>
              <a:gdLst>
                <a:gd name="connsiteX0" fmla="*/ 0 w 2047875"/>
                <a:gd name="connsiteY0" fmla="*/ 685805 h 685805"/>
                <a:gd name="connsiteX1" fmla="*/ 942975 w 2047875"/>
                <a:gd name="connsiteY1" fmla="*/ 5 h 685805"/>
                <a:gd name="connsiteX2" fmla="*/ 2047875 w 2047875"/>
                <a:gd name="connsiteY2" fmla="*/ 676280 h 685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7875" h="685805">
                  <a:moveTo>
                    <a:pt x="0" y="685805"/>
                  </a:moveTo>
                  <a:cubicBezTo>
                    <a:pt x="300831" y="343698"/>
                    <a:pt x="601663" y="1592"/>
                    <a:pt x="942975" y="5"/>
                  </a:cubicBezTo>
                  <a:cubicBezTo>
                    <a:pt x="1284287" y="-1582"/>
                    <a:pt x="1666081" y="337349"/>
                    <a:pt x="2047875" y="67628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flipH="1">
              <a:off x="2456429" y="3655219"/>
              <a:ext cx="9388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4717256" y="3652838"/>
              <a:ext cx="196285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sm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 flipH="1" flipV="1">
            <a:off x="3433483" y="4168280"/>
            <a:ext cx="3246718" cy="838342"/>
            <a:chOff x="2530984" y="2971680"/>
            <a:chExt cx="2382557" cy="685920"/>
          </a:xfrm>
        </p:grpSpPr>
        <p:sp>
          <p:nvSpPr>
            <p:cNvPr id="59" name="자유형 58"/>
            <p:cNvSpPr/>
            <p:nvPr/>
          </p:nvSpPr>
          <p:spPr>
            <a:xfrm>
              <a:off x="2532551" y="2971680"/>
              <a:ext cx="2191847" cy="685920"/>
            </a:xfrm>
            <a:custGeom>
              <a:avLst/>
              <a:gdLst>
                <a:gd name="connsiteX0" fmla="*/ 0 w 2047875"/>
                <a:gd name="connsiteY0" fmla="*/ 685805 h 685805"/>
                <a:gd name="connsiteX1" fmla="*/ 942975 w 2047875"/>
                <a:gd name="connsiteY1" fmla="*/ 5 h 685805"/>
                <a:gd name="connsiteX2" fmla="*/ 2047875 w 2047875"/>
                <a:gd name="connsiteY2" fmla="*/ 676280 h 685805"/>
                <a:gd name="connsiteX0" fmla="*/ 0 w 2047875"/>
                <a:gd name="connsiteY0" fmla="*/ 705772 h 705772"/>
                <a:gd name="connsiteX1" fmla="*/ 942975 w 2047875"/>
                <a:gd name="connsiteY1" fmla="*/ 19972 h 705772"/>
                <a:gd name="connsiteX2" fmla="*/ 1502810 w 2047875"/>
                <a:gd name="connsiteY2" fmla="*/ 229006 h 705772"/>
                <a:gd name="connsiteX3" fmla="*/ 2047875 w 2047875"/>
                <a:gd name="connsiteY3" fmla="*/ 696247 h 705772"/>
                <a:gd name="connsiteX0" fmla="*/ 0 w 2047875"/>
                <a:gd name="connsiteY0" fmla="*/ 712971 h 712971"/>
                <a:gd name="connsiteX1" fmla="*/ 942975 w 2047875"/>
                <a:gd name="connsiteY1" fmla="*/ 27171 h 712971"/>
                <a:gd name="connsiteX2" fmla="*/ 1626338 w 2047875"/>
                <a:gd name="connsiteY2" fmla="*/ 192197 h 712971"/>
                <a:gd name="connsiteX3" fmla="*/ 2047875 w 2047875"/>
                <a:gd name="connsiteY3" fmla="*/ 703446 h 712971"/>
                <a:gd name="connsiteX0" fmla="*/ 0 w 2047875"/>
                <a:gd name="connsiteY0" fmla="*/ 721054 h 721054"/>
                <a:gd name="connsiteX1" fmla="*/ 942975 w 2047875"/>
                <a:gd name="connsiteY1" fmla="*/ 35254 h 721054"/>
                <a:gd name="connsiteX2" fmla="*/ 1626338 w 2047875"/>
                <a:gd name="connsiteY2" fmla="*/ 200280 h 721054"/>
                <a:gd name="connsiteX3" fmla="*/ 2047875 w 2047875"/>
                <a:gd name="connsiteY3" fmla="*/ 711529 h 721054"/>
                <a:gd name="connsiteX0" fmla="*/ 0 w 2047875"/>
                <a:gd name="connsiteY0" fmla="*/ 703610 h 703610"/>
                <a:gd name="connsiteX1" fmla="*/ 541507 w 2047875"/>
                <a:gd name="connsiteY1" fmla="*/ 39814 h 703610"/>
                <a:gd name="connsiteX2" fmla="*/ 1626338 w 2047875"/>
                <a:gd name="connsiteY2" fmla="*/ 182836 h 703610"/>
                <a:gd name="connsiteX3" fmla="*/ 2047875 w 2047875"/>
                <a:gd name="connsiteY3" fmla="*/ 694085 h 703610"/>
                <a:gd name="connsiteX0" fmla="*/ 0 w 2047875"/>
                <a:gd name="connsiteY0" fmla="*/ 732872 h 732872"/>
                <a:gd name="connsiteX1" fmla="*/ 541507 w 2047875"/>
                <a:gd name="connsiteY1" fmla="*/ 69076 h 732872"/>
                <a:gd name="connsiteX2" fmla="*/ 1626338 w 2047875"/>
                <a:gd name="connsiteY2" fmla="*/ 212098 h 732872"/>
                <a:gd name="connsiteX3" fmla="*/ 2047875 w 2047875"/>
                <a:gd name="connsiteY3" fmla="*/ 723347 h 732872"/>
                <a:gd name="connsiteX0" fmla="*/ 0 w 2047875"/>
                <a:gd name="connsiteY0" fmla="*/ 700821 h 700821"/>
                <a:gd name="connsiteX1" fmla="*/ 461214 w 2047875"/>
                <a:gd name="connsiteY1" fmla="*/ 81034 h 700821"/>
                <a:gd name="connsiteX2" fmla="*/ 1626338 w 2047875"/>
                <a:gd name="connsiteY2" fmla="*/ 180047 h 700821"/>
                <a:gd name="connsiteX3" fmla="*/ 2047875 w 2047875"/>
                <a:gd name="connsiteY3" fmla="*/ 691296 h 700821"/>
                <a:gd name="connsiteX0" fmla="*/ 0 w 2047875"/>
                <a:gd name="connsiteY0" fmla="*/ 713765 h 713765"/>
                <a:gd name="connsiteX1" fmla="*/ 461214 w 2047875"/>
                <a:gd name="connsiteY1" fmla="*/ 93978 h 713765"/>
                <a:gd name="connsiteX2" fmla="*/ 1626338 w 2047875"/>
                <a:gd name="connsiteY2" fmla="*/ 192991 h 713765"/>
                <a:gd name="connsiteX3" fmla="*/ 2047875 w 2047875"/>
                <a:gd name="connsiteY3" fmla="*/ 704240 h 713765"/>
                <a:gd name="connsiteX0" fmla="*/ 9879 w 2057754"/>
                <a:gd name="connsiteY0" fmla="*/ 713765 h 713765"/>
                <a:gd name="connsiteX1" fmla="*/ 471093 w 2057754"/>
                <a:gd name="connsiteY1" fmla="*/ 93978 h 713765"/>
                <a:gd name="connsiteX2" fmla="*/ 1636217 w 2057754"/>
                <a:gd name="connsiteY2" fmla="*/ 192991 h 713765"/>
                <a:gd name="connsiteX3" fmla="*/ 2057754 w 2057754"/>
                <a:gd name="connsiteY3" fmla="*/ 704240 h 713765"/>
                <a:gd name="connsiteX0" fmla="*/ 9972 w 2057847"/>
                <a:gd name="connsiteY0" fmla="*/ 696114 h 696114"/>
                <a:gd name="connsiteX1" fmla="*/ 471186 w 2057847"/>
                <a:gd name="connsiteY1" fmla="*/ 76327 h 696114"/>
                <a:gd name="connsiteX2" fmla="*/ 1654839 w 2057847"/>
                <a:gd name="connsiteY2" fmla="*/ 123996 h 696114"/>
                <a:gd name="connsiteX3" fmla="*/ 2057847 w 2057847"/>
                <a:gd name="connsiteY3" fmla="*/ 686589 h 696114"/>
                <a:gd name="connsiteX0" fmla="*/ 9972 w 2057847"/>
                <a:gd name="connsiteY0" fmla="*/ 685920 h 685920"/>
                <a:gd name="connsiteX1" fmla="*/ 471186 w 2057847"/>
                <a:gd name="connsiteY1" fmla="*/ 66133 h 685920"/>
                <a:gd name="connsiteX2" fmla="*/ 1654839 w 2057847"/>
                <a:gd name="connsiteY2" fmla="*/ 113802 h 685920"/>
                <a:gd name="connsiteX3" fmla="*/ 2057847 w 2057847"/>
                <a:gd name="connsiteY3" fmla="*/ 676395 h 68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7847" h="685920">
                  <a:moveTo>
                    <a:pt x="9972" y="685920"/>
                  </a:moveTo>
                  <a:cubicBezTo>
                    <a:pt x="-53607" y="681214"/>
                    <a:pt x="197042" y="161486"/>
                    <a:pt x="471186" y="66133"/>
                  </a:cubicBezTo>
                  <a:cubicBezTo>
                    <a:pt x="745330" y="-29220"/>
                    <a:pt x="1415101" y="-28250"/>
                    <a:pt x="1654839" y="113802"/>
                  </a:cubicBezTo>
                  <a:cubicBezTo>
                    <a:pt x="1838989" y="226515"/>
                    <a:pt x="1967003" y="598522"/>
                    <a:pt x="2057847" y="67639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 flipH="1" flipV="1">
              <a:off x="2530984" y="3655219"/>
              <a:ext cx="155696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4717256" y="3652838"/>
              <a:ext cx="196285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sm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5453744" y="3025281"/>
            <a:ext cx="2459151" cy="1148819"/>
            <a:chOff x="5453744" y="2876409"/>
            <a:chExt cx="2459151" cy="1148819"/>
          </a:xfrm>
        </p:grpSpPr>
        <p:sp>
          <p:nvSpPr>
            <p:cNvPr id="63" name="직사각형 62"/>
            <p:cNvSpPr/>
            <p:nvPr/>
          </p:nvSpPr>
          <p:spPr>
            <a:xfrm>
              <a:off x="5921830" y="2876409"/>
              <a:ext cx="533400" cy="4572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2000" dirty="0" smtClean="0"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altLang="ko-KR" sz="2000" dirty="0" smtClean="0">
                  <a:latin typeface="Arial" pitchFamily="34" charset="0"/>
                  <a:cs typeface="Arial" pitchFamily="34" charset="0"/>
                  <a:sym typeface="Symbol"/>
                </a:rPr>
                <a:t></a:t>
              </a:r>
              <a:endParaRPr lang="ko-KR" alt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923316" y="2876409"/>
              <a:ext cx="533400" cy="4572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2000" dirty="0" smtClean="0">
                  <a:latin typeface="Arial" pitchFamily="34" charset="0"/>
                  <a:cs typeface="Arial" pitchFamily="34" charset="0"/>
                </a:rPr>
                <a:t>g</a:t>
              </a:r>
              <a:r>
                <a:rPr lang="en-US" altLang="ko-KR" sz="2000" dirty="0" smtClean="0">
                  <a:latin typeface="Arial" pitchFamily="34" charset="0"/>
                  <a:cs typeface="Arial" pitchFamily="34" charset="0"/>
                  <a:sym typeface="Symbol"/>
                </a:rPr>
                <a:t></a:t>
              </a:r>
              <a:endParaRPr lang="ko-KR" alt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5453744" y="3119297"/>
              <a:ext cx="468087" cy="895355"/>
              <a:chOff x="5453744" y="3119297"/>
              <a:chExt cx="468087" cy="895355"/>
            </a:xfrm>
          </p:grpSpPr>
          <p:cxnSp>
            <p:nvCxnSpPr>
              <p:cNvPr id="70" name="직선 연결선 69"/>
              <p:cNvCxnSpPr/>
              <p:nvPr/>
            </p:nvCxnSpPr>
            <p:spPr>
              <a:xfrm flipH="1">
                <a:off x="5638800" y="3119297"/>
                <a:ext cx="283031" cy="895355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sm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H="1">
                <a:off x="5453744" y="4014652"/>
                <a:ext cx="18505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/>
            <p:cNvCxnSpPr>
              <a:stCxn id="64" idx="1"/>
              <a:endCxn id="63" idx="3"/>
            </p:cNvCxnSpPr>
            <p:nvPr/>
          </p:nvCxnSpPr>
          <p:spPr>
            <a:xfrm flipH="1">
              <a:off x="6455230" y="3105009"/>
              <a:ext cx="468086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sm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/>
            <p:cNvGrpSpPr/>
            <p:nvPr/>
          </p:nvGrpSpPr>
          <p:grpSpPr>
            <a:xfrm>
              <a:off x="7456716" y="3105009"/>
              <a:ext cx="456179" cy="920219"/>
              <a:chOff x="7456716" y="3105009"/>
              <a:chExt cx="456179" cy="920219"/>
            </a:xfrm>
          </p:grpSpPr>
          <p:cxnSp>
            <p:nvCxnSpPr>
              <p:cNvPr id="68" name="직선 연결선 67"/>
              <p:cNvCxnSpPr/>
              <p:nvPr/>
            </p:nvCxnSpPr>
            <p:spPr>
              <a:xfrm flipH="1">
                <a:off x="7678852" y="4016119"/>
                <a:ext cx="2340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sm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 flipV="1">
                <a:off x="7456716" y="3105009"/>
                <a:ext cx="234043" cy="920219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987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3536</TotalTime>
  <Words>1371</Words>
  <Application>Microsoft Office PowerPoint</Application>
  <PresentationFormat>화면 슬라이드 쇼(4:3)</PresentationFormat>
  <Paragraphs>395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Arial</vt:lpstr>
      <vt:lpstr>Calibri</vt:lpstr>
      <vt:lpstr>Calibri Light</vt:lpstr>
      <vt:lpstr>Consolas</vt:lpstr>
      <vt:lpstr>Symbol</vt:lpstr>
      <vt:lpstr>Wingdings</vt:lpstr>
      <vt:lpstr>Office 테마</vt:lpstr>
      <vt:lpstr>인공지능</vt:lpstr>
      <vt:lpstr>프로그램(Program)</vt:lpstr>
      <vt:lpstr>알고리즘의 조건</vt:lpstr>
      <vt:lpstr>알고리즘 작성의 의미</vt:lpstr>
      <vt:lpstr>알고리즘의 구조</vt:lpstr>
      <vt:lpstr>알고리즘의 구성 - 순차구조</vt:lpstr>
      <vt:lpstr>알고리즘의 구성 - 선택구조</vt:lpstr>
      <vt:lpstr>알고리즘의 구성 - 반복구조</vt:lpstr>
      <vt:lpstr>결국 알고리즘은</vt:lpstr>
      <vt:lpstr>실습0: 최소값 위치반환</vt:lpstr>
      <vt:lpstr>탐색과 정렬 알고리즘</vt:lpstr>
      <vt:lpstr>실습1: 순차탐색</vt:lpstr>
      <vt:lpstr>실습1: 선형탐색 알고리즘</vt:lpstr>
      <vt:lpstr>실습1: 선형탐색 알고리즘의 유사코드</vt:lpstr>
      <vt:lpstr>실습1</vt:lpstr>
      <vt:lpstr>실습2: 선택정렬</vt:lpstr>
      <vt:lpstr>실습2: 선택정렬 알고리즘</vt:lpstr>
      <vt:lpstr>실습2: 선택정렬 - 유사코드</vt:lpstr>
      <vt:lpstr>실습3: 삽입정렬</vt:lpstr>
      <vt:lpstr>실습3: 삽입정렬</vt:lpstr>
      <vt:lpstr>실습3: 삽입정렬</vt:lpstr>
      <vt:lpstr>실습3: 파이썬 코드</vt:lpstr>
      <vt:lpstr>실습4: 동명이인 찾기 알고리즘</vt:lpstr>
      <vt:lpstr>자료구조</vt:lpstr>
      <vt:lpstr>실습5: 친구의 친구 찾기 알고리즘</vt:lpstr>
      <vt:lpstr>자료구조를 이용한 알고리즘</vt:lpstr>
      <vt:lpstr>의사코드</vt:lpstr>
      <vt:lpstr>파이썬 코드</vt:lpstr>
      <vt:lpstr>실습6: 팰린드롬(회문) 찾기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</dc:creator>
  <cp:lastModifiedBy>이 지환</cp:lastModifiedBy>
  <cp:revision>159</cp:revision>
  <dcterms:created xsi:type="dcterms:W3CDTF">2018-03-02T08:39:51Z</dcterms:created>
  <dcterms:modified xsi:type="dcterms:W3CDTF">2019-03-14T04:00:28Z</dcterms:modified>
</cp:coreProperties>
</file>