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46"/>
  </p:notesMasterIdLst>
  <p:sldIdLst>
    <p:sldId id="338" r:id="rId2"/>
    <p:sldId id="386" r:id="rId3"/>
    <p:sldId id="421" r:id="rId4"/>
    <p:sldId id="422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2" r:id="rId14"/>
    <p:sldId id="431" r:id="rId15"/>
    <p:sldId id="433" r:id="rId16"/>
    <p:sldId id="434" r:id="rId17"/>
    <p:sldId id="435" r:id="rId18"/>
    <p:sldId id="438" r:id="rId19"/>
    <p:sldId id="459" r:id="rId20"/>
    <p:sldId id="460" r:id="rId21"/>
    <p:sldId id="436" r:id="rId22"/>
    <p:sldId id="439" r:id="rId23"/>
    <p:sldId id="440" r:id="rId24"/>
    <p:sldId id="441" r:id="rId25"/>
    <p:sldId id="442" r:id="rId26"/>
    <p:sldId id="443" r:id="rId27"/>
    <p:sldId id="444" r:id="rId28"/>
    <p:sldId id="446" r:id="rId29"/>
    <p:sldId id="447" r:id="rId30"/>
    <p:sldId id="453" r:id="rId31"/>
    <p:sldId id="450" r:id="rId32"/>
    <p:sldId id="445" r:id="rId33"/>
    <p:sldId id="449" r:id="rId34"/>
    <p:sldId id="451" r:id="rId35"/>
    <p:sldId id="452" r:id="rId36"/>
    <p:sldId id="457" r:id="rId37"/>
    <p:sldId id="458" r:id="rId38"/>
    <p:sldId id="454" r:id="rId39"/>
    <p:sldId id="456" r:id="rId40"/>
    <p:sldId id="455" r:id="rId41"/>
    <p:sldId id="461" r:id="rId42"/>
    <p:sldId id="462" r:id="rId43"/>
    <p:sldId id="463" r:id="rId44"/>
    <p:sldId id="464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49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8CC1D-7127-43C0-93DB-8AB46D12878E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C936B-B0C0-43CD-9D76-00272229B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32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078037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ko-KR" altLang="en-US" dirty="0" smtClean="0"/>
              <a:t>비즈니스 </a:t>
            </a:r>
            <a:r>
              <a:rPr lang="ko-KR" altLang="en-US" dirty="0" err="1" smtClean="0"/>
              <a:t>애널리틱스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57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728312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617368"/>
            <a:ext cx="2057400" cy="240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D5592F6-0368-4C9E-8AF4-E70F77BAB95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17368"/>
            <a:ext cx="3086100" cy="240632"/>
          </a:xfrm>
        </p:spPr>
        <p:txBody>
          <a:bodyPr/>
          <a:lstStyle>
            <a:lvl1pPr algn="just">
              <a:defRPr sz="1050" b="1" spc="-150">
                <a:solidFill>
                  <a:srgbClr val="002060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인공지능 </a:t>
            </a:r>
            <a:r>
              <a:rPr lang="en-US" altLang="ko-KR" dirty="0" smtClean="0"/>
              <a:t>(2018-1, </a:t>
            </a:r>
            <a:r>
              <a:rPr lang="ko-KR" altLang="en-US" dirty="0" err="1" smtClean="0"/>
              <a:t>이지환</a:t>
            </a:r>
            <a:r>
              <a:rPr lang="ko-KR" altLang="en-US" dirty="0" smtClean="0"/>
              <a:t> 교수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6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5724" y="1016543"/>
            <a:ext cx="8535402" cy="5103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비즈니스 애널리틱스  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592F6-0368-4C9E-8AF4-E70F77BAB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0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/>
              <a:t>인공지능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598236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Solving Agents</a:t>
            </a:r>
          </a:p>
          <a:p>
            <a:endParaRPr lang="en-US" altLang="ko-KR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시스템경영공학부 </a:t>
            </a:r>
            <a:r>
              <a:rPr lang="ko-KR" alt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이지환</a:t>
            </a:r>
            <a:r>
              <a:rPr lang="ko-KR" alt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교수</a:t>
            </a:r>
            <a:endParaRPr lang="ko-KR" alt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27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_1: </a:t>
            </a:r>
            <a:r>
              <a:rPr lang="ko-KR" altLang="en-US" dirty="0" smtClean="0"/>
              <a:t>지도의 표현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943" y="1143793"/>
            <a:ext cx="5769199" cy="510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80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문제의 </a:t>
            </a:r>
            <a:r>
              <a:rPr lang="en-US" altLang="ko-KR" dirty="0"/>
              <a:t>solution</a:t>
            </a:r>
            <a:r>
              <a:rPr lang="ko-KR" altLang="en-US" dirty="0"/>
              <a:t>은 </a:t>
            </a:r>
            <a:r>
              <a:rPr lang="en-US" altLang="ko-KR" dirty="0"/>
              <a:t>action sequence</a:t>
            </a:r>
            <a:r>
              <a:rPr lang="ko-KR" altLang="en-US" dirty="0"/>
              <a:t>를 </a:t>
            </a:r>
            <a:r>
              <a:rPr lang="en-US" altLang="ko-KR" dirty="0"/>
              <a:t>search(</a:t>
            </a:r>
            <a:r>
              <a:rPr lang="ko-KR" altLang="en-US" dirty="0"/>
              <a:t>검색</a:t>
            </a:r>
            <a:r>
              <a:rPr lang="en-US" altLang="ko-KR" dirty="0"/>
              <a:t>) </a:t>
            </a:r>
            <a:r>
              <a:rPr lang="ko-KR" altLang="en-US" dirty="0"/>
              <a:t>함으로써 얻을 </a:t>
            </a:r>
            <a:r>
              <a:rPr lang="ko-KR" altLang="en-US" dirty="0" err="1" smtClean="0"/>
              <a:t>수있다</a:t>
            </a:r>
            <a:r>
              <a:rPr lang="en-US" altLang="ko-KR" dirty="0"/>
              <a:t>. </a:t>
            </a:r>
            <a:r>
              <a:rPr lang="ko-KR" altLang="en-US" dirty="0"/>
              <a:t>이론적으로 모든 가능한 </a:t>
            </a:r>
            <a:r>
              <a:rPr lang="en-US" altLang="ko-KR" dirty="0"/>
              <a:t>action sequence</a:t>
            </a:r>
            <a:r>
              <a:rPr lang="ko-KR" altLang="en-US" dirty="0"/>
              <a:t>를 검색하면 항상 </a:t>
            </a:r>
            <a:r>
              <a:rPr lang="en-US" altLang="ko-KR" dirty="0"/>
              <a:t>solution </a:t>
            </a:r>
            <a:r>
              <a:rPr lang="ko-KR" altLang="en-US" dirty="0"/>
              <a:t>혹은 </a:t>
            </a:r>
            <a:r>
              <a:rPr lang="en-US" altLang="ko-KR" dirty="0"/>
              <a:t>optimal solution</a:t>
            </a:r>
            <a:r>
              <a:rPr lang="ko-KR" altLang="en-US" dirty="0"/>
              <a:t>을 찾을 수 있다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en-US" altLang="ko-KR" dirty="0" smtClean="0"/>
              <a:t>Tree Search</a:t>
            </a:r>
          </a:p>
          <a:p>
            <a:pPr lvl="1"/>
            <a:r>
              <a:rPr lang="ko-KR" altLang="en-US" dirty="0" smtClean="0"/>
              <a:t>초기 상태부터 가능한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을 선택해 가면서</a:t>
            </a:r>
            <a:endParaRPr lang="en-US" altLang="ko-KR" dirty="0"/>
          </a:p>
          <a:p>
            <a:pPr lvl="1"/>
            <a:r>
              <a:rPr lang="ko-KR" altLang="en-US" dirty="0" smtClean="0"/>
              <a:t>가능한 모든 </a:t>
            </a:r>
            <a:r>
              <a:rPr lang="en-US" altLang="ko-KR" dirty="0" smtClean="0"/>
              <a:t>action sequence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tree</a:t>
            </a:r>
            <a:r>
              <a:rPr lang="ko-KR" altLang="en-US" dirty="0" smtClean="0"/>
              <a:t>로 만들어가는 기법</a:t>
            </a:r>
            <a:endParaRPr lang="en-US" altLang="ko-KR" dirty="0" smtClean="0"/>
          </a:p>
          <a:p>
            <a:r>
              <a:rPr lang="en-US" altLang="ko-KR" dirty="0" smtClean="0"/>
              <a:t>Tree</a:t>
            </a:r>
          </a:p>
          <a:p>
            <a:pPr lvl="1"/>
            <a:r>
              <a:rPr lang="ko-KR" altLang="en-US" dirty="0" smtClean="0"/>
              <a:t>두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를 잇는 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가 오직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개씩만 존재하는 </a:t>
            </a:r>
            <a:r>
              <a:rPr lang="en-US" altLang="ko-KR" dirty="0" smtClean="0"/>
              <a:t>graph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Tree Search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10" y="4112515"/>
            <a:ext cx="6207737" cy="2256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01294" y="4325510"/>
            <a:ext cx="8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53556" y="4325510"/>
            <a:ext cx="8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282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Tree Search</a:t>
            </a:r>
            <a:endParaRPr lang="en-US" altLang="ko-KR" dirty="0"/>
          </a:p>
          <a:p>
            <a:pPr lvl="1"/>
            <a:r>
              <a:rPr lang="ko-KR" altLang="en-US" dirty="0"/>
              <a:t>초기 상태부터 가능한 </a:t>
            </a:r>
            <a:r>
              <a:rPr lang="en-US" altLang="ko-KR" dirty="0"/>
              <a:t>action</a:t>
            </a:r>
            <a:r>
              <a:rPr lang="ko-KR" altLang="en-US" dirty="0"/>
              <a:t>을 선택해 가면서</a:t>
            </a:r>
            <a:endParaRPr lang="en-US" altLang="ko-KR" dirty="0"/>
          </a:p>
          <a:p>
            <a:pPr lvl="1"/>
            <a:r>
              <a:rPr lang="ko-KR" altLang="en-US" dirty="0"/>
              <a:t>가능한 모든 </a:t>
            </a:r>
            <a:r>
              <a:rPr lang="en-US" altLang="ko-KR" dirty="0"/>
              <a:t>action sequence</a:t>
            </a:r>
            <a:r>
              <a:rPr lang="ko-KR" altLang="en-US" dirty="0"/>
              <a:t>를 </a:t>
            </a:r>
            <a:r>
              <a:rPr lang="en-US" altLang="ko-KR" dirty="0"/>
              <a:t>tree</a:t>
            </a:r>
            <a:r>
              <a:rPr lang="ko-KR" altLang="en-US" dirty="0"/>
              <a:t>로 만들어가는 기법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Tree search</a:t>
            </a:r>
            <a:r>
              <a:rPr lang="ko-KR" altLang="en-US" dirty="0" smtClean="0"/>
              <a:t>의 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Node: agent</a:t>
            </a:r>
            <a:r>
              <a:rPr lang="ko-KR" altLang="en-US" dirty="0" smtClean="0"/>
              <a:t>가 가질 수 있는 하나의 </a:t>
            </a:r>
            <a:r>
              <a:rPr lang="en-US" altLang="ko-KR" dirty="0" smtClean="0"/>
              <a:t>state</a:t>
            </a:r>
          </a:p>
          <a:p>
            <a:pPr lvl="1"/>
            <a:r>
              <a:rPr lang="en-US" altLang="ko-KR" dirty="0" smtClean="0"/>
              <a:t>Edge: state</a:t>
            </a:r>
            <a:r>
              <a:rPr lang="ko-KR" altLang="en-US" dirty="0" smtClean="0"/>
              <a:t>에서 취할 수 있는 액션 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 다른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에 연결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Tree</a:t>
            </a:r>
            <a:r>
              <a:rPr lang="ko-KR" altLang="en-US" dirty="0" smtClean="0"/>
              <a:t>의 의미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상위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에서 하위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로 이어지는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의 집합 </a:t>
            </a:r>
            <a:endParaRPr lang="en-US" altLang="ko-KR" dirty="0" smtClean="0"/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문제 해결을 위한 </a:t>
            </a:r>
            <a:r>
              <a:rPr lang="en-US" altLang="ko-KR" dirty="0" smtClean="0">
                <a:sym typeface="Wingdings" panose="05000000000000000000" pitchFamily="2" charset="2"/>
              </a:rPr>
              <a:t>action sequence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Tree Search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719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경로찾기</a:t>
            </a:r>
            <a:r>
              <a:rPr lang="ko-KR" altLang="en-US" dirty="0" smtClean="0"/>
              <a:t> 문제의 </a:t>
            </a:r>
            <a:r>
              <a:rPr lang="en-US" altLang="ko-KR" dirty="0" smtClean="0"/>
              <a:t>tree </a:t>
            </a:r>
            <a:r>
              <a:rPr lang="ko-KR" altLang="en-US" dirty="0" smtClean="0"/>
              <a:t>표현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275724" y="3626054"/>
            <a:ext cx="8535402" cy="249793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1) Goal test</a:t>
            </a:r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node</a:t>
            </a:r>
            <a:r>
              <a:rPr lang="ko-KR" altLang="en-US" dirty="0"/>
              <a:t>의 </a:t>
            </a:r>
            <a:r>
              <a:rPr lang="en-US" altLang="ko-KR" dirty="0"/>
              <a:t>state</a:t>
            </a:r>
            <a:r>
              <a:rPr lang="ko-KR" altLang="en-US" dirty="0"/>
              <a:t>가 </a:t>
            </a:r>
            <a:r>
              <a:rPr lang="en-US" altLang="ko-KR" dirty="0"/>
              <a:t>goal state</a:t>
            </a:r>
            <a:r>
              <a:rPr lang="ko-KR" altLang="en-US" dirty="0"/>
              <a:t>인지 검사한다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/>
              <a:t>Goal state</a:t>
            </a:r>
            <a:r>
              <a:rPr lang="ko-KR" altLang="en-US" dirty="0"/>
              <a:t>가 </a:t>
            </a:r>
            <a:r>
              <a:rPr lang="ko-KR" altLang="en-US" dirty="0" err="1"/>
              <a:t>맞다면</a:t>
            </a:r>
            <a:r>
              <a:rPr lang="ko-KR" altLang="en-US" dirty="0"/>
              <a:t> </a:t>
            </a:r>
            <a:r>
              <a:rPr lang="en-US" altLang="ko-KR" dirty="0"/>
              <a:t>search</a:t>
            </a:r>
            <a:r>
              <a:rPr lang="ko-KR" altLang="en-US" dirty="0"/>
              <a:t>를 종료하고</a:t>
            </a:r>
            <a:r>
              <a:rPr lang="en-US" altLang="ko-KR" dirty="0"/>
              <a:t>, </a:t>
            </a:r>
            <a:r>
              <a:rPr lang="ko-KR" altLang="en-US" dirty="0"/>
              <a:t>아니라면 </a:t>
            </a:r>
            <a:r>
              <a:rPr lang="en-US" altLang="ko-KR" dirty="0">
                <a:solidFill>
                  <a:srgbClr val="FF0000"/>
                </a:solidFill>
              </a:rPr>
              <a:t>expansion</a:t>
            </a:r>
            <a:r>
              <a:rPr lang="ko-KR" altLang="en-US" dirty="0"/>
              <a:t>을 시행한다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Initial </a:t>
            </a:r>
            <a:r>
              <a:rPr lang="en-US" altLang="ko-KR" dirty="0"/>
              <a:t>state</a:t>
            </a:r>
            <a:r>
              <a:rPr lang="ko-KR" altLang="en-US" dirty="0"/>
              <a:t>인 </a:t>
            </a:r>
            <a:r>
              <a:rPr lang="en-US" altLang="ko-KR" dirty="0"/>
              <a:t>In(</a:t>
            </a:r>
            <a:r>
              <a:rPr lang="ko-KR" altLang="en-US" dirty="0"/>
              <a:t>종로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</a:t>
            </a:r>
            <a:r>
              <a:rPr lang="ko-KR" altLang="en-US" dirty="0"/>
              <a:t>당연히 </a:t>
            </a:r>
            <a:r>
              <a:rPr lang="en-US" altLang="ko-KR" dirty="0"/>
              <a:t>goal state</a:t>
            </a:r>
            <a:r>
              <a:rPr lang="ko-KR" altLang="en-US" dirty="0"/>
              <a:t>인 </a:t>
            </a:r>
            <a:r>
              <a:rPr lang="en-US" altLang="ko-KR" dirty="0"/>
              <a:t>In(</a:t>
            </a:r>
            <a:r>
              <a:rPr lang="ko-KR" altLang="en-US" dirty="0"/>
              <a:t>강남</a:t>
            </a:r>
            <a:r>
              <a:rPr lang="en-US" altLang="ko-KR" dirty="0"/>
              <a:t>)</a:t>
            </a:r>
            <a:r>
              <a:rPr lang="ko-KR" altLang="en-US" dirty="0"/>
              <a:t>이 아니므로 다른 </a:t>
            </a:r>
            <a:r>
              <a:rPr lang="en-US" altLang="ko-KR" dirty="0"/>
              <a:t>state</a:t>
            </a:r>
            <a:r>
              <a:rPr lang="ko-KR" altLang="en-US" dirty="0"/>
              <a:t>를 찾아가야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3806890" y="1132115"/>
            <a:ext cx="1038808" cy="5100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종로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45698" y="1202485"/>
            <a:ext cx="814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/>
              <a:t>≠ 강남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1712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경로찾기</a:t>
            </a:r>
            <a:r>
              <a:rPr lang="ko-KR" altLang="en-US" dirty="0" smtClean="0"/>
              <a:t> 문제의 </a:t>
            </a:r>
            <a:r>
              <a:rPr lang="en-US" altLang="ko-KR" dirty="0" smtClean="0"/>
              <a:t>tree </a:t>
            </a:r>
            <a:r>
              <a:rPr lang="ko-KR" altLang="en-US" dirty="0" smtClean="0"/>
              <a:t>표현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275724" y="3389678"/>
            <a:ext cx="8535402" cy="2408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2) Expansion</a:t>
            </a:r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node</a:t>
            </a:r>
            <a:r>
              <a:rPr lang="ko-KR" altLang="en-US" dirty="0"/>
              <a:t>에 연결되는 하위 </a:t>
            </a:r>
            <a:r>
              <a:rPr lang="en-US" altLang="ko-KR" dirty="0"/>
              <a:t>node</a:t>
            </a:r>
            <a:r>
              <a:rPr lang="ko-KR" altLang="en-US" dirty="0"/>
              <a:t>들을 분기해낸다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</a:t>
            </a:r>
            <a:r>
              <a:rPr lang="en-US" altLang="ko-KR" dirty="0"/>
              <a:t>node</a:t>
            </a:r>
            <a:r>
              <a:rPr lang="ko-KR" altLang="en-US" dirty="0"/>
              <a:t>의 </a:t>
            </a:r>
            <a:r>
              <a:rPr lang="en-US" altLang="ko-KR" dirty="0"/>
              <a:t>state</a:t>
            </a:r>
            <a:r>
              <a:rPr lang="ko-KR" altLang="en-US" dirty="0"/>
              <a:t>에서 선택할 수 있는 </a:t>
            </a:r>
            <a:r>
              <a:rPr lang="en-US" altLang="ko-KR" dirty="0"/>
              <a:t>action</a:t>
            </a:r>
            <a:r>
              <a:rPr lang="ko-KR" altLang="en-US" dirty="0"/>
              <a:t>의 결과로 만들어지는 </a:t>
            </a:r>
            <a:r>
              <a:rPr lang="en-US" altLang="ko-KR" dirty="0"/>
              <a:t>state</a:t>
            </a:r>
            <a:r>
              <a:rPr lang="ko-KR" altLang="en-US" dirty="0"/>
              <a:t>가 하위 </a:t>
            </a:r>
            <a:r>
              <a:rPr lang="en-US" altLang="ko-KR" dirty="0"/>
              <a:t>node</a:t>
            </a:r>
            <a:r>
              <a:rPr lang="ko-KR" altLang="en-US" dirty="0"/>
              <a:t>의 </a:t>
            </a:r>
            <a:r>
              <a:rPr lang="en-US" altLang="ko-KR" dirty="0" smtClean="0"/>
              <a:t>state</a:t>
            </a:r>
            <a:r>
              <a:rPr lang="ko-KR" altLang="en-US" dirty="0" err="1" smtClean="0"/>
              <a:t>가된다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‘</a:t>
            </a:r>
            <a:r>
              <a:rPr lang="en-US" altLang="ko-KR" dirty="0" smtClean="0"/>
              <a:t>In(</a:t>
            </a:r>
            <a:r>
              <a:rPr lang="ko-KR" altLang="en-US" dirty="0"/>
              <a:t>종로</a:t>
            </a:r>
            <a:r>
              <a:rPr lang="en-US" altLang="ko-KR" dirty="0"/>
              <a:t>)’</a:t>
            </a:r>
            <a:r>
              <a:rPr lang="ko-KR" altLang="en-US" dirty="0"/>
              <a:t>에서 </a:t>
            </a:r>
            <a:r>
              <a:rPr lang="ko-KR" altLang="en-US" dirty="0" smtClean="0"/>
              <a:t>선택 가능한 </a:t>
            </a:r>
            <a:r>
              <a:rPr lang="en-US" altLang="ko-KR" dirty="0"/>
              <a:t>action</a:t>
            </a:r>
            <a:r>
              <a:rPr lang="ko-KR" altLang="en-US" dirty="0"/>
              <a:t>은 </a:t>
            </a:r>
            <a:r>
              <a:rPr lang="en-US" altLang="ko-KR" dirty="0"/>
              <a:t>{Go(</a:t>
            </a:r>
            <a:r>
              <a:rPr lang="ko-KR" altLang="en-US" dirty="0"/>
              <a:t>대학로</a:t>
            </a:r>
            <a:r>
              <a:rPr lang="en-US" altLang="ko-KR" dirty="0"/>
              <a:t>), Go(</a:t>
            </a:r>
            <a:r>
              <a:rPr lang="ko-KR" altLang="en-US" dirty="0"/>
              <a:t>경복궁</a:t>
            </a:r>
            <a:r>
              <a:rPr lang="en-US" altLang="ko-KR" dirty="0" smtClean="0"/>
              <a:t>),Go</a:t>
            </a:r>
            <a:r>
              <a:rPr lang="en-US" altLang="ko-KR" dirty="0"/>
              <a:t>(</a:t>
            </a:r>
            <a:r>
              <a:rPr lang="ko-KR" altLang="en-US" dirty="0"/>
              <a:t>명동</a:t>
            </a:r>
            <a:r>
              <a:rPr lang="en-US" altLang="ko-KR" dirty="0" smtClean="0"/>
              <a:t>)})’</a:t>
            </a:r>
            <a:r>
              <a:rPr lang="ko-KR" altLang="en-US" dirty="0"/>
              <a:t>를 각각 </a:t>
            </a:r>
            <a:r>
              <a:rPr lang="en-US" altLang="ko-KR" dirty="0"/>
              <a:t>state</a:t>
            </a:r>
            <a:r>
              <a:rPr lang="ko-KR" altLang="en-US" dirty="0"/>
              <a:t>로 가지는 하위 </a:t>
            </a:r>
            <a:r>
              <a:rPr lang="en-US" altLang="ko-KR" dirty="0"/>
              <a:t>node</a:t>
            </a:r>
            <a:r>
              <a:rPr lang="ko-KR" altLang="en-US" dirty="0"/>
              <a:t>들이 생성된다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806890" y="1132115"/>
            <a:ext cx="1038808" cy="51007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종로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136711" y="2167813"/>
            <a:ext cx="1038808" cy="5100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대학로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806890" y="2167813"/>
            <a:ext cx="1038808" cy="5100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경복궁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477069" y="2167813"/>
            <a:ext cx="1038808" cy="5100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명동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9" idx="3"/>
            <a:endCxn id="10" idx="7"/>
          </p:cNvCxnSpPr>
          <p:nvPr/>
        </p:nvCxnSpPr>
        <p:spPr>
          <a:xfrm flipH="1">
            <a:off x="3023389" y="1567490"/>
            <a:ext cx="935631" cy="675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9" idx="4"/>
            <a:endCxn id="11" idx="0"/>
          </p:cNvCxnSpPr>
          <p:nvPr/>
        </p:nvCxnSpPr>
        <p:spPr>
          <a:xfrm>
            <a:off x="4326294" y="1642188"/>
            <a:ext cx="0" cy="525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9" idx="5"/>
            <a:endCxn id="12" idx="1"/>
          </p:cNvCxnSpPr>
          <p:nvPr/>
        </p:nvCxnSpPr>
        <p:spPr>
          <a:xfrm>
            <a:off x="4693568" y="1567490"/>
            <a:ext cx="935631" cy="675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182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경로찾기</a:t>
            </a:r>
            <a:r>
              <a:rPr lang="ko-KR" altLang="en-US" dirty="0" smtClean="0"/>
              <a:t> 문제의 </a:t>
            </a:r>
            <a:r>
              <a:rPr lang="en-US" altLang="ko-KR" dirty="0" smtClean="0"/>
              <a:t>tree </a:t>
            </a:r>
            <a:r>
              <a:rPr lang="ko-KR" altLang="en-US" dirty="0" smtClean="0"/>
              <a:t>표현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275724" y="3626054"/>
            <a:ext cx="8535402" cy="2408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2) Expansion</a:t>
            </a:r>
          </a:p>
          <a:p>
            <a:pPr lvl="1"/>
            <a:r>
              <a:rPr lang="ko-KR" altLang="en-US" dirty="0"/>
              <a:t>다음 </a:t>
            </a:r>
            <a:r>
              <a:rPr lang="en-US" altLang="ko-KR" dirty="0"/>
              <a:t>state</a:t>
            </a:r>
            <a:r>
              <a:rPr lang="ko-KR" altLang="en-US" dirty="0"/>
              <a:t>를 선택하고 </a:t>
            </a:r>
            <a:r>
              <a:rPr lang="en-US" altLang="ko-KR" dirty="0"/>
              <a:t>(choosing), </a:t>
            </a:r>
            <a:r>
              <a:rPr lang="ko-KR" altLang="en-US" dirty="0"/>
              <a:t>해당 </a:t>
            </a:r>
            <a:r>
              <a:rPr lang="en-US" altLang="ko-KR" dirty="0"/>
              <a:t>state</a:t>
            </a:r>
            <a:r>
              <a:rPr lang="ko-KR" altLang="en-US" dirty="0"/>
              <a:t>가 </a:t>
            </a:r>
            <a:r>
              <a:rPr lang="en-US" altLang="ko-KR" dirty="0"/>
              <a:t>goal</a:t>
            </a:r>
            <a:r>
              <a:rPr lang="ko-KR" altLang="en-US" dirty="0"/>
              <a:t>을 달성했는지를 검사하고</a:t>
            </a:r>
            <a:r>
              <a:rPr lang="en-US" altLang="ko-KR" dirty="0"/>
              <a:t>(testing), </a:t>
            </a:r>
            <a:r>
              <a:rPr lang="ko-KR" altLang="en-US" dirty="0" smtClean="0"/>
              <a:t>달성치 </a:t>
            </a:r>
            <a:r>
              <a:rPr lang="ko-KR" altLang="en-US" dirty="0"/>
              <a:t>못했다면 다시 </a:t>
            </a:r>
            <a:r>
              <a:rPr lang="en-US" altLang="ko-KR" dirty="0"/>
              <a:t>expansion</a:t>
            </a:r>
            <a:r>
              <a:rPr lang="ko-KR" altLang="en-US" dirty="0"/>
              <a:t>하는 과정을 </a:t>
            </a:r>
            <a:r>
              <a:rPr lang="ko-KR" altLang="en-US" dirty="0" smtClean="0"/>
              <a:t>반복하면서 </a:t>
            </a:r>
            <a:r>
              <a:rPr lang="en-US" altLang="ko-KR" dirty="0"/>
              <a:t>tree</a:t>
            </a:r>
            <a:r>
              <a:rPr lang="ko-KR" altLang="en-US" dirty="0"/>
              <a:t>가 커져간다</a:t>
            </a:r>
            <a:r>
              <a:rPr lang="en-US" altLang="ko-KR" dirty="0"/>
              <a:t>(growing).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결국 </a:t>
            </a:r>
            <a:r>
              <a:rPr lang="en-US" altLang="ko-KR" dirty="0"/>
              <a:t>goal state</a:t>
            </a:r>
            <a:r>
              <a:rPr lang="ko-KR" altLang="en-US" dirty="0"/>
              <a:t>를 가진 </a:t>
            </a:r>
            <a:r>
              <a:rPr lang="en-US" altLang="ko-KR" dirty="0"/>
              <a:t>node</a:t>
            </a:r>
            <a:r>
              <a:rPr lang="ko-KR" altLang="en-US" dirty="0"/>
              <a:t>에 도달했을 때</a:t>
            </a:r>
            <a:r>
              <a:rPr lang="en-US" altLang="ko-KR" dirty="0"/>
              <a:t>, root node</a:t>
            </a:r>
            <a:r>
              <a:rPr lang="ko-KR" altLang="en-US" dirty="0"/>
              <a:t>부터 이 </a:t>
            </a:r>
            <a:r>
              <a:rPr lang="en-US" altLang="ko-KR" dirty="0"/>
              <a:t>node</a:t>
            </a:r>
            <a:r>
              <a:rPr lang="ko-KR" altLang="en-US" dirty="0"/>
              <a:t>까지의 </a:t>
            </a:r>
            <a:r>
              <a:rPr lang="en-US" altLang="ko-KR" dirty="0"/>
              <a:t>edge</a:t>
            </a:r>
            <a:r>
              <a:rPr lang="ko-KR" altLang="en-US" dirty="0"/>
              <a:t>의 집합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action sequence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solution</a:t>
            </a:r>
            <a:r>
              <a:rPr lang="ko-KR" altLang="en-US" dirty="0"/>
              <a:t>으로 얻어진다</a:t>
            </a:r>
            <a:endParaRPr lang="en-US" altLang="ko-KR" dirty="0" smtClean="0"/>
          </a:p>
        </p:txBody>
      </p:sp>
      <p:sp>
        <p:nvSpPr>
          <p:cNvPr id="8" name="타원 7"/>
          <p:cNvSpPr/>
          <p:nvPr/>
        </p:nvSpPr>
        <p:spPr>
          <a:xfrm>
            <a:off x="4540898" y="1132115"/>
            <a:ext cx="1038808" cy="51007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종로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870719" y="1869011"/>
            <a:ext cx="1038808" cy="51007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대학로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540898" y="1869011"/>
            <a:ext cx="1038808" cy="5100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경복궁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211077" y="1869011"/>
            <a:ext cx="1038808" cy="5100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명동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8" idx="3"/>
            <a:endCxn id="9" idx="7"/>
          </p:cNvCxnSpPr>
          <p:nvPr/>
        </p:nvCxnSpPr>
        <p:spPr>
          <a:xfrm flipH="1">
            <a:off x="3757397" y="1567490"/>
            <a:ext cx="935631" cy="376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4"/>
            <a:endCxn id="10" idx="0"/>
          </p:cNvCxnSpPr>
          <p:nvPr/>
        </p:nvCxnSpPr>
        <p:spPr>
          <a:xfrm>
            <a:off x="5060302" y="1642188"/>
            <a:ext cx="0" cy="22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5"/>
            <a:endCxn id="11" idx="1"/>
          </p:cNvCxnSpPr>
          <p:nvPr/>
        </p:nvCxnSpPr>
        <p:spPr>
          <a:xfrm>
            <a:off x="5427576" y="1567490"/>
            <a:ext cx="935631" cy="376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1997597" y="2742979"/>
            <a:ext cx="1038808" cy="5100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신사동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058751" y="2747532"/>
            <a:ext cx="1038808" cy="5100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충무로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9" idx="4"/>
            <a:endCxn id="17" idx="0"/>
          </p:cNvCxnSpPr>
          <p:nvPr/>
        </p:nvCxnSpPr>
        <p:spPr>
          <a:xfrm flipH="1">
            <a:off x="2517001" y="2379084"/>
            <a:ext cx="873122" cy="36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4"/>
            <a:endCxn id="18" idx="0"/>
          </p:cNvCxnSpPr>
          <p:nvPr/>
        </p:nvCxnSpPr>
        <p:spPr>
          <a:xfrm>
            <a:off x="3390123" y="2379084"/>
            <a:ext cx="188032" cy="368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833266" y="2742978"/>
            <a:ext cx="1038808" cy="5100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삼청동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173624" y="2747532"/>
            <a:ext cx="1038808" cy="5100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종로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stCxn id="9" idx="4"/>
            <a:endCxn id="26" idx="7"/>
          </p:cNvCxnSpPr>
          <p:nvPr/>
        </p:nvCxnSpPr>
        <p:spPr>
          <a:xfrm flipH="1">
            <a:off x="1719944" y="2379084"/>
            <a:ext cx="1670179" cy="438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9" idx="4"/>
            <a:endCxn id="29" idx="1"/>
          </p:cNvCxnSpPr>
          <p:nvPr/>
        </p:nvCxnSpPr>
        <p:spPr>
          <a:xfrm>
            <a:off x="3390123" y="2379084"/>
            <a:ext cx="935631" cy="443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8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410" y="1622757"/>
            <a:ext cx="8534400" cy="2459064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Tree </a:t>
            </a:r>
            <a:r>
              <a:rPr lang="ko-KR" altLang="en-US" dirty="0" smtClean="0"/>
              <a:t>표현을 위한 자료구조</a:t>
            </a:r>
            <a:endParaRPr lang="ko-KR" altLang="en-US" dirty="0"/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275724" y="1016543"/>
            <a:ext cx="8535402" cy="5103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각 노드</a:t>
            </a:r>
            <a:r>
              <a:rPr lang="en-US" altLang="ko-KR" dirty="0" smtClean="0"/>
              <a:t>(node)</a:t>
            </a:r>
            <a:r>
              <a:rPr lang="ko-KR" altLang="en-US" dirty="0" smtClean="0"/>
              <a:t>에서 다음 같은 정보를 가지도록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Node</a:t>
            </a:r>
            <a:r>
              <a:rPr lang="ko-KR" altLang="en-US" dirty="0"/>
              <a:t>들</a:t>
            </a:r>
            <a:r>
              <a:rPr lang="ko-KR" altLang="en-US" dirty="0" smtClean="0"/>
              <a:t>의 집합으로 </a:t>
            </a:r>
            <a:r>
              <a:rPr lang="en-US" altLang="ko-KR" dirty="0" smtClean="0"/>
              <a:t>Tree</a:t>
            </a:r>
            <a:r>
              <a:rPr lang="ko-KR" altLang="en-US" dirty="0" smtClean="0"/>
              <a:t>를 표현할 수 있음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Node: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안에 정의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Edge: parent-node </a:t>
            </a:r>
            <a:r>
              <a:rPr lang="ko-KR" altLang="en-US" dirty="0" smtClean="0"/>
              <a:t>정보를 추적하여 얻을 수 있음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6498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52" y="1085497"/>
            <a:ext cx="8534400" cy="437642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 Tree </a:t>
            </a:r>
            <a:r>
              <a:rPr lang="ko-KR" altLang="en-US" dirty="0" smtClean="0"/>
              <a:t>자료구조의 표현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4652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 22"/>
          <p:cNvSpPr/>
          <p:nvPr/>
        </p:nvSpPr>
        <p:spPr>
          <a:xfrm>
            <a:off x="525141" y="2219041"/>
            <a:ext cx="7601121" cy="2294068"/>
          </a:xfrm>
          <a:custGeom>
            <a:avLst/>
            <a:gdLst>
              <a:gd name="connsiteX0" fmla="*/ 2006565 w 7601121"/>
              <a:gd name="connsiteY0" fmla="*/ 1040453 h 2294068"/>
              <a:gd name="connsiteX1" fmla="*/ 588312 w 7601121"/>
              <a:gd name="connsiteY1" fmla="*/ 1108877 h 2294068"/>
              <a:gd name="connsiteX2" fmla="*/ 3594 w 7601121"/>
              <a:gd name="connsiteY2" fmla="*/ 1730918 h 2294068"/>
              <a:gd name="connsiteX3" fmla="*/ 824688 w 7601121"/>
              <a:gd name="connsiteY3" fmla="*/ 2185008 h 2294068"/>
              <a:gd name="connsiteX4" fmla="*/ 2392230 w 7601121"/>
              <a:gd name="connsiteY4" fmla="*/ 2129024 h 2294068"/>
              <a:gd name="connsiteX5" fmla="*/ 4432524 w 7601121"/>
              <a:gd name="connsiteY5" fmla="*/ 2278314 h 2294068"/>
              <a:gd name="connsiteX6" fmla="*/ 5458892 w 7601121"/>
              <a:gd name="connsiteY6" fmla="*/ 1687375 h 2294068"/>
              <a:gd name="connsiteX7" fmla="*/ 5185194 w 7601121"/>
              <a:gd name="connsiteY7" fmla="*/ 1127539 h 2294068"/>
              <a:gd name="connsiteX8" fmla="*/ 6192900 w 7601121"/>
              <a:gd name="connsiteY8" fmla="*/ 1233286 h 2294068"/>
              <a:gd name="connsiteX9" fmla="*/ 7598712 w 7601121"/>
              <a:gd name="connsiteY9" fmla="*/ 878722 h 2294068"/>
              <a:gd name="connsiteX10" fmla="*/ 6497700 w 7601121"/>
              <a:gd name="connsiteY10" fmla="*/ 26526 h 2294068"/>
              <a:gd name="connsiteX11" fmla="*/ 5278500 w 7601121"/>
              <a:gd name="connsiteY11" fmla="*/ 225579 h 2294068"/>
              <a:gd name="connsiteX12" fmla="*/ 4221030 w 7601121"/>
              <a:gd name="connsiteY12" fmla="*/ 325106 h 2294068"/>
              <a:gd name="connsiteX13" fmla="*/ 3785602 w 7601121"/>
              <a:gd name="connsiteY13" fmla="*/ 872502 h 2294068"/>
              <a:gd name="connsiteX14" fmla="*/ 2808998 w 7601121"/>
              <a:gd name="connsiteY14" fmla="*/ 1171081 h 2294068"/>
              <a:gd name="connsiteX15" fmla="*/ 2006565 w 7601121"/>
              <a:gd name="connsiteY15" fmla="*/ 1040453 h 229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601121" h="2294068">
                <a:moveTo>
                  <a:pt x="2006565" y="1040453"/>
                </a:moveTo>
                <a:cubicBezTo>
                  <a:pt x="1636451" y="1030086"/>
                  <a:pt x="922140" y="993799"/>
                  <a:pt x="588312" y="1108877"/>
                </a:cubicBezTo>
                <a:cubicBezTo>
                  <a:pt x="254483" y="1223955"/>
                  <a:pt x="-35802" y="1551563"/>
                  <a:pt x="3594" y="1730918"/>
                </a:cubicBezTo>
                <a:cubicBezTo>
                  <a:pt x="42990" y="1910273"/>
                  <a:pt x="426582" y="2118657"/>
                  <a:pt x="824688" y="2185008"/>
                </a:cubicBezTo>
                <a:cubicBezTo>
                  <a:pt x="1222794" y="2251359"/>
                  <a:pt x="1790924" y="2113473"/>
                  <a:pt x="2392230" y="2129024"/>
                </a:cubicBezTo>
                <a:cubicBezTo>
                  <a:pt x="2993536" y="2144575"/>
                  <a:pt x="3921414" y="2351922"/>
                  <a:pt x="4432524" y="2278314"/>
                </a:cubicBezTo>
                <a:cubicBezTo>
                  <a:pt x="4943634" y="2204706"/>
                  <a:pt x="5333447" y="1879171"/>
                  <a:pt x="5458892" y="1687375"/>
                </a:cubicBezTo>
                <a:cubicBezTo>
                  <a:pt x="5584337" y="1495579"/>
                  <a:pt x="5062859" y="1203220"/>
                  <a:pt x="5185194" y="1127539"/>
                </a:cubicBezTo>
                <a:cubicBezTo>
                  <a:pt x="5307529" y="1051858"/>
                  <a:pt x="5790647" y="1274756"/>
                  <a:pt x="6192900" y="1233286"/>
                </a:cubicBezTo>
                <a:cubicBezTo>
                  <a:pt x="6595153" y="1191817"/>
                  <a:pt x="7547912" y="1079849"/>
                  <a:pt x="7598712" y="878722"/>
                </a:cubicBezTo>
                <a:cubicBezTo>
                  <a:pt x="7649512" y="677595"/>
                  <a:pt x="6884402" y="135383"/>
                  <a:pt x="6497700" y="26526"/>
                </a:cubicBezTo>
                <a:cubicBezTo>
                  <a:pt x="6110998" y="-82331"/>
                  <a:pt x="5657945" y="175816"/>
                  <a:pt x="5278500" y="225579"/>
                </a:cubicBezTo>
                <a:cubicBezTo>
                  <a:pt x="4899055" y="275342"/>
                  <a:pt x="4469846" y="217285"/>
                  <a:pt x="4221030" y="325106"/>
                </a:cubicBezTo>
                <a:cubicBezTo>
                  <a:pt x="3972214" y="432926"/>
                  <a:pt x="4020941" y="731506"/>
                  <a:pt x="3785602" y="872502"/>
                </a:cubicBezTo>
                <a:cubicBezTo>
                  <a:pt x="3550263" y="1013498"/>
                  <a:pt x="3106541" y="1144126"/>
                  <a:pt x="2808998" y="1171081"/>
                </a:cubicBezTo>
                <a:cubicBezTo>
                  <a:pt x="2511455" y="1198036"/>
                  <a:pt x="2376679" y="1050820"/>
                  <a:pt x="2006565" y="104045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Tree</a:t>
            </a:r>
            <a:r>
              <a:rPr lang="ko-KR" altLang="en-US" dirty="0" smtClean="0"/>
              <a:t>에서 가장 바깥쪽에 위치하고 있는 </a:t>
            </a:r>
            <a:r>
              <a:rPr lang="ko-KR" altLang="en-US" dirty="0" err="1" smtClean="0"/>
              <a:t>노드들을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Fringe</a:t>
            </a:r>
            <a:r>
              <a:rPr lang="ko-KR" altLang="en-US" dirty="0" smtClean="0"/>
              <a:t>라고 함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우리는 매번 </a:t>
            </a:r>
            <a:r>
              <a:rPr lang="en-US" altLang="ko-KR" dirty="0" smtClean="0"/>
              <a:t>Fringe</a:t>
            </a:r>
            <a:r>
              <a:rPr lang="ko-KR" altLang="en-US" dirty="0" smtClean="0"/>
              <a:t>에 들어있는 노드 중 하나를 </a:t>
            </a:r>
            <a:r>
              <a:rPr lang="ko-KR" altLang="en-US" dirty="0" err="1" smtClean="0"/>
              <a:t>선택해나가야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Fringe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702628" y="1891005"/>
            <a:ext cx="1038808" cy="51007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종로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032449" y="2627901"/>
            <a:ext cx="1038808" cy="51007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대학로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702628" y="2627901"/>
            <a:ext cx="1038808" cy="510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경복궁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372807" y="2627901"/>
            <a:ext cx="1038808" cy="510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명동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8" idx="3"/>
            <a:endCxn id="9" idx="7"/>
          </p:cNvCxnSpPr>
          <p:nvPr/>
        </p:nvCxnSpPr>
        <p:spPr>
          <a:xfrm flipH="1">
            <a:off x="3919127" y="2326380"/>
            <a:ext cx="935631" cy="376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4"/>
            <a:endCxn id="10" idx="0"/>
          </p:cNvCxnSpPr>
          <p:nvPr/>
        </p:nvCxnSpPr>
        <p:spPr>
          <a:xfrm>
            <a:off x="5222032" y="2401078"/>
            <a:ext cx="0" cy="22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5"/>
            <a:endCxn id="11" idx="1"/>
          </p:cNvCxnSpPr>
          <p:nvPr/>
        </p:nvCxnSpPr>
        <p:spPr>
          <a:xfrm>
            <a:off x="5589306" y="2326380"/>
            <a:ext cx="935631" cy="376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2159327" y="3501869"/>
            <a:ext cx="1038808" cy="510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신사동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220481" y="3506422"/>
            <a:ext cx="1038808" cy="510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충무로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9" idx="4"/>
            <a:endCxn id="15" idx="0"/>
          </p:cNvCxnSpPr>
          <p:nvPr/>
        </p:nvCxnSpPr>
        <p:spPr>
          <a:xfrm flipH="1">
            <a:off x="2678731" y="3137974"/>
            <a:ext cx="873122" cy="36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9" idx="4"/>
            <a:endCxn id="16" idx="0"/>
          </p:cNvCxnSpPr>
          <p:nvPr/>
        </p:nvCxnSpPr>
        <p:spPr>
          <a:xfrm>
            <a:off x="3551853" y="3137974"/>
            <a:ext cx="188032" cy="368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994996" y="3501868"/>
            <a:ext cx="1038808" cy="510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삼청동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335354" y="3506422"/>
            <a:ext cx="1038808" cy="510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종로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9" idx="4"/>
            <a:endCxn id="19" idx="7"/>
          </p:cNvCxnSpPr>
          <p:nvPr/>
        </p:nvCxnSpPr>
        <p:spPr>
          <a:xfrm flipH="1">
            <a:off x="1881674" y="3137974"/>
            <a:ext cx="1670179" cy="438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4"/>
            <a:endCxn id="20" idx="1"/>
          </p:cNvCxnSpPr>
          <p:nvPr/>
        </p:nvCxnSpPr>
        <p:spPr>
          <a:xfrm>
            <a:off x="3551853" y="3137974"/>
            <a:ext cx="935631" cy="443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450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5724" y="1016543"/>
            <a:ext cx="8535402" cy="5751261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트리를 만들며 탐색을 수행하는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Agent</a:t>
            </a:r>
            <a:r>
              <a:rPr lang="ko-KR" altLang="en-US" sz="2000" dirty="0" smtClean="0">
                <a:latin typeface="Consolas" panose="020B0609020204030204" pitchFamily="49" charset="0"/>
              </a:rPr>
              <a:t>를 클래스로 설계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 smtClean="0">
                <a:latin typeface="Consolas" panose="020B0609020204030204" pitchFamily="49" charset="0"/>
              </a:rPr>
              <a:t>클래스 변수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600" dirty="0" err="1" smtClean="0">
                <a:latin typeface="Consolas" panose="020B0609020204030204" pitchFamily="49" charset="0"/>
              </a:rPr>
              <a:t>goal_state</a:t>
            </a:r>
            <a:r>
              <a:rPr lang="en-US" altLang="ko-KR" sz="1600" dirty="0" smtClean="0">
                <a:latin typeface="Consolas" panose="020B0609020204030204" pitchFamily="49" charset="0"/>
              </a:rPr>
              <a:t>: </a:t>
            </a:r>
            <a:r>
              <a:rPr lang="ko-KR" altLang="en-US" sz="1600" dirty="0" smtClean="0">
                <a:latin typeface="Consolas" panose="020B0609020204030204" pitchFamily="49" charset="0"/>
              </a:rPr>
              <a:t>입력된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목표도시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pPr lvl="2"/>
            <a:r>
              <a:rPr lang="en-US" altLang="ko-KR" sz="1600" dirty="0" smtClean="0">
                <a:latin typeface="Consolas" panose="020B0609020204030204" pitchFamily="49" charset="0"/>
              </a:rPr>
              <a:t>graph: </a:t>
            </a:r>
            <a:r>
              <a:rPr lang="ko-KR" altLang="en-US" sz="1600" dirty="0" smtClean="0">
                <a:latin typeface="Consolas" panose="020B0609020204030204" pitchFamily="49" charset="0"/>
              </a:rPr>
              <a:t>저장할 그래프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pPr lvl="2"/>
            <a:r>
              <a:rPr lang="en-US" altLang="ko-KR" sz="1600" dirty="0" err="1" smtClean="0">
                <a:latin typeface="Consolas" panose="020B0609020204030204" pitchFamily="49" charset="0"/>
              </a:rPr>
              <a:t>n_node</a:t>
            </a:r>
            <a:r>
              <a:rPr lang="en-US" altLang="ko-KR" sz="1600" dirty="0" smtClean="0">
                <a:latin typeface="Consolas" panose="020B0609020204030204" pitchFamily="49" charset="0"/>
              </a:rPr>
              <a:t>: </a:t>
            </a:r>
            <a:r>
              <a:rPr lang="ko-KR" altLang="en-US" sz="1600" dirty="0" smtClean="0">
                <a:latin typeface="Consolas" panose="020B0609020204030204" pitchFamily="49" charset="0"/>
              </a:rPr>
              <a:t>트리에 추가된 마지막 노드 번호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pPr lvl="2"/>
            <a:r>
              <a:rPr lang="en-US" altLang="ko-KR" sz="1600" dirty="0">
                <a:latin typeface="Consolas" panose="020B0609020204030204" pitchFamily="49" charset="0"/>
              </a:rPr>
              <a:t>f</a:t>
            </a:r>
            <a:r>
              <a:rPr lang="en-US" altLang="ko-KR" sz="1600" dirty="0" smtClean="0">
                <a:latin typeface="Consolas" panose="020B0609020204030204" pitchFamily="49" charset="0"/>
              </a:rPr>
              <a:t>ringe: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프린지</a:t>
            </a:r>
            <a:r>
              <a:rPr lang="ko-KR" altLang="en-US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ko-KR" altLang="en-US" sz="1600" dirty="0" smtClean="0">
                <a:latin typeface="Consolas" panose="020B0609020204030204" pitchFamily="49" charset="0"/>
              </a:rPr>
              <a:t>노드 번호로만 표현</a:t>
            </a:r>
            <a:r>
              <a:rPr lang="en-US" altLang="ko-KR" sz="1600" dirty="0" smtClean="0"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sz="1600" dirty="0">
                <a:latin typeface="Consolas" panose="020B0609020204030204" pitchFamily="49" charset="0"/>
              </a:rPr>
              <a:t>v</a:t>
            </a:r>
            <a:r>
              <a:rPr lang="en-US" altLang="ko-KR" sz="1600" dirty="0" smtClean="0">
                <a:latin typeface="Consolas" panose="020B0609020204030204" pitchFamily="49" charset="0"/>
              </a:rPr>
              <a:t>isited: </a:t>
            </a:r>
            <a:r>
              <a:rPr lang="ko-KR" altLang="en-US" sz="1600" dirty="0" smtClean="0">
                <a:latin typeface="Consolas" panose="020B0609020204030204" pitchFamily="49" charset="0"/>
              </a:rPr>
              <a:t>선택된 노드 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ko-KR" altLang="en-US" sz="1600" dirty="0" smtClean="0">
                <a:latin typeface="Consolas" panose="020B0609020204030204" pitchFamily="49" charset="0"/>
              </a:rPr>
              <a:t>노드 번호로만 표현</a:t>
            </a:r>
            <a:r>
              <a:rPr lang="en-US" altLang="ko-KR" sz="1600" dirty="0" smtClean="0"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sz="1600" dirty="0" smtClean="0">
                <a:latin typeface="Consolas" panose="020B0609020204030204" pitchFamily="49" charset="0"/>
              </a:rPr>
              <a:t>finished: </a:t>
            </a:r>
            <a:r>
              <a:rPr lang="ko-KR" altLang="en-US" sz="1600" dirty="0" smtClean="0">
                <a:latin typeface="Consolas" panose="020B0609020204030204" pitchFamily="49" charset="0"/>
              </a:rPr>
              <a:t>목표를 찾았는지 여부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 smtClean="0">
                <a:latin typeface="Consolas" panose="020B0609020204030204" pitchFamily="49" charset="0"/>
              </a:rPr>
              <a:t>클래스 </a:t>
            </a:r>
            <a:r>
              <a:rPr lang="ko-KR" altLang="en-US" sz="1800" dirty="0" err="1" smtClean="0">
                <a:latin typeface="Consolas" panose="020B0609020204030204" pitchFamily="49" charset="0"/>
              </a:rPr>
              <a:t>메소드</a:t>
            </a:r>
            <a:endParaRPr lang="en-US" altLang="ko-KR" sz="1800" dirty="0" smtClean="0">
              <a:latin typeface="Consolas" panose="020B0609020204030204" pitchFamily="49" charset="0"/>
            </a:endParaRPr>
          </a:p>
          <a:p>
            <a:pPr lvl="2"/>
            <a:r>
              <a:rPr lang="en-US" altLang="ko-KR" sz="1600" dirty="0" err="1" smtClean="0">
                <a:latin typeface="Consolas" panose="020B0609020204030204" pitchFamily="49" charset="0"/>
              </a:rPr>
              <a:t>get_child_node</a:t>
            </a:r>
            <a:r>
              <a:rPr lang="en-US" altLang="ko-KR" sz="1600" dirty="0" smtClean="0">
                <a:latin typeface="Consolas" panose="020B0609020204030204" pitchFamily="49" charset="0"/>
              </a:rPr>
              <a:t>: </a:t>
            </a:r>
            <a:r>
              <a:rPr lang="ko-KR" altLang="en-US" sz="1600" dirty="0" smtClean="0">
                <a:latin typeface="Consolas" panose="020B0609020204030204" pitchFamily="49" charset="0"/>
              </a:rPr>
              <a:t>해당 노드에서 뻗어나갈 수 있는 하위 노드들 탐색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pPr lvl="2"/>
            <a:r>
              <a:rPr lang="en-US" altLang="ko-KR" sz="1600" dirty="0" smtClean="0">
                <a:latin typeface="Consolas" panose="020B0609020204030204" pitchFamily="49" charset="0"/>
              </a:rPr>
              <a:t>expansion(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노드번호</a:t>
            </a:r>
            <a:r>
              <a:rPr lang="en-US" altLang="ko-KR" sz="1600" dirty="0" smtClean="0">
                <a:latin typeface="Consolas" panose="020B0609020204030204" pitchFamily="49" charset="0"/>
              </a:rPr>
              <a:t>):  </a:t>
            </a:r>
            <a:r>
              <a:rPr lang="ko-KR" altLang="en-US" sz="1600" dirty="0" smtClean="0">
                <a:latin typeface="Consolas" panose="020B0609020204030204" pitchFamily="49" charset="0"/>
              </a:rPr>
              <a:t>노드를 선택하여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확장수행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pPr lvl="3"/>
            <a:r>
              <a:rPr lang="en-US" altLang="ko-KR" sz="1400" dirty="0" smtClean="0">
                <a:latin typeface="Consolas" panose="020B0609020204030204" pitchFamily="49" charset="0"/>
              </a:rPr>
              <a:t>fringe</a:t>
            </a:r>
            <a:r>
              <a:rPr lang="ko-KR" altLang="en-US" sz="1400" dirty="0" smtClean="0">
                <a:latin typeface="Consolas" panose="020B0609020204030204" pitchFamily="49" charset="0"/>
              </a:rPr>
              <a:t>에서 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해당노드</a:t>
            </a:r>
            <a:r>
              <a:rPr lang="ko-KR" altLang="en-US" sz="1400" dirty="0" smtClean="0">
                <a:latin typeface="Consolas" panose="020B0609020204030204" pitchFamily="49" charset="0"/>
              </a:rPr>
              <a:t> 제거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pPr lvl="3"/>
            <a:r>
              <a:rPr lang="en-US" altLang="ko-KR" sz="1400" dirty="0">
                <a:latin typeface="Consolas" panose="020B0609020204030204" pitchFamily="49" charset="0"/>
              </a:rPr>
              <a:t>v</a:t>
            </a:r>
            <a:r>
              <a:rPr lang="en-US" altLang="ko-KR" sz="1400" dirty="0" smtClean="0">
                <a:latin typeface="Consolas" panose="020B0609020204030204" pitchFamily="49" charset="0"/>
              </a:rPr>
              <a:t>isited</a:t>
            </a:r>
            <a:r>
              <a:rPr lang="ko-KR" altLang="en-US" sz="1400" dirty="0" smtClean="0">
                <a:latin typeface="Consolas" panose="020B0609020204030204" pitchFamily="49" charset="0"/>
              </a:rPr>
              <a:t>에 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해당노드</a:t>
            </a:r>
            <a:r>
              <a:rPr lang="ko-KR" altLang="en-US" sz="1400" dirty="0" smtClean="0">
                <a:latin typeface="Consolas" panose="020B0609020204030204" pitchFamily="49" charset="0"/>
              </a:rPr>
              <a:t> 추가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pPr lvl="3"/>
            <a:r>
              <a:rPr lang="en-US" altLang="ko-KR" sz="1400" dirty="0" err="1" smtClean="0">
                <a:latin typeface="Consolas" panose="020B0609020204030204" pitchFamily="49" charset="0"/>
              </a:rPr>
              <a:t>get_child_node</a:t>
            </a:r>
            <a:r>
              <a:rPr lang="ko-KR" altLang="en-US" sz="1400" dirty="0" smtClean="0">
                <a:latin typeface="Consolas" panose="020B0609020204030204" pitchFamily="49" charset="0"/>
              </a:rPr>
              <a:t>에서 생성된 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하위노드들</a:t>
            </a:r>
            <a:r>
              <a:rPr lang="ko-KR" altLang="en-US" sz="1400" dirty="0" smtClean="0">
                <a:latin typeface="Consolas" panose="020B0609020204030204" pitchFamily="49" charset="0"/>
              </a:rPr>
              <a:t> 트리에 추가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pPr lvl="3"/>
            <a:r>
              <a:rPr lang="en-US" altLang="ko-KR" sz="1400" dirty="0" smtClean="0">
                <a:latin typeface="Consolas" panose="020B0609020204030204" pitchFamily="49" charset="0"/>
              </a:rPr>
              <a:t>fringe</a:t>
            </a:r>
            <a:r>
              <a:rPr lang="ko-KR" altLang="en-US" sz="1400" dirty="0" smtClean="0">
                <a:latin typeface="Consolas" panose="020B0609020204030204" pitchFamily="49" charset="0"/>
              </a:rPr>
              <a:t>에 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하위노드들</a:t>
            </a:r>
            <a:r>
              <a:rPr lang="ko-KR" altLang="en-US" sz="1400" dirty="0" smtClean="0">
                <a:latin typeface="Consolas" panose="020B0609020204030204" pitchFamily="49" charset="0"/>
              </a:rPr>
              <a:t> 추가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pPr lvl="2"/>
            <a:r>
              <a:rPr lang="en-US" altLang="ko-KR" sz="1600" dirty="0" err="1" smtClean="0">
                <a:latin typeface="Consolas" panose="020B0609020204030204" pitchFamily="49" charset="0"/>
              </a:rPr>
              <a:t>get_path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노드번호</a:t>
            </a:r>
            <a:r>
              <a:rPr lang="en-US" altLang="ko-KR" sz="1600" dirty="0" smtClean="0">
                <a:latin typeface="Consolas" panose="020B0609020204030204" pitchFamily="49" charset="0"/>
              </a:rPr>
              <a:t>): </a:t>
            </a:r>
            <a:r>
              <a:rPr lang="ko-KR" altLang="en-US" sz="1600" dirty="0" smtClean="0">
                <a:latin typeface="Consolas" panose="020B0609020204030204" pitchFamily="49" charset="0"/>
              </a:rPr>
              <a:t>해당 노드번호까지 방문한 도시들 호출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pPr lvl="2"/>
            <a:r>
              <a:rPr lang="en-US" altLang="ko-KR" sz="1600" dirty="0" err="1" smtClean="0">
                <a:latin typeface="Consolas" panose="020B0609020204030204" pitchFamily="49" charset="0"/>
              </a:rPr>
              <a:t>print_state</a:t>
            </a:r>
            <a:r>
              <a:rPr lang="en-US" altLang="ko-KR" sz="1600" dirty="0" smtClean="0">
                <a:latin typeface="Consolas" panose="020B0609020204030204" pitchFamily="49" charset="0"/>
              </a:rPr>
              <a:t>(): </a:t>
            </a:r>
            <a:r>
              <a:rPr lang="ko-KR" altLang="en-US" sz="1600" dirty="0" smtClean="0">
                <a:latin typeface="Consolas" panose="020B0609020204030204" pitchFamily="49" charset="0"/>
              </a:rPr>
              <a:t>현재 에이전트의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상태변수들</a:t>
            </a:r>
            <a:r>
              <a:rPr lang="ko-KR" altLang="en-US" sz="1600" dirty="0" smtClean="0">
                <a:latin typeface="Consolas" panose="020B0609020204030204" pitchFamily="49" charset="0"/>
              </a:rPr>
              <a:t> 출력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pPr lvl="3"/>
            <a:endParaRPr lang="en-US" altLang="ko-KR" sz="1400" dirty="0" smtClean="0">
              <a:latin typeface="Consolas" panose="020B0609020204030204" pitchFamily="49" charset="0"/>
            </a:endParaRPr>
          </a:p>
          <a:p>
            <a:pPr lvl="3"/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_2: </a:t>
            </a:r>
            <a:r>
              <a:rPr lang="ko-KR" altLang="en-US" dirty="0"/>
              <a:t>에이전트 클래스 만들기</a:t>
            </a:r>
          </a:p>
        </p:txBody>
      </p:sp>
    </p:spTree>
    <p:extLst>
      <p:ext uri="{BB962C8B-B14F-4D97-AF65-F5344CB8AC3E}">
        <p14:creationId xmlns:p14="http://schemas.microsoft.com/office/powerpoint/2010/main" val="311123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인공지능 </a:t>
            </a:r>
            <a:r>
              <a:rPr lang="en-US" altLang="ko-KR" dirty="0" smtClean="0"/>
              <a:t>(Artificial Intelligence)</a:t>
            </a:r>
          </a:p>
          <a:p>
            <a:r>
              <a:rPr lang="ko-KR" altLang="en-US" dirty="0" smtClean="0"/>
              <a:t>인공지능을 바라보는 네 가지 관점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인공지능이란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640577"/>
              </p:ext>
            </p:extLst>
          </p:nvPr>
        </p:nvGraphicFramePr>
        <p:xfrm>
          <a:off x="1160584" y="2846941"/>
          <a:ext cx="7104186" cy="2727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2093">
                  <a:extLst>
                    <a:ext uri="{9D8B030D-6E8A-4147-A177-3AD203B41FA5}">
                      <a16:colId xmlns:a16="http://schemas.microsoft.com/office/drawing/2014/main" val="2838544021"/>
                    </a:ext>
                  </a:extLst>
                </a:gridCol>
                <a:gridCol w="3552093">
                  <a:extLst>
                    <a:ext uri="{9D8B030D-6E8A-4147-A177-3AD203B41FA5}">
                      <a16:colId xmlns:a16="http://schemas.microsoft.com/office/drawing/2014/main" val="444413301"/>
                    </a:ext>
                  </a:extLst>
                </a:gridCol>
              </a:tblGrid>
              <a:tr h="1363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</a:t>
                      </a:r>
                      <a:r>
                        <a:rPr lang="en-US" altLang="ko-KR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that thinks like humans</a:t>
                      </a:r>
                      <a:endParaRPr lang="ko-KR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0127" marR="130127" marT="65063" marB="650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that thinks rationally</a:t>
                      </a:r>
                      <a:endParaRPr lang="ko-KR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0127" marR="130127" marT="65063" marB="65063" anchor="ctr"/>
                </a:tc>
                <a:extLst>
                  <a:ext uri="{0D108BD9-81ED-4DB2-BD59-A6C34878D82A}">
                    <a16:rowId xmlns:a16="http://schemas.microsoft.com/office/drawing/2014/main" val="2564157628"/>
                  </a:ext>
                </a:extLst>
              </a:tr>
              <a:tr h="1363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that acts like human</a:t>
                      </a:r>
                      <a:endParaRPr lang="ko-KR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0127" marR="130127" marT="65063" marB="650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that act rationally</a:t>
                      </a:r>
                      <a:endParaRPr lang="ko-KR" altLang="en-US" sz="2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0127" marR="130127" marT="65063" marB="65063" anchor="ctr"/>
                </a:tc>
                <a:extLst>
                  <a:ext uri="{0D108BD9-81ED-4DB2-BD59-A6C34878D82A}">
                    <a16:rowId xmlns:a16="http://schemas.microsoft.com/office/drawing/2014/main" val="185429459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954216" y="2329667"/>
            <a:ext cx="363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Rationally? Humanly?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1163400" y="4025964"/>
            <a:ext cx="363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Act? Thinks?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49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_2:</a:t>
            </a:r>
            <a:r>
              <a:rPr lang="ko-KR" altLang="en-US" dirty="0" smtClean="0"/>
              <a:t>에이전트 클래스 만들기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20" y="1016543"/>
            <a:ext cx="4142253" cy="551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44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_2: </a:t>
            </a:r>
            <a:r>
              <a:rPr lang="ko-KR" altLang="en-US" dirty="0" smtClean="0"/>
              <a:t>에이전트 클래스 만들기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49" y="1012325"/>
            <a:ext cx="4751837" cy="521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66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Search Strategy: Tree</a:t>
            </a:r>
            <a:r>
              <a:rPr lang="ko-KR" altLang="en-US" dirty="0" smtClean="0"/>
              <a:t>에서 어떤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골라서 </a:t>
            </a:r>
            <a:r>
              <a:rPr lang="en-US" altLang="ko-KR" dirty="0" smtClean="0"/>
              <a:t>expansion</a:t>
            </a:r>
            <a:r>
              <a:rPr lang="ko-KR" altLang="en-US" dirty="0" smtClean="0"/>
              <a:t>해 나갈 것인가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Fringe </a:t>
            </a:r>
            <a:r>
              <a:rPr lang="ko-KR" altLang="en-US" dirty="0" smtClean="0"/>
              <a:t>중 어느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에서 다음 목적지를 찾을 것인지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 Strategy</a:t>
            </a:r>
            <a:endParaRPr lang="ko-KR" altLang="en-US" dirty="0"/>
          </a:p>
        </p:txBody>
      </p:sp>
      <p:sp>
        <p:nvSpPr>
          <p:cNvPr id="8" name="자유형 7"/>
          <p:cNvSpPr/>
          <p:nvPr/>
        </p:nvSpPr>
        <p:spPr>
          <a:xfrm>
            <a:off x="525141" y="2946828"/>
            <a:ext cx="7601121" cy="2294068"/>
          </a:xfrm>
          <a:custGeom>
            <a:avLst/>
            <a:gdLst>
              <a:gd name="connsiteX0" fmla="*/ 2006565 w 7601121"/>
              <a:gd name="connsiteY0" fmla="*/ 1040453 h 2294068"/>
              <a:gd name="connsiteX1" fmla="*/ 588312 w 7601121"/>
              <a:gd name="connsiteY1" fmla="*/ 1108877 h 2294068"/>
              <a:gd name="connsiteX2" fmla="*/ 3594 w 7601121"/>
              <a:gd name="connsiteY2" fmla="*/ 1730918 h 2294068"/>
              <a:gd name="connsiteX3" fmla="*/ 824688 w 7601121"/>
              <a:gd name="connsiteY3" fmla="*/ 2185008 h 2294068"/>
              <a:gd name="connsiteX4" fmla="*/ 2392230 w 7601121"/>
              <a:gd name="connsiteY4" fmla="*/ 2129024 h 2294068"/>
              <a:gd name="connsiteX5" fmla="*/ 4432524 w 7601121"/>
              <a:gd name="connsiteY5" fmla="*/ 2278314 h 2294068"/>
              <a:gd name="connsiteX6" fmla="*/ 5458892 w 7601121"/>
              <a:gd name="connsiteY6" fmla="*/ 1687375 h 2294068"/>
              <a:gd name="connsiteX7" fmla="*/ 5185194 w 7601121"/>
              <a:gd name="connsiteY7" fmla="*/ 1127539 h 2294068"/>
              <a:gd name="connsiteX8" fmla="*/ 6192900 w 7601121"/>
              <a:gd name="connsiteY8" fmla="*/ 1233286 h 2294068"/>
              <a:gd name="connsiteX9" fmla="*/ 7598712 w 7601121"/>
              <a:gd name="connsiteY9" fmla="*/ 878722 h 2294068"/>
              <a:gd name="connsiteX10" fmla="*/ 6497700 w 7601121"/>
              <a:gd name="connsiteY10" fmla="*/ 26526 h 2294068"/>
              <a:gd name="connsiteX11" fmla="*/ 5278500 w 7601121"/>
              <a:gd name="connsiteY11" fmla="*/ 225579 h 2294068"/>
              <a:gd name="connsiteX12" fmla="*/ 4221030 w 7601121"/>
              <a:gd name="connsiteY12" fmla="*/ 325106 h 2294068"/>
              <a:gd name="connsiteX13" fmla="*/ 3785602 w 7601121"/>
              <a:gd name="connsiteY13" fmla="*/ 872502 h 2294068"/>
              <a:gd name="connsiteX14" fmla="*/ 2808998 w 7601121"/>
              <a:gd name="connsiteY14" fmla="*/ 1171081 h 2294068"/>
              <a:gd name="connsiteX15" fmla="*/ 2006565 w 7601121"/>
              <a:gd name="connsiteY15" fmla="*/ 1040453 h 229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601121" h="2294068">
                <a:moveTo>
                  <a:pt x="2006565" y="1040453"/>
                </a:moveTo>
                <a:cubicBezTo>
                  <a:pt x="1636451" y="1030086"/>
                  <a:pt x="922140" y="993799"/>
                  <a:pt x="588312" y="1108877"/>
                </a:cubicBezTo>
                <a:cubicBezTo>
                  <a:pt x="254483" y="1223955"/>
                  <a:pt x="-35802" y="1551563"/>
                  <a:pt x="3594" y="1730918"/>
                </a:cubicBezTo>
                <a:cubicBezTo>
                  <a:pt x="42990" y="1910273"/>
                  <a:pt x="426582" y="2118657"/>
                  <a:pt x="824688" y="2185008"/>
                </a:cubicBezTo>
                <a:cubicBezTo>
                  <a:pt x="1222794" y="2251359"/>
                  <a:pt x="1790924" y="2113473"/>
                  <a:pt x="2392230" y="2129024"/>
                </a:cubicBezTo>
                <a:cubicBezTo>
                  <a:pt x="2993536" y="2144575"/>
                  <a:pt x="3921414" y="2351922"/>
                  <a:pt x="4432524" y="2278314"/>
                </a:cubicBezTo>
                <a:cubicBezTo>
                  <a:pt x="4943634" y="2204706"/>
                  <a:pt x="5333447" y="1879171"/>
                  <a:pt x="5458892" y="1687375"/>
                </a:cubicBezTo>
                <a:cubicBezTo>
                  <a:pt x="5584337" y="1495579"/>
                  <a:pt x="5062859" y="1203220"/>
                  <a:pt x="5185194" y="1127539"/>
                </a:cubicBezTo>
                <a:cubicBezTo>
                  <a:pt x="5307529" y="1051858"/>
                  <a:pt x="5790647" y="1274756"/>
                  <a:pt x="6192900" y="1233286"/>
                </a:cubicBezTo>
                <a:cubicBezTo>
                  <a:pt x="6595153" y="1191817"/>
                  <a:pt x="7547912" y="1079849"/>
                  <a:pt x="7598712" y="878722"/>
                </a:cubicBezTo>
                <a:cubicBezTo>
                  <a:pt x="7649512" y="677595"/>
                  <a:pt x="6884402" y="135383"/>
                  <a:pt x="6497700" y="26526"/>
                </a:cubicBezTo>
                <a:cubicBezTo>
                  <a:pt x="6110998" y="-82331"/>
                  <a:pt x="5657945" y="175816"/>
                  <a:pt x="5278500" y="225579"/>
                </a:cubicBezTo>
                <a:cubicBezTo>
                  <a:pt x="4899055" y="275342"/>
                  <a:pt x="4469846" y="217285"/>
                  <a:pt x="4221030" y="325106"/>
                </a:cubicBezTo>
                <a:cubicBezTo>
                  <a:pt x="3972214" y="432926"/>
                  <a:pt x="4020941" y="731506"/>
                  <a:pt x="3785602" y="872502"/>
                </a:cubicBezTo>
                <a:cubicBezTo>
                  <a:pt x="3550263" y="1013498"/>
                  <a:pt x="3106541" y="1144126"/>
                  <a:pt x="2808998" y="1171081"/>
                </a:cubicBezTo>
                <a:cubicBezTo>
                  <a:pt x="2511455" y="1198036"/>
                  <a:pt x="2376679" y="1050820"/>
                  <a:pt x="2006565" y="104045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702628" y="2618792"/>
            <a:ext cx="1038808" cy="51007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종로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032449" y="3355688"/>
            <a:ext cx="1038808" cy="51007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대학로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702628" y="3355688"/>
            <a:ext cx="1038808" cy="510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경복궁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372807" y="3355688"/>
            <a:ext cx="1038808" cy="510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명동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9" idx="3"/>
            <a:endCxn id="10" idx="7"/>
          </p:cNvCxnSpPr>
          <p:nvPr/>
        </p:nvCxnSpPr>
        <p:spPr>
          <a:xfrm flipH="1">
            <a:off x="3919127" y="3054167"/>
            <a:ext cx="935631" cy="376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9" idx="4"/>
            <a:endCxn id="11" idx="0"/>
          </p:cNvCxnSpPr>
          <p:nvPr/>
        </p:nvCxnSpPr>
        <p:spPr>
          <a:xfrm>
            <a:off x="5222032" y="3128865"/>
            <a:ext cx="0" cy="22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5"/>
            <a:endCxn id="12" idx="1"/>
          </p:cNvCxnSpPr>
          <p:nvPr/>
        </p:nvCxnSpPr>
        <p:spPr>
          <a:xfrm>
            <a:off x="5589306" y="3054167"/>
            <a:ext cx="935631" cy="376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2159327" y="4229656"/>
            <a:ext cx="1038808" cy="510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신사동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220481" y="4234209"/>
            <a:ext cx="1038808" cy="510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충무로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10" idx="4"/>
            <a:endCxn id="16" idx="0"/>
          </p:cNvCxnSpPr>
          <p:nvPr/>
        </p:nvCxnSpPr>
        <p:spPr>
          <a:xfrm flipH="1">
            <a:off x="2678731" y="3865761"/>
            <a:ext cx="873122" cy="36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0" idx="4"/>
            <a:endCxn id="17" idx="0"/>
          </p:cNvCxnSpPr>
          <p:nvPr/>
        </p:nvCxnSpPr>
        <p:spPr>
          <a:xfrm>
            <a:off x="3551853" y="3865761"/>
            <a:ext cx="188032" cy="368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994996" y="4229655"/>
            <a:ext cx="1038808" cy="510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삼청동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335354" y="4234209"/>
            <a:ext cx="1038808" cy="510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종로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10" idx="4"/>
            <a:endCxn id="20" idx="7"/>
          </p:cNvCxnSpPr>
          <p:nvPr/>
        </p:nvCxnSpPr>
        <p:spPr>
          <a:xfrm flipH="1">
            <a:off x="1881674" y="3865761"/>
            <a:ext cx="1670179" cy="438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0" idx="4"/>
            <a:endCxn id="21" idx="1"/>
          </p:cNvCxnSpPr>
          <p:nvPr/>
        </p:nvCxnSpPr>
        <p:spPr>
          <a:xfrm>
            <a:off x="3551853" y="3865761"/>
            <a:ext cx="935631" cy="443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239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Search strategy</a:t>
            </a:r>
            <a:r>
              <a:rPr lang="ko-KR" altLang="en-US" dirty="0" smtClean="0"/>
              <a:t>에 따라 </a:t>
            </a:r>
            <a:r>
              <a:rPr lang="en-US" altLang="ko-KR" dirty="0" smtClean="0"/>
              <a:t>solution</a:t>
            </a:r>
            <a:r>
              <a:rPr lang="ko-KR" altLang="en-US" dirty="0" smtClean="0"/>
              <a:t>을 탐색하는 과정</a:t>
            </a:r>
            <a:endParaRPr lang="en-US" altLang="ko-KR" dirty="0" smtClean="0"/>
          </a:p>
          <a:p>
            <a:r>
              <a:rPr lang="ko-KR" altLang="en-US" dirty="0" smtClean="0"/>
              <a:t>알고리즘의 성능을 판단하는 기준</a:t>
            </a:r>
            <a:endParaRPr lang="en-US" altLang="ko-KR" dirty="0" smtClean="0"/>
          </a:p>
          <a:p>
            <a:r>
              <a:rPr lang="en-US" altLang="ko-KR" dirty="0" smtClean="0"/>
              <a:t>Optimality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complexity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trade-off</a:t>
            </a:r>
            <a:r>
              <a:rPr lang="ko-KR" altLang="en-US" dirty="0" smtClean="0"/>
              <a:t>관계에 있음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 </a:t>
            </a:r>
            <a:r>
              <a:rPr lang="en-US" altLang="ko-KR" dirty="0" smtClean="0"/>
              <a:t>(algorithm)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28" y="2605439"/>
            <a:ext cx="9044472" cy="342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55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Search Strategy</a:t>
            </a:r>
          </a:p>
          <a:p>
            <a:pPr lvl="1"/>
            <a:r>
              <a:rPr lang="en-US" altLang="ko-KR" dirty="0" smtClean="0"/>
              <a:t>Fringe</a:t>
            </a:r>
            <a:r>
              <a:rPr lang="ko-KR" altLang="en-US" dirty="0" smtClean="0"/>
              <a:t>에서 어떤 방향으로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펼처나</a:t>
            </a:r>
            <a:r>
              <a:rPr lang="ko-KR" altLang="en-US" dirty="0" smtClean="0"/>
              <a:t> 갈 것인가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Uninformed Search Strategy</a:t>
            </a:r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현재 위치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라는 단순한 정보만을 이용하여 탐색하는 방법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Uninformed Search Strategy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20" y="3302362"/>
            <a:ext cx="7916680" cy="232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02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86" y="1900221"/>
            <a:ext cx="8825355" cy="1485194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Breadth-first search (</a:t>
            </a:r>
            <a:r>
              <a:rPr lang="ko-KR" altLang="en-US" dirty="0" smtClean="0"/>
              <a:t>너비 우선 탐색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275724" y="1016543"/>
            <a:ext cx="8535402" cy="5103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Depth</a:t>
            </a:r>
            <a:r>
              <a:rPr lang="ko-KR" altLang="en-US" dirty="0" smtClean="0"/>
              <a:t>가 가장 낮은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들을 모두 </a:t>
            </a:r>
            <a:r>
              <a:rPr lang="en-US" altLang="ko-KR" dirty="0" smtClean="0"/>
              <a:t>expansion </a:t>
            </a:r>
            <a:r>
              <a:rPr lang="ko-KR" altLang="en-US" dirty="0" smtClean="0"/>
              <a:t>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</a:t>
            </a:r>
            <a:r>
              <a:rPr lang="en-US" altLang="ko-KR" dirty="0" smtClean="0"/>
              <a:t>depth</a:t>
            </a:r>
            <a:r>
              <a:rPr lang="ko-KR" altLang="en-US" dirty="0" smtClean="0"/>
              <a:t>로 넘어간다</a:t>
            </a:r>
            <a:r>
              <a:rPr lang="en-US" altLang="ko-KR" dirty="0" smtClean="0"/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24" y="3627926"/>
            <a:ext cx="8604440" cy="197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64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5724" y="1016543"/>
            <a:ext cx="8535402" cy="5691988"/>
          </a:xfrm>
        </p:spPr>
        <p:txBody>
          <a:bodyPr/>
          <a:lstStyle/>
          <a:p>
            <a:r>
              <a:rPr lang="en-US" altLang="ko-KR" dirty="0" smtClean="0"/>
              <a:t>Completeness</a:t>
            </a:r>
          </a:p>
          <a:p>
            <a:pPr lvl="1"/>
            <a:r>
              <a:rPr lang="ko-KR" altLang="en-US" dirty="0" smtClean="0"/>
              <a:t>완전한 해를 찾을 수 있는가</a:t>
            </a:r>
            <a:r>
              <a:rPr lang="en-US" altLang="ko-KR" dirty="0" smtClean="0"/>
              <a:t>? </a:t>
            </a:r>
            <a:r>
              <a:rPr lang="en-US" altLang="ko-KR" dirty="0" smtClean="0">
                <a:sym typeface="Wingdings" panose="05000000000000000000" pitchFamily="2" charset="2"/>
              </a:rPr>
              <a:t> Yes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/>
              <a:t>Optimality</a:t>
            </a:r>
          </a:p>
          <a:p>
            <a:pPr lvl="1"/>
            <a:r>
              <a:rPr lang="ko-KR" altLang="en-US" dirty="0" smtClean="0"/>
              <a:t>최적의 해를 찾을 수 </a:t>
            </a:r>
            <a:r>
              <a:rPr lang="ko-KR" altLang="en-US" dirty="0"/>
              <a:t>있는가</a:t>
            </a:r>
            <a:r>
              <a:rPr lang="en-US" altLang="ko-KR" dirty="0"/>
              <a:t>?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ym typeface="Wingdings" panose="05000000000000000000" pitchFamily="2" charset="2"/>
              </a:rPr>
              <a:t>Not always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더 깊은 곳에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더 좋은 해 존재 가능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대학로</a:t>
            </a:r>
            <a:r>
              <a:rPr lang="en-US" altLang="ko-KR" dirty="0" smtClean="0">
                <a:sym typeface="Wingdings" panose="05000000000000000000" pitchFamily="2" charset="2"/>
              </a:rPr>
              <a:t>&gt;</a:t>
            </a:r>
            <a:r>
              <a:rPr lang="ko-KR" altLang="en-US" dirty="0" smtClean="0">
                <a:sym typeface="Wingdings" panose="05000000000000000000" pitchFamily="2" charset="2"/>
              </a:rPr>
              <a:t>충무로</a:t>
            </a:r>
            <a:r>
              <a:rPr lang="en-US" altLang="ko-KR" dirty="0" smtClean="0">
                <a:sym typeface="Wingdings" panose="05000000000000000000" pitchFamily="2" charset="2"/>
              </a:rPr>
              <a:t>&gt;</a:t>
            </a:r>
            <a:r>
              <a:rPr lang="ko-KR" altLang="en-US" dirty="0" smtClean="0">
                <a:sym typeface="Wingdings" panose="05000000000000000000" pitchFamily="2" charset="2"/>
              </a:rPr>
              <a:t>강남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대학로</a:t>
            </a:r>
            <a:r>
              <a:rPr lang="en-US" altLang="ko-KR" dirty="0" smtClean="0">
                <a:sym typeface="Wingdings" panose="05000000000000000000" pitchFamily="2" charset="2"/>
              </a:rPr>
              <a:t>&gt;</a:t>
            </a:r>
            <a:r>
              <a:rPr lang="ko-KR" altLang="en-US" dirty="0" smtClean="0">
                <a:sym typeface="Wingdings" panose="05000000000000000000" pitchFamily="2" charset="2"/>
              </a:rPr>
              <a:t>신사</a:t>
            </a:r>
            <a:r>
              <a:rPr lang="en-US" altLang="ko-KR" dirty="0" smtClean="0">
                <a:sym typeface="Wingdings" panose="05000000000000000000" pitchFamily="2" charset="2"/>
              </a:rPr>
              <a:t>&gt;</a:t>
            </a:r>
            <a:r>
              <a:rPr lang="ko-KR" altLang="en-US" dirty="0" smtClean="0">
                <a:sym typeface="Wingdings" panose="05000000000000000000" pitchFamily="2" charset="2"/>
              </a:rPr>
              <a:t>압구정</a:t>
            </a:r>
            <a:r>
              <a:rPr lang="en-US" altLang="ko-KR" dirty="0" smtClean="0">
                <a:sym typeface="Wingdings" panose="05000000000000000000" pitchFamily="2" charset="2"/>
              </a:rPr>
              <a:t>&gt;</a:t>
            </a:r>
            <a:r>
              <a:rPr lang="ko-KR" altLang="en-US" dirty="0" smtClean="0">
                <a:sym typeface="Wingdings" panose="05000000000000000000" pitchFamily="2" charset="2"/>
              </a:rPr>
              <a:t>강남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Breadth-first Search</a:t>
            </a:r>
            <a:r>
              <a:rPr lang="ko-KR" altLang="en-US" dirty="0"/>
              <a:t> </a:t>
            </a:r>
            <a:r>
              <a:rPr lang="ko-KR" altLang="en-US" dirty="0" smtClean="0"/>
              <a:t>알고리즘 성능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048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Space complexity</a:t>
            </a:r>
          </a:p>
          <a:p>
            <a:pPr lvl="1"/>
            <a:r>
              <a:rPr lang="ko-KR" altLang="en-US" dirty="0"/>
              <a:t>한 노드에서 </a:t>
            </a:r>
            <a:r>
              <a:rPr lang="en-US" altLang="ko-KR" dirty="0"/>
              <a:t>expansion</a:t>
            </a:r>
            <a:r>
              <a:rPr lang="ko-KR" altLang="en-US" dirty="0"/>
              <a:t>되는 하위 노드의 수를 </a:t>
            </a:r>
            <a:r>
              <a:rPr lang="en-US" altLang="ko-KR" dirty="0"/>
              <a:t>b</a:t>
            </a:r>
            <a:r>
              <a:rPr lang="ko-KR" altLang="en-US" dirty="0"/>
              <a:t>개라고 할 때</a:t>
            </a:r>
            <a:r>
              <a:rPr lang="en-US" altLang="ko-KR" dirty="0"/>
              <a:t>, n</a:t>
            </a:r>
            <a:r>
              <a:rPr lang="ko-KR" altLang="en-US" dirty="0"/>
              <a:t>번째 </a:t>
            </a:r>
            <a:r>
              <a:rPr lang="en-US" altLang="ko-KR" dirty="0"/>
              <a:t>depth</a:t>
            </a:r>
            <a:r>
              <a:rPr lang="ko-KR" altLang="en-US" dirty="0"/>
              <a:t>까지 확장하면 필요한 저장 공간은 다음과 같음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한 노드에 </a:t>
            </a:r>
            <a:r>
              <a:rPr lang="en-US" altLang="ko-KR" dirty="0"/>
              <a:t>10byte</a:t>
            </a:r>
            <a:r>
              <a:rPr lang="ko-KR" altLang="en-US" dirty="0"/>
              <a:t>가 필요하고 </a:t>
            </a:r>
            <a:r>
              <a:rPr lang="en-US" altLang="ko-KR" dirty="0"/>
              <a:t>depth</a:t>
            </a:r>
            <a:r>
              <a:rPr lang="ko-KR" altLang="en-US" dirty="0"/>
              <a:t>가 </a:t>
            </a:r>
            <a:r>
              <a:rPr lang="en-US" altLang="ko-KR" dirty="0"/>
              <a:t>10</a:t>
            </a:r>
            <a:r>
              <a:rPr lang="ko-KR" altLang="en-US" dirty="0"/>
              <a:t>이면</a:t>
            </a:r>
            <a:r>
              <a:rPr lang="en-US" altLang="ko-KR" dirty="0"/>
              <a:t>, 1terabyte </a:t>
            </a:r>
            <a:r>
              <a:rPr lang="ko-KR" altLang="en-US" dirty="0"/>
              <a:t>필요</a:t>
            </a:r>
            <a:r>
              <a:rPr lang="en-US" altLang="ko-KR" dirty="0"/>
              <a:t>!</a:t>
            </a:r>
          </a:p>
          <a:p>
            <a:pPr lvl="1"/>
            <a:endParaRPr lang="ko-KR" altLang="en-US" dirty="0"/>
          </a:p>
          <a:p>
            <a:endParaRPr lang="en-US" altLang="ko-KR" dirty="0" smtClean="0"/>
          </a:p>
          <a:p>
            <a:r>
              <a:rPr lang="en-US" altLang="ko-KR" dirty="0" smtClean="0"/>
              <a:t>Time complexity</a:t>
            </a:r>
          </a:p>
          <a:p>
            <a:pPr lvl="1"/>
            <a:r>
              <a:rPr lang="ko-KR" altLang="en-US" dirty="0" smtClean="0"/>
              <a:t>생성되는 모든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에 대해 </a:t>
            </a:r>
            <a:r>
              <a:rPr lang="en-US" altLang="ko-KR" dirty="0" smtClean="0"/>
              <a:t>goal test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expansion</a:t>
            </a:r>
            <a:r>
              <a:rPr lang="ko-KR" altLang="en-US" dirty="0" smtClean="0"/>
              <a:t>이 필요하므로</a:t>
            </a:r>
            <a:r>
              <a:rPr lang="en-US" altLang="ko-KR" dirty="0" smtClean="0"/>
              <a:t>, space complexity</a:t>
            </a:r>
            <a:r>
              <a:rPr lang="ko-KR" altLang="en-US" dirty="0" smtClean="0"/>
              <a:t>와 같은 복잡도 발생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Breadth-first Search</a:t>
            </a:r>
            <a:r>
              <a:rPr lang="ko-KR" altLang="en-US" dirty="0"/>
              <a:t> 알고리즘 성능</a:t>
            </a: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73454"/>
              </p:ext>
            </p:extLst>
          </p:nvPr>
        </p:nvGraphicFramePr>
        <p:xfrm>
          <a:off x="1047566" y="1953358"/>
          <a:ext cx="3647526" cy="454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" imgW="1828800" imgH="228600" progId="Equation.DSMT4">
                  <p:embed/>
                </p:oleObj>
              </mc:Choice>
              <mc:Fallback>
                <p:oleObj name="Equation" r:id="rId3" imgW="1828800" imgH="228600" progId="Equation.DSMT4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7566" y="1953358"/>
                        <a:ext cx="3647526" cy="4546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5901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Reminder: </a:t>
            </a:r>
            <a:r>
              <a:rPr lang="ko-KR" altLang="en-US" dirty="0" smtClean="0"/>
              <a:t>자료구조 </a:t>
            </a:r>
            <a:r>
              <a:rPr lang="en-US" altLang="ko-KR" dirty="0" smtClean="0"/>
              <a:t>(</a:t>
            </a:r>
            <a:r>
              <a:rPr lang="ko-KR" altLang="en-US" dirty="0" smtClean="0"/>
              <a:t>큐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스택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798878" y="3571869"/>
            <a:ext cx="2791362" cy="972589"/>
            <a:chOff x="1512916" y="2595713"/>
            <a:chExt cx="2791362" cy="972589"/>
          </a:xfrm>
        </p:grpSpPr>
        <p:sp>
          <p:nvSpPr>
            <p:cNvPr id="7" name="직사각형 6"/>
            <p:cNvSpPr/>
            <p:nvPr/>
          </p:nvSpPr>
          <p:spPr>
            <a:xfrm>
              <a:off x="2078182" y="2595713"/>
              <a:ext cx="1570066" cy="9725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809702" y="2874188"/>
              <a:ext cx="116379" cy="415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086100" y="2874188"/>
              <a:ext cx="116379" cy="415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62498" y="2874188"/>
              <a:ext cx="116379" cy="415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1512916" y="3033137"/>
              <a:ext cx="967303" cy="1007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3808267" y="3033137"/>
              <a:ext cx="496011" cy="977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 rot="5400000">
            <a:off x="5520157" y="4105407"/>
            <a:ext cx="1710059" cy="972589"/>
            <a:chOff x="4316747" y="4651729"/>
            <a:chExt cx="2105198" cy="972589"/>
          </a:xfrm>
        </p:grpSpPr>
        <p:sp>
          <p:nvSpPr>
            <p:cNvPr id="14" name="직사각형 13"/>
            <p:cNvSpPr/>
            <p:nvPr/>
          </p:nvSpPr>
          <p:spPr>
            <a:xfrm>
              <a:off x="4316747" y="4651729"/>
              <a:ext cx="2105198" cy="9725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583400" y="4930203"/>
              <a:ext cx="116379" cy="415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859798" y="4930203"/>
              <a:ext cx="116379" cy="415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136196" y="4930203"/>
              <a:ext cx="116379" cy="415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2748" y="2263130"/>
            <a:ext cx="3223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큐</a:t>
            </a:r>
            <a:r>
              <a:rPr lang="en-US" altLang="ko-KR" sz="2000" b="1" dirty="0" smtClean="0"/>
              <a:t>(queue): </a:t>
            </a:r>
          </a:p>
          <a:p>
            <a:pPr algn="ctr"/>
            <a:r>
              <a:rPr lang="en-US" altLang="ko-KR" sz="2000" b="1" dirty="0" smtClean="0"/>
              <a:t>First-in-first-out</a:t>
            </a:r>
            <a:endParaRPr lang="ko-KR" alt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696937" y="2263130"/>
            <a:ext cx="3223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스택</a:t>
            </a:r>
            <a:r>
              <a:rPr lang="en-US" altLang="ko-KR" sz="2000" b="1" dirty="0" smtClean="0"/>
              <a:t>(stack): last-in-first-out</a:t>
            </a:r>
            <a:endParaRPr lang="ko-KR" altLang="en-US" sz="2000" b="1" dirty="0"/>
          </a:p>
        </p:txBody>
      </p:sp>
      <p:sp>
        <p:nvSpPr>
          <p:cNvPr id="20" name="아래로 구부러진 화살표 19"/>
          <p:cNvSpPr/>
          <p:nvPr/>
        </p:nvSpPr>
        <p:spPr>
          <a:xfrm rot="1596188">
            <a:off x="5380764" y="3702955"/>
            <a:ext cx="989214" cy="3906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아래로 구부러진 화살표 20"/>
          <p:cNvSpPr/>
          <p:nvPr/>
        </p:nvSpPr>
        <p:spPr>
          <a:xfrm rot="19800000">
            <a:off x="6351778" y="3638775"/>
            <a:ext cx="989214" cy="3906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276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BFS </a:t>
            </a:r>
            <a:r>
              <a:rPr lang="ko-KR" altLang="en-US" dirty="0" smtClean="0"/>
              <a:t>알고리즘 구현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큐를 이용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831" y="932417"/>
            <a:ext cx="5334337" cy="552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2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Agent: </a:t>
            </a:r>
            <a:r>
              <a:rPr lang="ko-KR" altLang="en-US" dirty="0" smtClean="0">
                <a:solidFill>
                  <a:srgbClr val="FF0000"/>
                </a:solidFill>
              </a:rPr>
              <a:t>행동</a:t>
            </a:r>
            <a:r>
              <a:rPr lang="ko-KR" altLang="en-US" dirty="0" smtClean="0"/>
              <a:t>의 주체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합리적 </a:t>
            </a:r>
            <a:r>
              <a:rPr lang="en-US" altLang="ko-KR" dirty="0" smtClean="0"/>
              <a:t>(rational) Agent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인공지능의 목표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주어진 </a:t>
            </a:r>
            <a:r>
              <a:rPr lang="ko-KR" altLang="en-US" dirty="0" err="1" smtClean="0">
                <a:sym typeface="Wingdings" panose="05000000000000000000" pitchFamily="2" charset="2"/>
              </a:rPr>
              <a:t>정보하에서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/>
              <a:t>최선의 </a:t>
            </a:r>
            <a:r>
              <a:rPr lang="ko-KR" altLang="en-US" dirty="0"/>
              <a:t>결과를 얻도록 </a:t>
            </a:r>
            <a:r>
              <a:rPr lang="ko-KR" altLang="en-US" dirty="0" smtClean="0"/>
              <a:t>행동하는 컴퓨터 프로그램</a:t>
            </a:r>
            <a:r>
              <a:rPr lang="en-US" altLang="ko-KR" dirty="0" smtClean="0"/>
              <a:t>/machine</a:t>
            </a:r>
            <a:r>
              <a:rPr lang="ko-KR" altLang="en-US" dirty="0" smtClean="0"/>
              <a:t>을 만드는 것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합리적 </a:t>
            </a:r>
            <a:r>
              <a:rPr lang="en-US" altLang="ko-KR" dirty="0" smtClean="0"/>
              <a:t>Agent</a:t>
            </a:r>
            <a:r>
              <a:rPr lang="ko-KR" altLang="en-US" dirty="0" smtClean="0"/>
              <a:t>의 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자동적인 </a:t>
            </a:r>
            <a:r>
              <a:rPr lang="ko-KR" altLang="en-US" dirty="0" err="1" smtClean="0"/>
              <a:t>제어하에서</a:t>
            </a:r>
            <a:r>
              <a:rPr lang="ko-KR" altLang="en-US" dirty="0" smtClean="0"/>
              <a:t> 움직인다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주어진 환경을 인식한다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변화에 적응한다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목적을 실현할 수 있는 능력이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합리적 </a:t>
            </a:r>
            <a:r>
              <a:rPr lang="en-US" altLang="ko-KR" dirty="0" smtClean="0"/>
              <a:t>Agent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0995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_3: BFS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714" y="1832077"/>
            <a:ext cx="6828571" cy="45619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0823" y="1125415"/>
            <a:ext cx="7385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 지도를 참고해서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종로부터 강남으로 가는 </a:t>
            </a:r>
            <a:r>
              <a:rPr lang="en-US" altLang="ko-KR" dirty="0" smtClean="0"/>
              <a:t>BFS </a:t>
            </a:r>
            <a:r>
              <a:rPr lang="ko-KR" altLang="en-US" dirty="0" smtClean="0"/>
              <a:t>알고리즘의 </a:t>
            </a:r>
            <a:r>
              <a:rPr lang="en-US" altLang="ko-KR" dirty="0" smtClean="0"/>
              <a:t>TREE</a:t>
            </a:r>
            <a:r>
              <a:rPr lang="ko-KR" altLang="en-US" dirty="0" smtClean="0"/>
              <a:t>를 손으로 </a:t>
            </a:r>
            <a:r>
              <a:rPr lang="ko-KR" altLang="en-US" dirty="0" err="1" smtClean="0"/>
              <a:t>그려보시오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343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_3: BFS </a:t>
            </a:r>
            <a:r>
              <a:rPr lang="ko-KR" altLang="en-US" dirty="0" smtClean="0"/>
              <a:t>알고리즘  구현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BasicAgent</a:t>
            </a:r>
            <a:r>
              <a:rPr lang="ko-KR" altLang="en-US" dirty="0" smtClean="0"/>
              <a:t>를 변경하여 </a:t>
            </a:r>
            <a:r>
              <a:rPr lang="en-US" altLang="ko-KR" dirty="0" smtClean="0"/>
              <a:t>BFS </a:t>
            </a:r>
            <a:r>
              <a:rPr lang="ko-KR" altLang="en-US" dirty="0" smtClean="0"/>
              <a:t>알고리즘을 구현해 보시오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Bfs_basic_student.ipynb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9282" y="2301551"/>
            <a:ext cx="5156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Hint: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self.expansion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부분의 수정 필요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self.bfs_search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를 통해 완성할 것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3311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방문했던 도시를 또 방문하는 현상 발생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 </a:t>
            </a:r>
            <a:r>
              <a:rPr lang="en-US" altLang="ko-KR" dirty="0" smtClean="0"/>
              <a:t>Tree</a:t>
            </a:r>
            <a:r>
              <a:rPr lang="ko-KR" altLang="en-US" dirty="0" smtClean="0"/>
              <a:t>가 똑같이 반복되는 현상 발생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해결책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 탐색된 노드들의 정보를 저장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Path: Root </a:t>
            </a:r>
            <a:r>
              <a:rPr lang="ko-KR" altLang="en-US" dirty="0" smtClean="0"/>
              <a:t>노드부터 해당 노드까지 선택된 노드들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 탐색할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 이미 존재한다면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탐색을 중단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_4: BFS </a:t>
            </a:r>
            <a:r>
              <a:rPr lang="ko-KR" altLang="en-US" dirty="0" smtClean="0"/>
              <a:t>개선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중복 방지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327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_4: BFS </a:t>
            </a:r>
            <a:r>
              <a:rPr lang="ko-KR" altLang="en-US" dirty="0" smtClean="0"/>
              <a:t>개선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중복 방지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9282" y="2301551"/>
            <a:ext cx="6413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Hint: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Self.expansion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부분의 수정 필요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Self.get_path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사용하여 중복된 부분의 제거 필요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Self.bfs_search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를 통해 완성할 것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275724" y="1016543"/>
            <a:ext cx="8535402" cy="5103519"/>
          </a:xfrm>
        </p:spPr>
        <p:txBody>
          <a:bodyPr/>
          <a:lstStyle/>
          <a:p>
            <a:r>
              <a:rPr lang="en-US" altLang="ko-KR" dirty="0" err="1" smtClean="0"/>
              <a:t>bfs_adv_student.ipynb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409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현재까지 확장된 </a:t>
            </a:r>
            <a:r>
              <a:rPr lang="en-US" altLang="ko-KR" dirty="0" smtClean="0"/>
              <a:t>node 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depth</a:t>
            </a:r>
            <a:r>
              <a:rPr lang="ko-KR" altLang="en-US" dirty="0" smtClean="0"/>
              <a:t>가 가장 깊은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를 먼저 확장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Depth-first Search(DFS)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24" y="1687521"/>
            <a:ext cx="8724460" cy="144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16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988" y="1024792"/>
            <a:ext cx="8407025" cy="510381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Depth-first Search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314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DFS </a:t>
            </a:r>
            <a:r>
              <a:rPr lang="ko-KR" altLang="en-US" dirty="0" smtClean="0"/>
              <a:t>알고리즘의 성능</a:t>
            </a:r>
            <a:endParaRPr lang="ko-KR" altLang="en-US" dirty="0"/>
          </a:p>
        </p:txBody>
      </p:sp>
      <p:sp>
        <p:nvSpPr>
          <p:cNvPr id="8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Completeness</a:t>
            </a:r>
          </a:p>
          <a:p>
            <a:pPr lvl="1"/>
            <a:r>
              <a:rPr lang="ko-KR" altLang="en-US" dirty="0" smtClean="0"/>
              <a:t>완전한 해를 찾을 수 있는가</a:t>
            </a:r>
            <a:r>
              <a:rPr lang="en-US" altLang="ko-KR" dirty="0" smtClean="0"/>
              <a:t>? </a:t>
            </a:r>
            <a:r>
              <a:rPr lang="en-US" altLang="ko-KR" dirty="0" smtClean="0">
                <a:sym typeface="Wingdings" panose="05000000000000000000" pitchFamily="2" charset="2"/>
              </a:rPr>
              <a:t> Not Complete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무한히 내려갈 수 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/>
              <a:t>Optimality</a:t>
            </a:r>
          </a:p>
          <a:p>
            <a:pPr lvl="1"/>
            <a:r>
              <a:rPr lang="ko-KR" altLang="en-US" dirty="0" smtClean="0"/>
              <a:t>최적의 해를 찾을 수 </a:t>
            </a:r>
            <a:r>
              <a:rPr lang="ko-KR" altLang="en-US" dirty="0"/>
              <a:t>있는가</a:t>
            </a:r>
            <a:r>
              <a:rPr lang="en-US" altLang="ko-KR" dirty="0"/>
              <a:t>?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ym typeface="Wingdings" panose="05000000000000000000" pitchFamily="2" charset="2"/>
              </a:rPr>
              <a:t>Not always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탐색하지 </a:t>
            </a:r>
            <a:r>
              <a:rPr lang="ko-KR" altLang="en-US" dirty="0" err="1" smtClean="0">
                <a:sym typeface="Wingdings" panose="05000000000000000000" pitchFamily="2" charset="2"/>
              </a:rPr>
              <a:t>않은곳에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최적해가</a:t>
            </a:r>
            <a:r>
              <a:rPr lang="ko-KR" altLang="en-US" dirty="0" smtClean="0">
                <a:sym typeface="Wingdings" panose="05000000000000000000" pitchFamily="2" charset="2"/>
              </a:rPr>
              <a:t> 있을 수 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72401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Space complexity</a:t>
            </a:r>
          </a:p>
          <a:p>
            <a:pPr lvl="1"/>
            <a:r>
              <a:rPr lang="ko-KR" altLang="en-US" dirty="0"/>
              <a:t>한 노드에서 </a:t>
            </a:r>
            <a:r>
              <a:rPr lang="en-US" altLang="ko-KR" dirty="0"/>
              <a:t>expansion</a:t>
            </a:r>
            <a:r>
              <a:rPr lang="ko-KR" altLang="en-US" dirty="0"/>
              <a:t>되는 하위 노드의 수를 </a:t>
            </a:r>
            <a:r>
              <a:rPr lang="en-US" altLang="ko-KR" dirty="0"/>
              <a:t>b</a:t>
            </a:r>
            <a:r>
              <a:rPr lang="ko-KR" altLang="en-US" dirty="0"/>
              <a:t>개라고 할 때</a:t>
            </a:r>
            <a:r>
              <a:rPr lang="en-US" altLang="ko-KR" dirty="0"/>
              <a:t>, n</a:t>
            </a:r>
            <a:r>
              <a:rPr lang="ko-KR" altLang="en-US" dirty="0"/>
              <a:t>번째 </a:t>
            </a:r>
            <a:r>
              <a:rPr lang="en-US" altLang="ko-KR" dirty="0"/>
              <a:t>depth</a:t>
            </a:r>
            <a:r>
              <a:rPr lang="ko-KR" altLang="en-US" dirty="0"/>
              <a:t>까지 확장하면 필요한 저장 공간은 다음과 같음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한 노드에 </a:t>
            </a:r>
            <a:r>
              <a:rPr lang="en-US" altLang="ko-KR" dirty="0"/>
              <a:t>10byte</a:t>
            </a:r>
            <a:r>
              <a:rPr lang="ko-KR" altLang="en-US" dirty="0"/>
              <a:t>가 필요하고 </a:t>
            </a:r>
            <a:r>
              <a:rPr lang="en-US" altLang="ko-KR" dirty="0"/>
              <a:t>depth</a:t>
            </a:r>
            <a:r>
              <a:rPr lang="ko-KR" altLang="en-US" dirty="0"/>
              <a:t>가 </a:t>
            </a:r>
            <a:r>
              <a:rPr lang="en-US" altLang="ko-KR" dirty="0"/>
              <a:t>10</a:t>
            </a:r>
            <a:r>
              <a:rPr lang="ko-KR" altLang="en-US" dirty="0"/>
              <a:t>이면</a:t>
            </a:r>
            <a:r>
              <a:rPr lang="en-US" altLang="ko-KR" dirty="0"/>
              <a:t>, 1terabyte </a:t>
            </a:r>
            <a:r>
              <a:rPr lang="ko-KR" altLang="en-US" dirty="0"/>
              <a:t>필요</a:t>
            </a:r>
            <a:r>
              <a:rPr lang="en-US" altLang="ko-KR" dirty="0"/>
              <a:t>!</a:t>
            </a:r>
          </a:p>
          <a:p>
            <a:pPr lvl="1"/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Time complexity</a:t>
            </a:r>
          </a:p>
          <a:p>
            <a:pPr lvl="1"/>
            <a:r>
              <a:rPr lang="ko-KR" altLang="en-US" dirty="0"/>
              <a:t>생성되는 모든 </a:t>
            </a:r>
            <a:r>
              <a:rPr lang="en-US" altLang="ko-KR" dirty="0"/>
              <a:t>node</a:t>
            </a:r>
            <a:r>
              <a:rPr lang="ko-KR" altLang="en-US" dirty="0"/>
              <a:t>에 대해 </a:t>
            </a:r>
            <a:r>
              <a:rPr lang="en-US" altLang="ko-KR" dirty="0"/>
              <a:t>goal test</a:t>
            </a:r>
            <a:r>
              <a:rPr lang="ko-KR" altLang="en-US" dirty="0"/>
              <a:t>와 </a:t>
            </a:r>
            <a:r>
              <a:rPr lang="en-US" altLang="ko-KR" dirty="0"/>
              <a:t>expansion</a:t>
            </a:r>
            <a:r>
              <a:rPr lang="ko-KR" altLang="en-US" dirty="0"/>
              <a:t>이 필요하므로</a:t>
            </a:r>
            <a:r>
              <a:rPr lang="en-US" altLang="ko-KR" dirty="0"/>
              <a:t>, space complexity</a:t>
            </a:r>
            <a:r>
              <a:rPr lang="ko-KR" altLang="en-US" dirty="0"/>
              <a:t>와 같은 복잡도 발생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DFS </a:t>
            </a:r>
            <a:r>
              <a:rPr lang="ko-KR" altLang="en-US" dirty="0" smtClean="0"/>
              <a:t>알고리즘의 성능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35343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393" y="1143793"/>
            <a:ext cx="8363213" cy="510381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스택을 이용한 </a:t>
            </a:r>
            <a:r>
              <a:rPr lang="en-US" altLang="ko-KR" dirty="0" smtClean="0"/>
              <a:t>DFS </a:t>
            </a:r>
            <a:r>
              <a:rPr lang="ko-KR" altLang="en-US" dirty="0" smtClean="0"/>
              <a:t>알고리즘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39127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dfs_basic_student.ipynb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_5: DFS </a:t>
            </a:r>
            <a:r>
              <a:rPr lang="ko-KR" altLang="en-US" dirty="0" smtClean="0"/>
              <a:t>알고리즘을 </a:t>
            </a:r>
            <a:r>
              <a:rPr lang="ko-KR" altLang="en-US" dirty="0" err="1" smtClean="0"/>
              <a:t>구현하시오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811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Sensor(</a:t>
            </a:r>
            <a:r>
              <a:rPr lang="ko-KR" altLang="en-US" dirty="0" smtClean="0"/>
              <a:t>감각기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통해 환경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enviorenment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인식</a:t>
            </a:r>
            <a:r>
              <a:rPr lang="en-US" altLang="ko-KR" dirty="0" smtClean="0"/>
              <a:t>(percept)</a:t>
            </a:r>
          </a:p>
          <a:p>
            <a:r>
              <a:rPr lang="en-US" altLang="ko-KR" dirty="0" smtClean="0"/>
              <a:t>Actuator(</a:t>
            </a:r>
            <a:r>
              <a:rPr lang="ko-KR" altLang="en-US" dirty="0" smtClean="0"/>
              <a:t>구동기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통해 환경에 영향을 주는</a:t>
            </a:r>
            <a:r>
              <a:rPr lang="en-US" altLang="ko-KR" dirty="0"/>
              <a:t> </a:t>
            </a:r>
            <a:r>
              <a:rPr lang="ko-KR" altLang="en-US" dirty="0" smtClean="0"/>
              <a:t>행동을 취한다</a:t>
            </a:r>
            <a:r>
              <a:rPr lang="en-US" altLang="ko-KR" dirty="0" smtClean="0"/>
              <a:t>. (action)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합리적 </a:t>
            </a:r>
            <a:r>
              <a:rPr lang="en-US" altLang="ko-KR" dirty="0" smtClean="0"/>
              <a:t>Agent</a:t>
            </a:r>
            <a:r>
              <a:rPr lang="ko-KR" altLang="en-US" dirty="0" smtClean="0"/>
              <a:t>의 구성요소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947" y="2415604"/>
            <a:ext cx="5657143" cy="2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327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BFS</a:t>
            </a:r>
            <a:r>
              <a:rPr lang="ko-KR" altLang="en-US" dirty="0" smtClean="0"/>
              <a:t>알고리즘을 변형하여 </a:t>
            </a:r>
            <a:endParaRPr lang="en-US" altLang="ko-KR" dirty="0" smtClean="0"/>
          </a:p>
          <a:p>
            <a:r>
              <a:rPr lang="en-US" altLang="ko-KR" dirty="0" smtClean="0"/>
              <a:t>DFS</a:t>
            </a:r>
            <a:r>
              <a:rPr lang="ko-KR" altLang="en-US" dirty="0" smtClean="0"/>
              <a:t>알고리즘을 구현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22893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DFS</a:t>
            </a:r>
            <a:r>
              <a:rPr lang="ko-KR" altLang="en-US" dirty="0"/>
              <a:t>의 단점</a:t>
            </a:r>
            <a:endParaRPr lang="en-US" altLang="ko-KR" dirty="0"/>
          </a:p>
          <a:p>
            <a:pPr lvl="1"/>
            <a:r>
              <a:rPr lang="ko-KR" altLang="en-US" dirty="0"/>
              <a:t>그래프의 깊이가 너무 깊다면</a:t>
            </a:r>
            <a:r>
              <a:rPr lang="en-US" altLang="ko-KR" dirty="0"/>
              <a:t>, </a:t>
            </a:r>
            <a:r>
              <a:rPr lang="ko-KR" altLang="en-US" dirty="0"/>
              <a:t>들어갔다 다시 올라오지 못할 수 있다</a:t>
            </a:r>
            <a:r>
              <a:rPr lang="en-US" altLang="ko-KR" dirty="0"/>
              <a:t>/</a:t>
            </a:r>
          </a:p>
          <a:p>
            <a:endParaRPr lang="en-US" altLang="ko-KR" dirty="0"/>
          </a:p>
          <a:p>
            <a:r>
              <a:rPr lang="en-US" altLang="ko-KR" dirty="0"/>
              <a:t>Iterative Deepening Search</a:t>
            </a:r>
          </a:p>
          <a:p>
            <a:pPr lvl="1"/>
            <a:r>
              <a:rPr lang="en-US" altLang="ko-KR" dirty="0"/>
              <a:t>DFS</a:t>
            </a:r>
            <a:r>
              <a:rPr lang="ko-KR" altLang="en-US" dirty="0"/>
              <a:t>를 기본으로 하되</a:t>
            </a:r>
            <a:endParaRPr lang="en-US" altLang="ko-KR" dirty="0"/>
          </a:p>
          <a:p>
            <a:pPr lvl="1"/>
            <a:r>
              <a:rPr lang="ko-KR" altLang="en-US" dirty="0"/>
              <a:t>내려갈 수 있는 깊이의 한계를 </a:t>
            </a:r>
            <a:r>
              <a:rPr lang="en-US" altLang="ko-KR" dirty="0"/>
              <a:t>L</a:t>
            </a:r>
            <a:r>
              <a:rPr lang="ko-KR" altLang="en-US" dirty="0"/>
              <a:t>로 정해두고</a:t>
            </a:r>
            <a:endParaRPr lang="en-US" altLang="ko-KR" dirty="0"/>
          </a:p>
          <a:p>
            <a:pPr lvl="1"/>
            <a:r>
              <a:rPr lang="ko-KR" altLang="en-US" dirty="0"/>
              <a:t>만약 해를 찾지 못하면 </a:t>
            </a:r>
            <a:r>
              <a:rPr lang="en-US" altLang="ko-KR" dirty="0"/>
              <a:t>L</a:t>
            </a:r>
            <a:r>
              <a:rPr lang="ko-KR" altLang="en-US" dirty="0"/>
              <a:t>을 증가시키면서 탐색하는 방법</a:t>
            </a:r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인공지능 </a:t>
            </a:r>
            <a:r>
              <a:rPr lang="en-US" altLang="ko-KR"/>
              <a:t>(2018-1, </a:t>
            </a:r>
            <a:r>
              <a:rPr lang="ko-KR" altLang="en-US"/>
              <a:t>이지환 교수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Iterative Deepening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1695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555" y="3430947"/>
            <a:ext cx="8534400" cy="182141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인공지능 </a:t>
            </a:r>
            <a:r>
              <a:rPr lang="en-US" altLang="ko-KR"/>
              <a:t>(2018-1, </a:t>
            </a:r>
            <a:r>
              <a:rPr lang="ko-KR" altLang="en-US"/>
              <a:t>이지환 교수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Iterative Deepening Algorithm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5" y="1541313"/>
            <a:ext cx="8345825" cy="143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099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Completeness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Depth d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 해가 있을 경우 반드시 해를 찾게 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Optimality</a:t>
            </a:r>
          </a:p>
          <a:p>
            <a:pPr lvl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지금의 깊이에서 해가 발견될 수 있지만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lvl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더 깊은 깊이에 있는 해가 더 최적일 수 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Space Complexity:</a:t>
            </a:r>
          </a:p>
          <a:p>
            <a:pPr lvl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깊이가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인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Depth-first search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와 같음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Time complexity</a:t>
            </a:r>
          </a:p>
          <a:p>
            <a:pPr lvl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깊이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까지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모든경로가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탐색되므로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ko-KR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인공지능 </a:t>
            </a:r>
            <a:r>
              <a:rPr lang="en-US" altLang="ko-KR"/>
              <a:t>(2018-1, </a:t>
            </a:r>
            <a:r>
              <a:rPr lang="ko-KR" altLang="en-US"/>
              <a:t>이지환 교수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Iterative Deepening Algorithm </a:t>
            </a:r>
            <a:r>
              <a:rPr lang="ko-KR" altLang="en-US" dirty="0"/>
              <a:t>성능</a:t>
            </a:r>
          </a:p>
        </p:txBody>
      </p:sp>
    </p:spTree>
    <p:extLst>
      <p:ext uri="{BB962C8B-B14F-4D97-AF65-F5344CB8AC3E}">
        <p14:creationId xmlns:p14="http://schemas.microsoft.com/office/powerpoint/2010/main" val="29051473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Dfs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알고리즘을 변형하여 </a:t>
            </a:r>
            <a:r>
              <a:rPr lang="en-US" altLang="ko-KR" dirty="0" smtClean="0"/>
              <a:t>iterative deepening </a:t>
            </a:r>
            <a:r>
              <a:rPr lang="ko-KR" altLang="en-US" dirty="0" smtClean="0"/>
              <a:t>알고리즘을 </a:t>
            </a:r>
            <a:r>
              <a:rPr lang="ko-KR" altLang="en-US" dirty="0" err="1" smtClean="0"/>
              <a:t>구현해보시오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_6:Iterative Deepening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46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919" y="1380086"/>
            <a:ext cx="6952381" cy="381904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로봇청소기 </a:t>
            </a:r>
            <a:r>
              <a:rPr lang="en-US" altLang="ko-KR" dirty="0" smtClean="0"/>
              <a:t>agent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03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5724" y="1016543"/>
            <a:ext cx="8535402" cy="549557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목적</a:t>
            </a:r>
            <a:r>
              <a:rPr lang="en-US" altLang="ko-KR" dirty="0" smtClean="0">
                <a:solidFill>
                  <a:srgbClr val="FF0000"/>
                </a:solidFill>
              </a:rPr>
              <a:t>(goal)</a:t>
            </a:r>
            <a:r>
              <a:rPr lang="ko-KR" altLang="en-US" dirty="0" smtClean="0"/>
              <a:t>을 달성하기 위한 일련의 </a:t>
            </a:r>
            <a:r>
              <a:rPr lang="ko-KR" altLang="en-US" dirty="0" smtClean="0">
                <a:solidFill>
                  <a:srgbClr val="FF0000"/>
                </a:solidFill>
              </a:rPr>
              <a:t>행위</a:t>
            </a:r>
            <a:r>
              <a:rPr lang="en-US" altLang="ko-KR" dirty="0" smtClean="0">
                <a:solidFill>
                  <a:srgbClr val="FF0000"/>
                </a:solidFill>
              </a:rPr>
              <a:t>(action)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순서</a:t>
            </a:r>
            <a:r>
              <a:rPr lang="en-US" altLang="ko-KR" dirty="0" smtClean="0">
                <a:solidFill>
                  <a:srgbClr val="FF0000"/>
                </a:solidFill>
              </a:rPr>
              <a:t>(sequence)</a:t>
            </a:r>
            <a:r>
              <a:rPr lang="ko-KR" altLang="en-US" dirty="0" smtClean="0"/>
              <a:t>를 탐색하는 </a:t>
            </a:r>
            <a:r>
              <a:rPr lang="en-US" altLang="ko-KR" dirty="0" smtClean="0"/>
              <a:t>agent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현재상태</a:t>
            </a:r>
            <a:r>
              <a:rPr lang="en-US" altLang="ko-KR" dirty="0" smtClean="0"/>
              <a:t>(state)</a:t>
            </a:r>
            <a:r>
              <a:rPr lang="ko-KR" altLang="en-US" dirty="0" smtClean="0"/>
              <a:t>를 인식</a:t>
            </a:r>
            <a:r>
              <a:rPr lang="en-US" altLang="ko-KR" dirty="0" smtClean="0"/>
              <a:t>(percept)</a:t>
            </a:r>
            <a:r>
              <a:rPr lang="ko-KR" altLang="en-US" dirty="0" smtClean="0"/>
              <a:t>하여 목적상태</a:t>
            </a:r>
            <a:r>
              <a:rPr lang="en-US" altLang="ko-KR" dirty="0" smtClean="0"/>
              <a:t>(state)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가기위한</a:t>
            </a:r>
            <a:r>
              <a:rPr lang="ko-KR" altLang="en-US" dirty="0" smtClean="0"/>
              <a:t> 행동</a:t>
            </a:r>
            <a:r>
              <a:rPr lang="en-US" altLang="ko-KR" dirty="0" smtClean="0"/>
              <a:t>(action)</a:t>
            </a:r>
            <a:r>
              <a:rPr lang="ko-KR" altLang="en-US" dirty="0" smtClean="0"/>
              <a:t>을 찾는다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예시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강남에서 종로로 길을 찾아가는 </a:t>
            </a:r>
            <a:r>
              <a:rPr lang="en-US" altLang="ko-KR" dirty="0" smtClean="0"/>
              <a:t>agent</a:t>
            </a:r>
          </a:p>
          <a:p>
            <a:pPr lvl="1"/>
            <a:r>
              <a:rPr lang="ko-KR" altLang="en-US" dirty="0" smtClean="0"/>
              <a:t>시작상태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강남에 위치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목표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종로에 위치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가능한 행동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시계방향으로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도 틀기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한걸음 걷기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삼각김밥 사먹기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적절한 수준으로 행동을 정의할 필요 있음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다른 장소로 이동하기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문제해결 </a:t>
            </a:r>
            <a:r>
              <a:rPr lang="en-US" altLang="ko-KR" dirty="0" smtClean="0"/>
              <a:t>Agent (Problem-solving agent)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49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/>
              <a:t>강남에서 종로로 길을 찾아가는 </a:t>
            </a:r>
            <a:r>
              <a:rPr lang="en-US" altLang="ko-KR" dirty="0"/>
              <a:t>agent</a:t>
            </a:r>
          </a:p>
          <a:p>
            <a:pPr lvl="1"/>
            <a:r>
              <a:rPr lang="ko-KR" altLang="en-US" dirty="0"/>
              <a:t>시작상태</a:t>
            </a:r>
            <a:r>
              <a:rPr lang="en-US" altLang="ko-KR" dirty="0"/>
              <a:t>: </a:t>
            </a:r>
            <a:r>
              <a:rPr lang="ko-KR" altLang="en-US" dirty="0"/>
              <a:t>강남에 위치</a:t>
            </a:r>
            <a:endParaRPr lang="en-US" altLang="ko-KR" dirty="0"/>
          </a:p>
          <a:p>
            <a:pPr lvl="1"/>
            <a:r>
              <a:rPr lang="ko-KR" altLang="en-US" dirty="0"/>
              <a:t>목표</a:t>
            </a:r>
            <a:r>
              <a:rPr lang="en-US" altLang="ko-KR" dirty="0"/>
              <a:t>:  </a:t>
            </a:r>
            <a:r>
              <a:rPr lang="ko-KR" altLang="en-US" dirty="0"/>
              <a:t>종로에 위치</a:t>
            </a:r>
            <a:endParaRPr lang="en-US" altLang="ko-KR" dirty="0"/>
          </a:p>
          <a:p>
            <a:pPr lvl="1"/>
            <a:r>
              <a:rPr lang="ko-KR" altLang="en-US" dirty="0" smtClean="0"/>
              <a:t>가능한 행동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시계방향으로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도 틀기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한걸음 걷기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삼각김밥 사먹기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도시로 이동하기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탐색</a:t>
            </a:r>
            <a:r>
              <a:rPr lang="en-US" altLang="ko-KR" dirty="0" smtClean="0"/>
              <a:t>(search)</a:t>
            </a:r>
          </a:p>
          <a:p>
            <a:pPr lvl="1"/>
            <a:r>
              <a:rPr lang="en-US" altLang="ko-KR" dirty="0" smtClean="0"/>
              <a:t>Agent</a:t>
            </a:r>
            <a:r>
              <a:rPr lang="ko-KR" altLang="en-US" dirty="0" smtClean="0"/>
              <a:t>가 목적하는 상태로 가기 위해서는</a:t>
            </a:r>
            <a:endParaRPr lang="en-US" altLang="ko-KR" dirty="0"/>
          </a:p>
          <a:p>
            <a:pPr lvl="1"/>
            <a:r>
              <a:rPr lang="ko-KR" altLang="en-US" dirty="0" smtClean="0"/>
              <a:t>내가 취할 수 있는 다양한 행위 중에 가장 우수한 행위를 골라 무엇을 할지 결정하는 과정이 필요하다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이처럼 행위의 순서를 찾아나가는 과정을 </a:t>
            </a:r>
            <a:r>
              <a:rPr lang="en-US" altLang="ko-KR" dirty="0" smtClean="0">
                <a:solidFill>
                  <a:srgbClr val="FF0000"/>
                </a:solidFill>
              </a:rPr>
              <a:t>search(</a:t>
            </a:r>
            <a:r>
              <a:rPr lang="ko-KR" altLang="en-US" dirty="0" smtClean="0">
                <a:solidFill>
                  <a:srgbClr val="FF0000"/>
                </a:solidFill>
              </a:rPr>
              <a:t>탐색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/>
              <a:t>이라고 한다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문제해결 </a:t>
            </a:r>
            <a:r>
              <a:rPr lang="en-US" altLang="ko-KR" dirty="0" smtClean="0"/>
              <a:t>agent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993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시작상태</a:t>
            </a:r>
            <a:r>
              <a:rPr lang="en-US" altLang="ko-KR" dirty="0" smtClean="0"/>
              <a:t>: ‘</a:t>
            </a:r>
            <a:r>
              <a:rPr lang="ko-KR" altLang="en-US" dirty="0" smtClean="0"/>
              <a:t>종로</a:t>
            </a:r>
            <a:r>
              <a:rPr lang="en-US" altLang="ko-KR" dirty="0" smtClean="0"/>
              <a:t>’</a:t>
            </a:r>
          </a:p>
          <a:p>
            <a:r>
              <a:rPr lang="ko-KR" altLang="en-US" dirty="0" smtClean="0"/>
              <a:t>목표상태</a:t>
            </a:r>
            <a:r>
              <a:rPr lang="en-US" altLang="ko-KR" dirty="0" smtClean="0"/>
              <a:t>: ‘</a:t>
            </a:r>
            <a:r>
              <a:rPr lang="ko-KR" altLang="en-US" dirty="0" smtClean="0"/>
              <a:t>강남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 가기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서울의 관광명소 지도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946" y="1880577"/>
            <a:ext cx="6708957" cy="448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5592F6-0368-4C9E-8AF4-E70F77BAB95C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인공지능 </a:t>
            </a:r>
            <a:r>
              <a:rPr lang="en-US" altLang="ko-KR" smtClean="0"/>
              <a:t>(2018-1, </a:t>
            </a:r>
            <a:r>
              <a:rPr lang="ko-KR" altLang="en-US" smtClean="0"/>
              <a:t>이지환 교수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문제의 정의 </a:t>
            </a:r>
            <a:r>
              <a:rPr lang="en-US" altLang="ko-KR" dirty="0" smtClean="0"/>
              <a:t>(Problem Formulation)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11" y="1016543"/>
            <a:ext cx="8896279" cy="505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34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4148</TotalTime>
  <Words>1791</Words>
  <Application>Microsoft Office PowerPoint</Application>
  <PresentationFormat>화면 슬라이드 쇼(4:3)</PresentationFormat>
  <Paragraphs>360</Paragraphs>
  <Slides>44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2" baseType="lpstr">
      <vt:lpstr>맑은 고딕</vt:lpstr>
      <vt:lpstr>Arial</vt:lpstr>
      <vt:lpstr>Calibri</vt:lpstr>
      <vt:lpstr>Calibri Light</vt:lpstr>
      <vt:lpstr>Consolas</vt:lpstr>
      <vt:lpstr>Wingdings</vt:lpstr>
      <vt:lpstr>Office 테마</vt:lpstr>
      <vt:lpstr>Equation</vt:lpstr>
      <vt:lpstr>인공지능</vt:lpstr>
      <vt:lpstr>인공지능이란?</vt:lpstr>
      <vt:lpstr>합리적 Agent</vt:lpstr>
      <vt:lpstr>합리적 Agent의 구성요소</vt:lpstr>
      <vt:lpstr>로봇청소기 agent</vt:lpstr>
      <vt:lpstr>문제해결 Agent (Problem-solving agent)</vt:lpstr>
      <vt:lpstr>문제해결 agent</vt:lpstr>
      <vt:lpstr>서울의 관광명소 지도</vt:lpstr>
      <vt:lpstr>문제의 정의 (Problem Formulation)</vt:lpstr>
      <vt:lpstr>실습_1: 지도의 표현</vt:lpstr>
      <vt:lpstr>Tree Search</vt:lpstr>
      <vt:lpstr>Tree Search</vt:lpstr>
      <vt:lpstr>경로찾기 문제의 tree 표현</vt:lpstr>
      <vt:lpstr>경로찾기 문제의 tree 표현</vt:lpstr>
      <vt:lpstr>경로찾기 문제의 tree 표현</vt:lpstr>
      <vt:lpstr>Tree 표현을 위한 자료구조</vt:lpstr>
      <vt:lpstr>Search Tree 자료구조의 표현</vt:lpstr>
      <vt:lpstr>Fringe</vt:lpstr>
      <vt:lpstr>실습_2: 에이전트 클래스 만들기</vt:lpstr>
      <vt:lpstr>실습_2:에이전트 클래스 만들기</vt:lpstr>
      <vt:lpstr>실습_2: 에이전트 클래스 만들기</vt:lpstr>
      <vt:lpstr>Search Strategy</vt:lpstr>
      <vt:lpstr>알고리즘 (algorithm)</vt:lpstr>
      <vt:lpstr>Uninformed Search Strategy</vt:lpstr>
      <vt:lpstr>Breadth-first search (너비 우선 탐색)</vt:lpstr>
      <vt:lpstr>Breadth-first Search 알고리즘 성능</vt:lpstr>
      <vt:lpstr>Breadth-first Search 알고리즘 성능</vt:lpstr>
      <vt:lpstr>Reminder: 자료구조 (큐 vs 스택)</vt:lpstr>
      <vt:lpstr>BFS 알고리즘 구현: 큐를 이용</vt:lpstr>
      <vt:lpstr>실습_3: BFS</vt:lpstr>
      <vt:lpstr>실습_3: BFS 알고리즘  구현</vt:lpstr>
      <vt:lpstr>실습_4: BFS 개선(중복 방지)</vt:lpstr>
      <vt:lpstr>실습_4: BFS 개선(중복 방지)</vt:lpstr>
      <vt:lpstr>Depth-first Search(DFS)</vt:lpstr>
      <vt:lpstr>Depth-first Search</vt:lpstr>
      <vt:lpstr>DFS 알고리즘의 성능</vt:lpstr>
      <vt:lpstr>DFS 알고리즘의 성능</vt:lpstr>
      <vt:lpstr>스택을 이용한 DFS 알고리즘</vt:lpstr>
      <vt:lpstr>실습_5: DFS 알고리즘을 구현하시오</vt:lpstr>
      <vt:lpstr>과제:</vt:lpstr>
      <vt:lpstr>Iterative Deepening</vt:lpstr>
      <vt:lpstr>Iterative Deepening Algorithm</vt:lpstr>
      <vt:lpstr>Iterative Deepening Algorithm 성능</vt:lpstr>
      <vt:lpstr>실습_6:Iterative Deepening 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jihwan</dc:creator>
  <cp:lastModifiedBy>이 지환</cp:lastModifiedBy>
  <cp:revision>182</cp:revision>
  <dcterms:created xsi:type="dcterms:W3CDTF">2018-03-02T08:39:51Z</dcterms:created>
  <dcterms:modified xsi:type="dcterms:W3CDTF">2019-04-03T06:50:42Z</dcterms:modified>
</cp:coreProperties>
</file>