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3"/>
    <p:restoredTop sz="94694"/>
  </p:normalViewPr>
  <p:slideViewPr>
    <p:cSldViewPr snapToGrid="0" snapToObjects="1">
      <p:cViewPr>
        <p:scale>
          <a:sx n="70" d="100"/>
          <a:sy n="70" d="100"/>
        </p:scale>
        <p:origin x="328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4C18B-5DEA-1645-BCEA-C46DE346B98B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5BDE-B546-5F45-ACA5-3217CAC24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8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7246-EF88-A048-ABD3-D7814DC0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3A868-0C6B-774E-B1FB-60ADB7E7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C05E6-B871-B447-BCB6-745DB23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4B24-8D99-AF42-A986-5E1525D511BA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ADE82-7FCC-FA43-B7EA-4ED9ADAC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7224F3-6E92-F249-873C-24989C8A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9E872-03D0-A642-8BE6-C700270E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8EC793-4768-CF4B-8704-FCCD8D87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13E3D-0E51-2D4B-AFBA-EFE3288B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D691-5B0E-3C40-AD8B-E616D2E8D6E4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A1FD7-82B4-5B48-A46E-537BF25B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ADDAB-8AB2-6746-BAF0-8F202356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8C63B0-44EC-AC44-A89F-79714F1C6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07A1DE-EDE7-0848-836B-6FF0D96D4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6DF6F-1B47-3D42-8D02-C296082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578E-6E54-8E48-AE2B-4F1A2A2654CD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B275C-7EE4-D045-B088-5F8BD16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6921B-E53C-8945-8CE7-5AED28C6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CBA0B-FA12-2244-A193-71A4D484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E3307-3BE0-6642-B71F-67DFB6F4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42194-FD72-E24D-8DAF-9CAC398B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8B9-1A7D-874C-B45E-C857586C4D79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D34B0-E49F-1B49-8430-40B87E04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F50EE-40DC-1843-A530-00185708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9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C8B1-6EA4-954C-ADF2-1A3DACF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CE80E-75ED-084D-BA64-D90C2C239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3FF063-5426-D44C-9B01-422FAF7D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DE-A599-7346-BF1B-6447B968AEE4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29829-FF73-8742-947C-C9FEDF0F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DCF36-0963-2D4C-9132-AE1868FE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24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6719-7221-B14F-B5DF-BFBEF2A1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28404-D829-9841-8F7A-7DEF74980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A9D2D-ECB8-C742-8B98-C4455A06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F83A7-F25A-BD42-9BC7-C9C3D3F9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1AA3-FF12-7045-9509-6964026DDBD5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433040-CE10-324B-B41D-82902199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C1C3DC-B755-A14A-8E4C-4703F288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20E85-F5A8-F741-B528-ACD55BC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E16BBE-744F-2F42-9A34-A7529D6E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922780-4CB6-DB4C-8831-755D9A419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650F6-5605-4B46-8004-B760DF0E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6FDC9B-8FDB-A048-94F8-14449B37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32F380-A196-B24E-A977-889F3824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B8A-2952-D248-A315-0B1AC5BB44FD}" type="datetime1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09190D-E0CF-8A4A-8A7B-14E81710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AEB877-1BD6-234A-A6D6-F80D9194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DF3E-57DC-224B-B088-A0FBAC19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286919-DE5D-D140-8EBD-E0FF015A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FD07-93EF-3746-AD64-6405F1BD0F57}" type="datetime1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4A608E-62F1-1940-B6C7-B9F03E3F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B40CDC-B21C-8545-B746-609B7691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FDC5C9-D707-E549-AE6C-DB646356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7636-EFBF-F944-B897-140C77D142A4}" type="datetime1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2B3DA0-7FBA-7E4A-866F-4DFA980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0CA45C-B91F-1B40-803A-B3AC65C7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A18E2-986B-2342-B22E-7EDB9CA5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6E8F-8A82-574D-8865-7CF3A8B4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547E88-1C0E-A44D-A0CD-F30A512F9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8F70-174C-3541-ACD1-37D672C1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E0CE-7ED7-124D-8025-8908A1800D72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343D81-BE5D-7C42-9C1A-3C7E225E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E6CCA7-6B47-5C4E-A04C-884C5A59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1BAE4-8B1D-9C4F-883E-7D86A560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D449D3-CB84-7A45-AD94-ADEA1622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6FDFAE-81E4-FA43-9844-9FC07455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4E913-43FA-294B-A7C2-FF35045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F0F-144F-734F-A021-FC300333F2BF}" type="datetime1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D31E3-81E5-6547-90E7-CB3FA5A9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Крылосов Андрей Александрович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F27B90-5BA1-704D-A9C8-2D97828C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5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5E7DA-FDFB-5548-A511-C5C43939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9F453-8F67-F94E-AB87-5C89E360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36659-A889-E94F-ADE4-E327A84D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7C69-F953-484F-8D73-C23D468C6647}" type="datetime1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EFF20-181D-824A-9436-1BFC3F49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Крылосов Андрей Александрович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1EB1E-DA49-2F46-90C9-05C87F704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C838-072E-7D47-9FEC-23A4BC76B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F3758-8E1B-5947-9E20-91595C0EE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31187"/>
            <a:ext cx="9144000" cy="14995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дистанционного электронного голосования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985652-C092-774A-AD1C-0F603A5C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0" y="3741225"/>
            <a:ext cx="4114800" cy="1760422"/>
          </a:xfrm>
        </p:spPr>
        <p:txBody>
          <a:bodyPr>
            <a:norm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АБ-66</a:t>
            </a:r>
          </a:p>
          <a:p>
            <a:pPr algn="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Крылосов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доц. каф.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БиУТ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Попков Г.В.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AB22F-ECBB-B24B-A8F0-E85FC47C1873}"/>
              </a:ext>
            </a:extLst>
          </p:cNvPr>
          <p:cNvSpPr txBox="1"/>
          <p:nvPr/>
        </p:nvSpPr>
        <p:spPr>
          <a:xfrm>
            <a:off x="1022555" y="220381"/>
            <a:ext cx="1014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университет телекоммуникаций и информатики»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Безопасность и управление в телекоммуникациях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7B1D0-2690-014D-9484-96CD67B646CB}"/>
              </a:ext>
            </a:extLst>
          </p:cNvPr>
          <p:cNvSpPr txBox="1"/>
          <p:nvPr/>
        </p:nvSpPr>
        <p:spPr>
          <a:xfrm>
            <a:off x="5065909" y="574433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Новосибирск, 2021</a:t>
            </a:r>
          </a:p>
        </p:txBody>
      </p:sp>
    </p:spTree>
    <p:extLst>
      <p:ext uri="{BB962C8B-B14F-4D97-AF65-F5344CB8AC3E}">
        <p14:creationId xmlns:p14="http://schemas.microsoft.com/office/powerpoint/2010/main" val="332608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dirty="0"/>
              <a:t>Схема базы данных сервиса авторизации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10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CC5887-D3FE-B842-B8F0-BEA4436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4" y="1447800"/>
            <a:ext cx="10014458" cy="3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dirty="0"/>
              <a:t>Схема базы данных сервиса учета голосов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11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2F95D-9CAB-6047-B6F5-D4567A80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04" y="1404170"/>
            <a:ext cx="7374991" cy="40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dirty="0"/>
              <a:t>Интерфейс клиентского приложения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12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9846A7-90A1-9942-92F3-A7CAE42F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1258200"/>
            <a:ext cx="4697053" cy="217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FC5173-821C-5245-83A0-81388A5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226406"/>
            <a:ext cx="4902200" cy="2590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8407E3-7D39-F543-BC34-7E609205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4543276"/>
            <a:ext cx="4762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Безопасность жизнедеятельности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83975"/>
            <a:ext cx="11079480" cy="5372376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воздействия электронных систем на здоровье пользователей; </a:t>
            </a:r>
          </a:p>
          <a:p>
            <a:endParaRPr lang="ru-RU" dirty="0"/>
          </a:p>
          <a:p>
            <a:r>
              <a:rPr lang="ru-RU" dirty="0"/>
              <a:t>Эргономические требования к системам отображения информации; </a:t>
            </a:r>
          </a:p>
          <a:p>
            <a:endParaRPr lang="ru-RU" dirty="0"/>
          </a:p>
          <a:p>
            <a:r>
              <a:rPr lang="ru-RU" dirty="0"/>
              <a:t>Режимы труда и отдыха при работе с электронными устройствами; </a:t>
            </a:r>
          </a:p>
          <a:p>
            <a:endParaRPr lang="ru-RU" dirty="0"/>
          </a:p>
          <a:p>
            <a:r>
              <a:rPr lang="ru-RU" dirty="0"/>
              <a:t> Экологические проблемы утилизации электронных гаджетов.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942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Технико-экономическое обоснование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83975"/>
            <a:ext cx="11079480" cy="5372376"/>
          </a:xfrm>
        </p:spPr>
        <p:txBody>
          <a:bodyPr>
            <a:normAutofit/>
          </a:bodyPr>
          <a:lstStyle/>
          <a:p>
            <a:r>
              <a:rPr lang="ru-RU" dirty="0"/>
              <a:t>Разработка данного программного продукта займет около 20 дней, по себестоимости 84962,9 руб. С учетом налога на добавленную стоимость цена составит 122346,56 руб.</a:t>
            </a:r>
          </a:p>
          <a:p>
            <a:endParaRPr lang="ru-RU" dirty="0"/>
          </a:p>
          <a:p>
            <a:r>
              <a:rPr lang="ru-RU" dirty="0"/>
              <a:t>При использовании разрабатываемого программного продукта происходит условная экономия денежных средств в размере 1808352 рублей в год.</a:t>
            </a:r>
          </a:p>
          <a:p>
            <a:endParaRPr lang="ru-RU" dirty="0"/>
          </a:p>
          <a:p>
            <a:r>
              <a:rPr lang="ru-RU" dirty="0"/>
              <a:t>Так же выяснили, что продукт конкурентоспособен. Продукт имеет те же параметры, что и у конкурентов, а также обладает параметрами, которых у конкурентов – нет.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354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83975"/>
            <a:ext cx="11079480" cy="5372376"/>
          </a:xfrm>
        </p:spPr>
        <p:txBody>
          <a:bodyPr>
            <a:normAutofit/>
          </a:bodyPr>
          <a:lstStyle/>
          <a:p>
            <a:r>
              <a:rPr lang="ru-RU" dirty="0"/>
              <a:t>Определен объект разработки, определены требования к ДЭГ, спрогнозированы угрозы и уязвимости разрабатываемой системы и рассмотрены способы их предотвращения.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  <a:p>
            <a:r>
              <a:rPr lang="ru-RU" dirty="0"/>
              <a:t>Проработаны технические решения для разработки системы дистанционного электронного голосования.  Для реализации системы дистанционного электронного голосования выберем протокол </a:t>
            </a:r>
            <a:r>
              <a:rPr lang="en-US" dirty="0" err="1"/>
              <a:t>Sensus</a:t>
            </a:r>
            <a:r>
              <a:rPr lang="ru-RU" dirty="0">
                <a:effectLst/>
              </a:rPr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Разработана система дистанционного электронного голосования. Система голосования представляет собой сервер регистратор, сервер учета голосов, систему аудита и клиентское приложение.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845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281"/>
            <a:ext cx="10515600" cy="96571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16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757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626"/>
            <a:ext cx="10515600" cy="50413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 электронного голосования:</a:t>
            </a:r>
          </a:p>
          <a:p>
            <a:r>
              <a:rPr lang="ru-RU" dirty="0"/>
              <a:t>значительное ускорение подведения итогов голосования;</a:t>
            </a:r>
          </a:p>
          <a:p>
            <a:r>
              <a:rPr lang="ru-RU" dirty="0"/>
              <a:t>отсутствие ошибок при подсчете бюллетеней;</a:t>
            </a:r>
          </a:p>
          <a:p>
            <a:r>
              <a:rPr lang="ru-RU" dirty="0"/>
              <a:t>обеспечение принципа «прозрачности» выборов;</a:t>
            </a:r>
          </a:p>
          <a:p>
            <a:r>
              <a:rPr lang="ru-RU" dirty="0"/>
              <a:t>облегчение труда избирательных комиссий, снижение рисков от ошибок, связанных с усталостью;</a:t>
            </a:r>
          </a:p>
          <a:p>
            <a:r>
              <a:rPr lang="ru-RU" dirty="0"/>
              <a:t>экономия бумаги и возможность оперативного изменения списков без перепечатывания всего тиража бюллетеней;</a:t>
            </a:r>
          </a:p>
          <a:p>
            <a:r>
              <a:rPr lang="ru-RU" dirty="0"/>
              <a:t>использование многоязычных интерфейсов.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Однако, при этом возникает ряд специфических проблем: </a:t>
            </a:r>
          </a:p>
          <a:p>
            <a:r>
              <a:rPr lang="ru-RU" dirty="0"/>
              <a:t>сомнения в истинности результатов, полученных с помощью машин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сложнее авторизовать избирателя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сложнее удостовериться, что на ход голосования никто не повлиял.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43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Цель выпускной квалификационной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08"/>
            <a:ext cx="10515600" cy="504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Целью является разработка системы дистанционного электронного голосования, которая бы отвечала необходимым требованиям и позволяла проводить прозрачные и честные выборы.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60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Требования к электронному голосованию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975"/>
            <a:ext cx="10515600" cy="5372376"/>
          </a:xfrm>
        </p:spPr>
        <p:txBody>
          <a:bodyPr>
            <a:normAutofit/>
          </a:bodyPr>
          <a:lstStyle/>
          <a:p>
            <a:r>
              <a:rPr lang="ru-RU" dirty="0"/>
              <a:t>голосование только легитимных участников и при том, только один раз;</a:t>
            </a:r>
          </a:p>
          <a:p>
            <a:r>
              <a:rPr lang="ru-RU" dirty="0"/>
              <a:t>тайну голосования, никто, кроме голосующего, не должен знать его выбор;</a:t>
            </a:r>
          </a:p>
          <a:p>
            <a:r>
              <a:rPr lang="ru-RU" dirty="0"/>
              <a:t>аудит списка избирателей; </a:t>
            </a:r>
          </a:p>
          <a:p>
            <a:r>
              <a:rPr lang="ru-RU" dirty="0"/>
              <a:t>аудит результатов голосования;</a:t>
            </a:r>
          </a:p>
          <a:p>
            <a:r>
              <a:rPr lang="ru-RU" dirty="0"/>
              <a:t>сокрытие результатов до окончания голосования;</a:t>
            </a:r>
          </a:p>
          <a:p>
            <a:r>
              <a:rPr lang="ru-RU" dirty="0"/>
              <a:t>решение голосующего не может быть тайно.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564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Виды систем голосования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10A92B-D7A6-A746-B562-66AF684D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2" y="827896"/>
            <a:ext cx="9858356" cy="55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Сравнение существующих систем голосования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6</a:t>
            </a:fld>
            <a:endParaRPr lang="ru-RU" sz="2000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BA379AB-3A2C-6344-8B70-FB2411AEB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807145"/>
          <a:ext cx="12191999" cy="5052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3552">
                  <a:extLst>
                    <a:ext uri="{9D8B030D-6E8A-4147-A177-3AD203B41FA5}">
                      <a16:colId xmlns:a16="http://schemas.microsoft.com/office/drawing/2014/main" val="1773199828"/>
                    </a:ext>
                  </a:extLst>
                </a:gridCol>
                <a:gridCol w="1602756">
                  <a:extLst>
                    <a:ext uri="{9D8B030D-6E8A-4147-A177-3AD203B41FA5}">
                      <a16:colId xmlns:a16="http://schemas.microsoft.com/office/drawing/2014/main" val="1749854919"/>
                    </a:ext>
                  </a:extLst>
                </a:gridCol>
                <a:gridCol w="2438155">
                  <a:extLst>
                    <a:ext uri="{9D8B030D-6E8A-4147-A177-3AD203B41FA5}">
                      <a16:colId xmlns:a16="http://schemas.microsoft.com/office/drawing/2014/main" val="3615740499"/>
                    </a:ext>
                  </a:extLst>
                </a:gridCol>
                <a:gridCol w="2618984">
                  <a:extLst>
                    <a:ext uri="{9D8B030D-6E8A-4147-A177-3AD203B41FA5}">
                      <a16:colId xmlns:a16="http://schemas.microsoft.com/office/drawing/2014/main" val="424534902"/>
                    </a:ext>
                  </a:extLst>
                </a:gridCol>
                <a:gridCol w="2258552">
                  <a:extLst>
                    <a:ext uri="{9D8B030D-6E8A-4147-A177-3AD203B41FA5}">
                      <a16:colId xmlns:a16="http://schemas.microsoft.com/office/drawing/2014/main" val="2703943933"/>
                    </a:ext>
                  </a:extLst>
                </a:gridCol>
              </a:tblGrid>
              <a:tr h="857063">
                <a:tc>
                  <a:txBody>
                    <a:bodyPr/>
                    <a:lstStyle/>
                    <a:p>
                      <a:pPr marL="0" indent="17463" algn="ctr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Параметр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marL="0" indent="17463" algn="ctr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effectLst/>
                        </a:rPr>
                        <a:t>Бумажное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marL="0" indent="17463" algn="ctr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effectLst/>
                        </a:rPr>
                        <a:t>Бумажно-электронное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marL="0" indent="17463" algn="ctr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effectLst/>
                        </a:rPr>
                        <a:t>Электронное с прямой записью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marL="0" indent="17463" algn="ctr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effectLst/>
                        </a:rPr>
                        <a:t>Электронное через </a:t>
                      </a:r>
                      <a:r>
                        <a:rPr lang="ru-RU" sz="2000" dirty="0" err="1">
                          <a:effectLst/>
                        </a:rPr>
                        <a:t>публ</a:t>
                      </a:r>
                      <a:r>
                        <a:rPr lang="ru-RU" sz="2000" dirty="0">
                          <a:effectLst/>
                        </a:rPr>
                        <a:t>. сети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extLst>
                  <a:ext uri="{0D108BD9-81ED-4DB2-BD59-A6C34878D82A}">
                    <a16:rowId xmlns:a16="http://schemas.microsoft.com/office/drawing/2014/main" val="3053831929"/>
                  </a:ext>
                </a:extLst>
              </a:tr>
              <a:tr h="877797">
                <a:tc>
                  <a:txBody>
                    <a:bodyPr/>
                    <a:lstStyle/>
                    <a:p>
                      <a:pPr marL="0" indent="17463" algn="l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Соответствует требованиям эл. голосования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+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extLst>
                  <a:ext uri="{0D108BD9-81ED-4DB2-BD59-A6C34878D82A}">
                    <a16:rowId xmlns:a16="http://schemas.microsoft.com/office/drawing/2014/main" val="1167317004"/>
                  </a:ext>
                </a:extLst>
              </a:tr>
              <a:tr h="1012363">
                <a:tc>
                  <a:txBody>
                    <a:bodyPr/>
                    <a:lstStyle/>
                    <a:p>
                      <a:pPr marL="0" indent="17463" algn="l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Автоматизированный подсчет голосов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extLst>
                  <a:ext uri="{0D108BD9-81ED-4DB2-BD59-A6C34878D82A}">
                    <a16:rowId xmlns:a16="http://schemas.microsoft.com/office/drawing/2014/main" val="135485180"/>
                  </a:ext>
                </a:extLst>
              </a:tr>
              <a:tr h="1012363">
                <a:tc>
                  <a:txBody>
                    <a:bodyPr/>
                    <a:lstStyle/>
                    <a:p>
                      <a:pPr marL="0" indent="17463" algn="l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Автоматизированный сбор голосов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extLst>
                  <a:ext uri="{0D108BD9-81ED-4DB2-BD59-A6C34878D82A}">
                    <a16:rowId xmlns:a16="http://schemas.microsoft.com/office/drawing/2014/main" val="21769848"/>
                  </a:ext>
                </a:extLst>
              </a:tr>
              <a:tr h="1284407">
                <a:tc>
                  <a:txBody>
                    <a:bodyPr/>
                    <a:lstStyle/>
                    <a:p>
                      <a:pPr marL="0" indent="53975" algn="l">
                        <a:lnSpc>
                          <a:spcPct val="150000"/>
                        </a:lnSpc>
                        <a:tabLst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Возможно проголосовать дистанционно</a:t>
                      </a:r>
                      <a:endParaRPr lang="ru-RU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</a:rPr>
                        <a:t>+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853" marR="56853" marT="0" marB="0"/>
                </a:tc>
                <a:extLst>
                  <a:ext uri="{0D108BD9-81ED-4DB2-BD59-A6C34878D82A}">
                    <a16:rowId xmlns:a16="http://schemas.microsoft.com/office/drawing/2014/main" val="256820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Требования к обеспечению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975"/>
            <a:ext cx="10515600" cy="5372376"/>
          </a:xfrm>
        </p:spPr>
        <p:txBody>
          <a:bodyPr>
            <a:normAutofit/>
          </a:bodyPr>
          <a:lstStyle/>
          <a:p>
            <a:r>
              <a:rPr lang="ru-RU" dirty="0"/>
              <a:t>В составе ПТК ДЭГ необходимо использовать сертифицированные по требованиям безопасности информации средства защиты информации средства защиты информации не ниже 4 класса и соответствующие 4 уровню доверия.</a:t>
            </a:r>
          </a:p>
          <a:p>
            <a:endParaRPr lang="ru-RU" dirty="0"/>
          </a:p>
          <a:p>
            <a:r>
              <a:rPr lang="ru-RU" dirty="0"/>
              <a:t>Для ПТК ДЭГ необходимо обеспечить выполнения требований, предъявляемых к 1 (первому) классу защищенности информационных систем.</a:t>
            </a:r>
          </a:p>
          <a:p>
            <a:endParaRPr lang="ru-RU" dirty="0"/>
          </a:p>
          <a:p>
            <a:r>
              <a:rPr lang="ru-RU" dirty="0"/>
              <a:t>В ПТК ДЭГ необходимо обеспечить третий уровень защищенности персональных данных при их обработке в ПТК ДЭГ (УЗ-3).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372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Протокол</a:t>
            </a:r>
            <a:r>
              <a:rPr lang="en-US" sz="3000" dirty="0"/>
              <a:t> </a:t>
            </a:r>
            <a:r>
              <a:rPr lang="ru-RU" sz="3000" dirty="0"/>
              <a:t>тайного голосования </a:t>
            </a:r>
            <a:r>
              <a:rPr lang="en-US" sz="3000" dirty="0"/>
              <a:t>SENSUS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9FCCD-C31C-F449-9473-357BDC99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83975"/>
            <a:ext cx="11079480" cy="537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Шаг 1. </a:t>
            </a:r>
            <a:r>
              <a:rPr lang="ru-RU" sz="2000" dirty="0" err="1"/>
              <a:t>V</a:t>
            </a:r>
            <a:r>
              <a:rPr lang="ru-RU" sz="2000" dirty="0"/>
              <a:t> утверждает список В.</a:t>
            </a:r>
          </a:p>
          <a:p>
            <a:pPr marL="0" indent="0">
              <a:buNone/>
            </a:pPr>
            <a:r>
              <a:rPr lang="ru-RU" sz="2000" dirty="0"/>
              <a:t>Шаг 2. В создает свои ключи К </a:t>
            </a:r>
            <a:r>
              <a:rPr lang="ru-RU" sz="2000" dirty="0" err="1"/>
              <a:t>Взак</a:t>
            </a:r>
            <a:r>
              <a:rPr lang="ru-RU" sz="2000" dirty="0"/>
              <a:t> , </a:t>
            </a:r>
            <a:r>
              <a:rPr lang="ru-RU" sz="2000" dirty="0" err="1"/>
              <a:t>КВотк</a:t>
            </a:r>
            <a:r>
              <a:rPr lang="ru-RU" sz="2000" dirty="0"/>
              <a:t> , </a:t>
            </a:r>
            <a:r>
              <a:rPr lang="ru-RU" sz="2000" dirty="0" err="1"/>
              <a:t>КВсек</a:t>
            </a:r>
            <a:r>
              <a:rPr lang="ru-RU" sz="2000" dirty="0"/>
              <a:t> и выкладывает в общий доступ</a:t>
            </a:r>
            <a:r>
              <a:rPr lang="en-US" sz="2000" dirty="0"/>
              <a:t> </a:t>
            </a:r>
            <a:r>
              <a:rPr lang="ru-RU" sz="2000" dirty="0" err="1"/>
              <a:t>КВотк</a:t>
            </a:r>
            <a:r>
              <a:rPr lang="ru-RU" sz="2000" dirty="0"/>
              <a:t> .</a:t>
            </a:r>
          </a:p>
          <a:p>
            <a:pPr marL="0" indent="0">
              <a:buNone/>
            </a:pPr>
            <a:r>
              <a:rPr lang="ru-RU" sz="2000" dirty="0"/>
              <a:t>Шаг 3. В формирует сообщение С, где выражает свой выбор, шифрует его</a:t>
            </a:r>
            <a:r>
              <a:rPr lang="en-US" sz="2000" dirty="0"/>
              <a:t> </a:t>
            </a:r>
            <a:r>
              <a:rPr lang="ru-RU" sz="2000" dirty="0" err="1"/>
              <a:t>КВсек</a:t>
            </a:r>
            <a:r>
              <a:rPr lang="ru-RU" sz="2000" dirty="0"/>
              <a:t> , маскирует, подписывает </a:t>
            </a:r>
            <a:r>
              <a:rPr lang="ru-RU" sz="2000" dirty="0" err="1"/>
              <a:t>КВзак</a:t>
            </a:r>
            <a:r>
              <a:rPr lang="ru-RU" sz="2000" dirty="0"/>
              <a:t> и отправляет </a:t>
            </a:r>
            <a:r>
              <a:rPr lang="ru-RU" sz="2000" dirty="0" err="1"/>
              <a:t>V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Шаг 4. </a:t>
            </a:r>
            <a:r>
              <a:rPr lang="ru-RU" sz="2000" dirty="0" err="1"/>
              <a:t>V</a:t>
            </a:r>
            <a:r>
              <a:rPr lang="ru-RU" sz="2000" dirty="0"/>
              <a:t> создает свои ключи К𝑉</a:t>
            </a:r>
            <a:r>
              <a:rPr lang="ru-RU" sz="2000" dirty="0" err="1"/>
              <a:t>зак</a:t>
            </a:r>
            <a:r>
              <a:rPr lang="ru-RU" sz="2000" dirty="0"/>
              <a:t> , К𝑉</a:t>
            </a:r>
            <a:r>
              <a:rPr lang="ru-RU" sz="2000" dirty="0" err="1"/>
              <a:t>отк</a:t>
            </a:r>
            <a:r>
              <a:rPr lang="ru-RU" sz="2000" dirty="0"/>
              <a:t> и выкладывает в общий доступ К𝑉</a:t>
            </a:r>
            <a:r>
              <a:rPr lang="ru-RU" sz="2000" dirty="0" err="1"/>
              <a:t>отк</a:t>
            </a:r>
            <a:r>
              <a:rPr lang="ru-RU" sz="2000" dirty="0"/>
              <a:t> .</a:t>
            </a:r>
          </a:p>
          <a:p>
            <a:pPr marL="0" indent="0">
              <a:buNone/>
            </a:pPr>
            <a:r>
              <a:rPr lang="ru-RU" sz="2000" dirty="0"/>
              <a:t>Шаг 5. </a:t>
            </a:r>
            <a:r>
              <a:rPr lang="ru-RU" sz="2000" dirty="0" err="1"/>
              <a:t>V</a:t>
            </a:r>
            <a:r>
              <a:rPr lang="ru-RU" sz="2000" dirty="0"/>
              <a:t> удостоверяется, что С принадлежит В, который еще не голосовал, подписывает его К𝑉</a:t>
            </a:r>
            <a:r>
              <a:rPr lang="ru-RU" sz="2000" dirty="0" err="1"/>
              <a:t>зак</a:t>
            </a:r>
            <a:r>
              <a:rPr lang="ru-RU" sz="2000" dirty="0"/>
              <a:t> и отправляет В.</a:t>
            </a:r>
          </a:p>
          <a:p>
            <a:pPr marL="0" indent="0">
              <a:buNone/>
            </a:pPr>
            <a:r>
              <a:rPr lang="ru-RU" sz="2000" dirty="0"/>
              <a:t>Шаг 6. В удаляет слой маскирующего шифрования и отправляет сообщение</a:t>
            </a:r>
            <a:r>
              <a:rPr lang="en-US" sz="2000" dirty="0"/>
              <a:t> </a:t>
            </a:r>
            <a:r>
              <a:rPr lang="ru-RU" sz="2000" dirty="0"/>
              <a:t>С к 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Шаг 7. А проверяет подписи В и </a:t>
            </a:r>
            <a:r>
              <a:rPr lang="ru-RU" sz="2000" dirty="0" err="1"/>
              <a:t>V</a:t>
            </a:r>
            <a:r>
              <a:rPr lang="ru-RU" sz="2000" dirty="0"/>
              <a:t> и помещает зашифрованный С в </a:t>
            </a:r>
            <a:r>
              <a:rPr lang="ru-RU" sz="2000" dirty="0" err="1"/>
              <a:t>специ</a:t>
            </a:r>
            <a:r>
              <a:rPr lang="ru-RU" sz="2000" dirty="0"/>
              <a:t>- </a:t>
            </a:r>
            <a:r>
              <a:rPr lang="ru-RU" sz="2000" dirty="0" err="1"/>
              <a:t>альный</a:t>
            </a:r>
            <a:r>
              <a:rPr lang="ru-RU" sz="2000" dirty="0"/>
              <a:t> список, который будет опубликован после голосования.</a:t>
            </a:r>
          </a:p>
          <a:p>
            <a:pPr marL="0" indent="0">
              <a:buNone/>
            </a:pPr>
            <a:r>
              <a:rPr lang="ru-RU" sz="2000" dirty="0"/>
              <a:t>Шаг 8. После публикации списка, В отправляет А свой </a:t>
            </a:r>
            <a:r>
              <a:rPr lang="ru-RU" sz="2000" dirty="0" err="1"/>
              <a:t>КВсек</a:t>
            </a:r>
            <a:r>
              <a:rPr lang="ru-RU" sz="2000" dirty="0"/>
              <a:t> 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Шаг 9. А собирает ключи, расшифровывает С и подсчитывает голоса, при этом публикует декодирующие ключи вместе с зашифрованными С, чтобы В смогли самостоятельно проверить результаты голосования</a:t>
            </a:r>
            <a:r>
              <a:rPr lang="ru-RU" sz="2000" dirty="0">
                <a:effectLst/>
              </a:rPr>
              <a:t> </a:t>
            </a:r>
            <a:endParaRPr lang="ru-RU" sz="2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634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1FC-D011-3746-94FF-AE684EFF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>
            <a:normAutofit/>
          </a:bodyPr>
          <a:lstStyle/>
          <a:p>
            <a:r>
              <a:rPr lang="ru-RU" sz="3000" dirty="0"/>
              <a:t>Концепция модулей системы голосования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915ADB-A812-4544-A311-AFA9BC6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 err="1"/>
              <a:t>Крылосов</a:t>
            </a:r>
            <a:r>
              <a:rPr lang="ru-RU" sz="2000" dirty="0"/>
              <a:t> Андрей Александрович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D158F-AA41-5A44-8B0B-A79D7AA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C838-072E-7D47-9FEC-23A4BC76B433}" type="slidenum">
              <a:rPr lang="ru-RU" sz="2000" smtClean="0"/>
              <a:t>9</a:t>
            </a:fld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E7F94C-90EB-5547-B72B-A8CAE81D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92150"/>
            <a:ext cx="112395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751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779</Words>
  <Application>Microsoft Macintosh PowerPoint</Application>
  <PresentationFormat>Широкоэкранный</PresentationFormat>
  <Paragraphs>127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Разработка системы дистанционного электронного голосования</vt:lpstr>
      <vt:lpstr>Актуальность темы</vt:lpstr>
      <vt:lpstr>Цель выпускной квалификационной работы</vt:lpstr>
      <vt:lpstr>Требования к электронному голосованию</vt:lpstr>
      <vt:lpstr>Виды систем голосования</vt:lpstr>
      <vt:lpstr>Сравнение существующих систем голосования</vt:lpstr>
      <vt:lpstr>Требования к обеспечению безопасности</vt:lpstr>
      <vt:lpstr>Протокол тайного голосования SENSUS</vt:lpstr>
      <vt:lpstr>Концепция модулей системы голосования</vt:lpstr>
      <vt:lpstr>Схема базы данных сервиса авторизации</vt:lpstr>
      <vt:lpstr>Схема базы данных сервиса учета голосов</vt:lpstr>
      <vt:lpstr>Интерфейс клиентского приложения</vt:lpstr>
      <vt:lpstr>Безопасность жизнедеятельности</vt:lpstr>
      <vt:lpstr>Технико-экономическое обоснование работы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дистанционного электронного голосования</dc:title>
  <dc:creator>Microsoft Office User</dc:creator>
  <cp:lastModifiedBy>Microsoft Office User</cp:lastModifiedBy>
  <cp:revision>2</cp:revision>
  <dcterms:created xsi:type="dcterms:W3CDTF">2021-12-24T15:51:15Z</dcterms:created>
  <dcterms:modified xsi:type="dcterms:W3CDTF">2021-12-24T16:35:55Z</dcterms:modified>
</cp:coreProperties>
</file>