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xfrm>
            <a:off x="-25400" y="-3175"/>
            <a:ext cx="11215597" cy="495351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xfrm>
            <a:off x="203200" y="530225"/>
            <a:ext cx="11785600" cy="579755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xfrm>
            <a:off x="11821159" y="6466837"/>
            <a:ext cx="358141" cy="37275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" name="Крылосов Андрей Александрович"/>
          <p:cNvSpPr txBox="1"/>
          <p:nvPr/>
        </p:nvSpPr>
        <p:spPr>
          <a:xfrm>
            <a:off x="4390765" y="6486668"/>
            <a:ext cx="3442617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Крылосов Андрей Александрович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1" name="Уровень текста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Уровень текста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" name="Текст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SzTx/>
              <a:buFontTx/>
              <a:buNone/>
              <a:defRPr b="1" sz="2400"/>
            </a:pPr>
          </a:p>
        </p:txBody>
      </p:sp>
      <p:sp>
        <p:nvSpPr>
          <p:cNvPr id="5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Текст заголовка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4" name="Уровень текста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" name="Текст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Текст заголовка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4" name="Рисунок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5" name="Уровень текста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457200">
              <a:buSzTx/>
              <a:buFontTx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914400">
              <a:buSzTx/>
              <a:buFontTx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1371600">
              <a:buSzTx/>
              <a:buFontTx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1828800">
              <a:buSzTx/>
              <a:buFontTx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Номер слайда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Уровень текста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Заголовок 1"/>
          <p:cNvSpPr txBox="1"/>
          <p:nvPr>
            <p:ph type="ctrTitle"/>
          </p:nvPr>
        </p:nvSpPr>
        <p:spPr>
          <a:xfrm>
            <a:off x="1523999" y="1831187"/>
            <a:ext cx="9144001" cy="1499562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Разработка системы дистанционного электронного голосования</a:t>
            </a:r>
          </a:p>
        </p:txBody>
      </p:sp>
      <p:sp>
        <p:nvSpPr>
          <p:cNvPr id="96" name="Подзаголовок 2"/>
          <p:cNvSpPr txBox="1"/>
          <p:nvPr>
            <p:ph type="subTitle" sz="quarter" idx="1"/>
          </p:nvPr>
        </p:nvSpPr>
        <p:spPr>
          <a:xfrm>
            <a:off x="7239000" y="3741225"/>
            <a:ext cx="4114800" cy="1760423"/>
          </a:xfrm>
          <a:prstGeom prst="rect">
            <a:avLst/>
          </a:prstGeom>
        </p:spPr>
        <p:txBody>
          <a:bodyPr/>
          <a:lstStyle/>
          <a:p>
            <a:pPr algn="r"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Выполнил</a:t>
            </a:r>
            <a:r>
              <a:t>: </a:t>
            </a:r>
            <a:r>
              <a:t>студент гр. АБ-66</a:t>
            </a:r>
          </a:p>
          <a:p>
            <a:pPr algn="r"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Крылосов А.А.</a:t>
            </a:r>
          </a:p>
          <a:p>
            <a:pPr algn="r"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Руководитель: доц. каф. БиУТ</a:t>
            </a:r>
          </a:p>
          <a:p>
            <a:pPr algn="r"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Попков Г.В.</a:t>
            </a:r>
          </a:p>
        </p:txBody>
      </p:sp>
      <p:sp>
        <p:nvSpPr>
          <p:cNvPr id="97" name="TextBox 6"/>
          <p:cNvSpPr txBox="1"/>
          <p:nvPr/>
        </p:nvSpPr>
        <p:spPr>
          <a:xfrm>
            <a:off x="1068274" y="220381"/>
            <a:ext cx="10055450" cy="1148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Федеральное государственное бюджетное образовательное учреждение высшего образования</a:t>
            </a:r>
            <a:br/>
            <a:r>
              <a:t>«Сибирский государственный университет телекоммуникаций и информатики»</a:t>
            </a:r>
            <a:br/>
            <a:r>
              <a:t>Кафедра Безопасность и управление в телекоммуникациях</a:t>
            </a:r>
          </a:p>
        </p:txBody>
      </p:sp>
      <p:sp>
        <p:nvSpPr>
          <p:cNvPr id="98" name="TextBox 7"/>
          <p:cNvSpPr txBox="1"/>
          <p:nvPr/>
        </p:nvSpPr>
        <p:spPr>
          <a:xfrm>
            <a:off x="5111629" y="5744333"/>
            <a:ext cx="1970669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Новосибирск,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Заголовок 1"/>
          <p:cNvSpPr txBox="1"/>
          <p:nvPr>
            <p:ph type="title"/>
          </p:nvPr>
        </p:nvSpPr>
        <p:spPr>
          <a:xfrm>
            <a:off x="-25400" y="-17266"/>
            <a:ext cx="6943527" cy="505939"/>
          </a:xfrm>
          <a:prstGeom prst="rect">
            <a:avLst/>
          </a:prstGeom>
        </p:spPr>
        <p:txBody>
          <a:bodyPr/>
          <a:lstStyle/>
          <a:p>
            <a:pPr/>
            <a:r>
              <a:t>Концепция модулей системы голосования</a:t>
            </a:r>
          </a:p>
        </p:txBody>
      </p:sp>
      <p:sp>
        <p:nvSpPr>
          <p:cNvPr id="170" name="Номер слайда 4"/>
          <p:cNvSpPr txBox="1"/>
          <p:nvPr>
            <p:ph type="sldNum" sz="quarter" idx="2"/>
          </p:nvPr>
        </p:nvSpPr>
        <p:spPr>
          <a:xfrm>
            <a:off x="11821160" y="6466837"/>
            <a:ext cx="358140" cy="372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1" name="Сервис регистратор"/>
          <p:cNvSpPr/>
          <p:nvPr/>
        </p:nvSpPr>
        <p:spPr>
          <a:xfrm>
            <a:off x="4793354" y="2240891"/>
            <a:ext cx="2214892" cy="1334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79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</a:p>
          <a:p>
            <a:pPr algn="ctr"/>
          </a:p>
          <a:p>
            <a:pPr algn="ctr"/>
            <a:r>
              <a:t>Сервис регистратор</a:t>
            </a:r>
          </a:p>
        </p:txBody>
      </p:sp>
      <p:sp>
        <p:nvSpPr>
          <p:cNvPr id="172" name="Компьютер"/>
          <p:cNvSpPr/>
          <p:nvPr/>
        </p:nvSpPr>
        <p:spPr>
          <a:xfrm>
            <a:off x="2516503" y="2289141"/>
            <a:ext cx="1859721" cy="15007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73" name="Наблюдатели"/>
          <p:cNvSpPr/>
          <p:nvPr/>
        </p:nvSpPr>
        <p:spPr>
          <a:xfrm>
            <a:off x="-5769" y="2107851"/>
            <a:ext cx="2214892" cy="1600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7" fill="norm" stroke="1" extrusionOk="0">
                <a:moveTo>
                  <a:pt x="10797" y="0"/>
                </a:moveTo>
                <a:cubicBezTo>
                  <a:pt x="10667" y="-3"/>
                  <a:pt x="10536" y="55"/>
                  <a:pt x="10420" y="174"/>
                </a:cubicBezTo>
                <a:cubicBezTo>
                  <a:pt x="7885" y="2832"/>
                  <a:pt x="4828" y="1395"/>
                  <a:pt x="3951" y="3078"/>
                </a:cubicBezTo>
                <a:cubicBezTo>
                  <a:pt x="2611" y="5729"/>
                  <a:pt x="0" y="5617"/>
                  <a:pt x="0" y="6689"/>
                </a:cubicBezTo>
                <a:cubicBezTo>
                  <a:pt x="0" y="7970"/>
                  <a:pt x="1605" y="7084"/>
                  <a:pt x="2111" y="8842"/>
                </a:cubicBezTo>
                <a:cubicBezTo>
                  <a:pt x="2488" y="10152"/>
                  <a:pt x="2999" y="10531"/>
                  <a:pt x="3268" y="10642"/>
                </a:cubicBezTo>
                <a:cubicBezTo>
                  <a:pt x="3376" y="10687"/>
                  <a:pt x="3445" y="10822"/>
                  <a:pt x="3445" y="10971"/>
                </a:cubicBezTo>
                <a:lnTo>
                  <a:pt x="3445" y="13986"/>
                </a:lnTo>
                <a:cubicBezTo>
                  <a:pt x="3445" y="14105"/>
                  <a:pt x="3424" y="14224"/>
                  <a:pt x="3376" y="14328"/>
                </a:cubicBezTo>
                <a:cubicBezTo>
                  <a:pt x="825" y="20091"/>
                  <a:pt x="7929" y="21597"/>
                  <a:pt x="10803" y="21597"/>
                </a:cubicBezTo>
                <a:cubicBezTo>
                  <a:pt x="13678" y="21597"/>
                  <a:pt x="20792" y="20085"/>
                  <a:pt x="18224" y="14314"/>
                </a:cubicBezTo>
                <a:cubicBezTo>
                  <a:pt x="18176" y="14210"/>
                  <a:pt x="18155" y="14091"/>
                  <a:pt x="18155" y="13972"/>
                </a:cubicBezTo>
                <a:lnTo>
                  <a:pt x="18155" y="10933"/>
                </a:lnTo>
                <a:cubicBezTo>
                  <a:pt x="18155" y="10792"/>
                  <a:pt x="18213" y="10667"/>
                  <a:pt x="18305" y="10615"/>
                </a:cubicBezTo>
                <a:cubicBezTo>
                  <a:pt x="18553" y="10473"/>
                  <a:pt x="19053" y="10056"/>
                  <a:pt x="19489" y="8835"/>
                </a:cubicBezTo>
                <a:cubicBezTo>
                  <a:pt x="20092" y="7144"/>
                  <a:pt x="21600" y="7963"/>
                  <a:pt x="21600" y="6682"/>
                </a:cubicBezTo>
                <a:cubicBezTo>
                  <a:pt x="21595" y="5513"/>
                  <a:pt x="18984" y="5736"/>
                  <a:pt x="17649" y="3085"/>
                </a:cubicBezTo>
                <a:cubicBezTo>
                  <a:pt x="16772" y="1402"/>
                  <a:pt x="13682" y="2968"/>
                  <a:pt x="11168" y="191"/>
                </a:cubicBezTo>
                <a:cubicBezTo>
                  <a:pt x="11055" y="68"/>
                  <a:pt x="10926" y="3"/>
                  <a:pt x="10797" y="0"/>
                </a:cubicBezTo>
                <a:close/>
                <a:moveTo>
                  <a:pt x="10797" y="3637"/>
                </a:moveTo>
                <a:cubicBezTo>
                  <a:pt x="10821" y="3637"/>
                  <a:pt x="10846" y="3651"/>
                  <a:pt x="10862" y="3681"/>
                </a:cubicBezTo>
                <a:cubicBezTo>
                  <a:pt x="10997" y="3926"/>
                  <a:pt x="11357" y="4353"/>
                  <a:pt x="12073" y="3876"/>
                </a:cubicBezTo>
                <a:cubicBezTo>
                  <a:pt x="12132" y="3839"/>
                  <a:pt x="12196" y="3845"/>
                  <a:pt x="12245" y="3897"/>
                </a:cubicBezTo>
                <a:lnTo>
                  <a:pt x="12934" y="4642"/>
                </a:lnTo>
                <a:cubicBezTo>
                  <a:pt x="12972" y="4679"/>
                  <a:pt x="12977" y="4755"/>
                  <a:pt x="12945" y="4807"/>
                </a:cubicBezTo>
                <a:cubicBezTo>
                  <a:pt x="12815" y="5023"/>
                  <a:pt x="12520" y="5619"/>
                  <a:pt x="12692" y="6333"/>
                </a:cubicBezTo>
                <a:cubicBezTo>
                  <a:pt x="12913" y="7242"/>
                  <a:pt x="13424" y="8172"/>
                  <a:pt x="12864" y="9535"/>
                </a:cubicBezTo>
                <a:cubicBezTo>
                  <a:pt x="12304" y="10905"/>
                  <a:pt x="11437" y="9675"/>
                  <a:pt x="10850" y="11045"/>
                </a:cubicBezTo>
                <a:cubicBezTo>
                  <a:pt x="10829" y="11097"/>
                  <a:pt x="10771" y="11097"/>
                  <a:pt x="10750" y="11045"/>
                </a:cubicBezTo>
                <a:cubicBezTo>
                  <a:pt x="10163" y="9682"/>
                  <a:pt x="9301" y="10912"/>
                  <a:pt x="8736" y="9535"/>
                </a:cubicBezTo>
                <a:cubicBezTo>
                  <a:pt x="8176" y="8165"/>
                  <a:pt x="8687" y="7242"/>
                  <a:pt x="8903" y="6333"/>
                </a:cubicBezTo>
                <a:cubicBezTo>
                  <a:pt x="9075" y="5619"/>
                  <a:pt x="8780" y="5023"/>
                  <a:pt x="8650" y="4807"/>
                </a:cubicBezTo>
                <a:cubicBezTo>
                  <a:pt x="8624" y="4755"/>
                  <a:pt x="8628" y="4686"/>
                  <a:pt x="8661" y="4642"/>
                </a:cubicBezTo>
                <a:lnTo>
                  <a:pt x="9350" y="3897"/>
                </a:lnTo>
                <a:cubicBezTo>
                  <a:pt x="9399" y="3845"/>
                  <a:pt x="9468" y="3832"/>
                  <a:pt x="9522" y="3876"/>
                </a:cubicBezTo>
                <a:cubicBezTo>
                  <a:pt x="10238" y="4353"/>
                  <a:pt x="10598" y="3919"/>
                  <a:pt x="10733" y="3681"/>
                </a:cubicBezTo>
                <a:cubicBezTo>
                  <a:pt x="10749" y="3651"/>
                  <a:pt x="10772" y="3637"/>
                  <a:pt x="10797" y="363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Наблюдатели</a:t>
            </a:r>
          </a:p>
        </p:txBody>
      </p:sp>
      <p:sp>
        <p:nvSpPr>
          <p:cNvPr id="174" name="Приложение…"/>
          <p:cNvSpPr txBox="1"/>
          <p:nvPr/>
        </p:nvSpPr>
        <p:spPr>
          <a:xfrm>
            <a:off x="2733887" y="2600735"/>
            <a:ext cx="1424953" cy="615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Приложение</a:t>
            </a:r>
          </a:p>
          <a:p>
            <a:pPr/>
            <a:r>
              <a:t>Голосующего</a:t>
            </a:r>
          </a:p>
        </p:txBody>
      </p:sp>
      <p:sp>
        <p:nvSpPr>
          <p:cNvPr id="175" name="Сервис учета голосов"/>
          <p:cNvSpPr/>
          <p:nvPr/>
        </p:nvSpPr>
        <p:spPr>
          <a:xfrm>
            <a:off x="9926768" y="2240891"/>
            <a:ext cx="2214892" cy="1334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79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</a:p>
          <a:p>
            <a:pPr algn="ctr"/>
            <a:r>
              <a:t>Сервис учета голосов</a:t>
            </a:r>
          </a:p>
        </p:txBody>
      </p:sp>
      <p:sp>
        <p:nvSpPr>
          <p:cNvPr id="176" name="Сторонний сервис авторизации"/>
          <p:cNvSpPr/>
          <p:nvPr/>
        </p:nvSpPr>
        <p:spPr>
          <a:xfrm>
            <a:off x="7425376" y="2240891"/>
            <a:ext cx="2214892" cy="1334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79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</a:p>
          <a:p>
            <a:pPr algn="ctr"/>
            <a:r>
              <a:t>Сторонний сервис авторизации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" grpId="1"/>
      <p:bldP build="whole" bldLvl="1" animBg="1" rev="0" advAuto="0" spid="176" grpId="4"/>
      <p:bldP build="whole" bldLvl="1" animBg="1" rev="0" advAuto="0" spid="175" grpId="5"/>
      <p:bldP build="whole" bldLvl="1" animBg="1" rev="0" advAuto="0" spid="171" grpId="3"/>
      <p:bldP build="whole" bldLvl="1" animBg="1" rev="0" advAuto="0" spid="174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Заголовок 1"/>
          <p:cNvSpPr txBox="1"/>
          <p:nvPr>
            <p:ph type="title"/>
          </p:nvPr>
        </p:nvSpPr>
        <p:spPr>
          <a:xfrm>
            <a:off x="-25400" y="-17266"/>
            <a:ext cx="6943527" cy="505939"/>
          </a:xfrm>
          <a:prstGeom prst="rect">
            <a:avLst/>
          </a:prstGeom>
        </p:spPr>
        <p:txBody>
          <a:bodyPr/>
          <a:lstStyle/>
          <a:p>
            <a:pPr/>
            <a:r>
              <a:t>Концепция модулей системы голосования</a:t>
            </a:r>
          </a:p>
        </p:txBody>
      </p:sp>
      <p:sp>
        <p:nvSpPr>
          <p:cNvPr id="179" name="Номер слайда 4"/>
          <p:cNvSpPr txBox="1"/>
          <p:nvPr>
            <p:ph type="sldNum" sz="quarter" idx="2"/>
          </p:nvPr>
        </p:nvSpPr>
        <p:spPr>
          <a:xfrm>
            <a:off x="11830585" y="6466837"/>
            <a:ext cx="348716" cy="372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0" name="Сервис регистратор"/>
          <p:cNvSpPr/>
          <p:nvPr/>
        </p:nvSpPr>
        <p:spPr>
          <a:xfrm>
            <a:off x="4828022" y="556954"/>
            <a:ext cx="2214892" cy="1334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79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</a:p>
          <a:p>
            <a:pPr algn="ctr"/>
          </a:p>
          <a:p>
            <a:pPr algn="ctr"/>
            <a:r>
              <a:t>Сервис регистратор</a:t>
            </a:r>
          </a:p>
        </p:txBody>
      </p:sp>
      <p:sp>
        <p:nvSpPr>
          <p:cNvPr id="181" name="Компьютер"/>
          <p:cNvSpPr/>
          <p:nvPr/>
        </p:nvSpPr>
        <p:spPr>
          <a:xfrm>
            <a:off x="5005607" y="4563855"/>
            <a:ext cx="1859722" cy="1500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82" name="Наблюдатели"/>
          <p:cNvSpPr/>
          <p:nvPr/>
        </p:nvSpPr>
        <p:spPr>
          <a:xfrm>
            <a:off x="82487" y="2107851"/>
            <a:ext cx="2214892" cy="1600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7" fill="norm" stroke="1" extrusionOk="0">
                <a:moveTo>
                  <a:pt x="10797" y="0"/>
                </a:moveTo>
                <a:cubicBezTo>
                  <a:pt x="10667" y="-3"/>
                  <a:pt x="10536" y="55"/>
                  <a:pt x="10420" y="174"/>
                </a:cubicBezTo>
                <a:cubicBezTo>
                  <a:pt x="7885" y="2832"/>
                  <a:pt x="4828" y="1395"/>
                  <a:pt x="3951" y="3078"/>
                </a:cubicBezTo>
                <a:cubicBezTo>
                  <a:pt x="2611" y="5729"/>
                  <a:pt x="0" y="5617"/>
                  <a:pt x="0" y="6689"/>
                </a:cubicBezTo>
                <a:cubicBezTo>
                  <a:pt x="0" y="7970"/>
                  <a:pt x="1605" y="7084"/>
                  <a:pt x="2111" y="8842"/>
                </a:cubicBezTo>
                <a:cubicBezTo>
                  <a:pt x="2488" y="10152"/>
                  <a:pt x="2999" y="10531"/>
                  <a:pt x="3268" y="10642"/>
                </a:cubicBezTo>
                <a:cubicBezTo>
                  <a:pt x="3376" y="10687"/>
                  <a:pt x="3445" y="10822"/>
                  <a:pt x="3445" y="10971"/>
                </a:cubicBezTo>
                <a:lnTo>
                  <a:pt x="3445" y="13986"/>
                </a:lnTo>
                <a:cubicBezTo>
                  <a:pt x="3445" y="14105"/>
                  <a:pt x="3424" y="14224"/>
                  <a:pt x="3376" y="14328"/>
                </a:cubicBezTo>
                <a:cubicBezTo>
                  <a:pt x="825" y="20091"/>
                  <a:pt x="7929" y="21597"/>
                  <a:pt x="10803" y="21597"/>
                </a:cubicBezTo>
                <a:cubicBezTo>
                  <a:pt x="13678" y="21597"/>
                  <a:pt x="20792" y="20085"/>
                  <a:pt x="18224" y="14314"/>
                </a:cubicBezTo>
                <a:cubicBezTo>
                  <a:pt x="18176" y="14210"/>
                  <a:pt x="18155" y="14091"/>
                  <a:pt x="18155" y="13972"/>
                </a:cubicBezTo>
                <a:lnTo>
                  <a:pt x="18155" y="10933"/>
                </a:lnTo>
                <a:cubicBezTo>
                  <a:pt x="18155" y="10792"/>
                  <a:pt x="18213" y="10667"/>
                  <a:pt x="18305" y="10615"/>
                </a:cubicBezTo>
                <a:cubicBezTo>
                  <a:pt x="18553" y="10473"/>
                  <a:pt x="19053" y="10056"/>
                  <a:pt x="19489" y="8835"/>
                </a:cubicBezTo>
                <a:cubicBezTo>
                  <a:pt x="20092" y="7144"/>
                  <a:pt x="21600" y="7963"/>
                  <a:pt x="21600" y="6682"/>
                </a:cubicBezTo>
                <a:cubicBezTo>
                  <a:pt x="21595" y="5513"/>
                  <a:pt x="18984" y="5736"/>
                  <a:pt x="17649" y="3085"/>
                </a:cubicBezTo>
                <a:cubicBezTo>
                  <a:pt x="16772" y="1402"/>
                  <a:pt x="13682" y="2968"/>
                  <a:pt x="11168" y="191"/>
                </a:cubicBezTo>
                <a:cubicBezTo>
                  <a:pt x="11055" y="68"/>
                  <a:pt x="10926" y="3"/>
                  <a:pt x="10797" y="0"/>
                </a:cubicBezTo>
                <a:close/>
                <a:moveTo>
                  <a:pt x="10797" y="3637"/>
                </a:moveTo>
                <a:cubicBezTo>
                  <a:pt x="10821" y="3637"/>
                  <a:pt x="10846" y="3651"/>
                  <a:pt x="10862" y="3681"/>
                </a:cubicBezTo>
                <a:cubicBezTo>
                  <a:pt x="10997" y="3926"/>
                  <a:pt x="11357" y="4353"/>
                  <a:pt x="12073" y="3876"/>
                </a:cubicBezTo>
                <a:cubicBezTo>
                  <a:pt x="12132" y="3839"/>
                  <a:pt x="12196" y="3845"/>
                  <a:pt x="12245" y="3897"/>
                </a:cubicBezTo>
                <a:lnTo>
                  <a:pt x="12934" y="4642"/>
                </a:lnTo>
                <a:cubicBezTo>
                  <a:pt x="12972" y="4679"/>
                  <a:pt x="12977" y="4755"/>
                  <a:pt x="12945" y="4807"/>
                </a:cubicBezTo>
                <a:cubicBezTo>
                  <a:pt x="12815" y="5023"/>
                  <a:pt x="12520" y="5619"/>
                  <a:pt x="12692" y="6333"/>
                </a:cubicBezTo>
                <a:cubicBezTo>
                  <a:pt x="12913" y="7242"/>
                  <a:pt x="13424" y="8172"/>
                  <a:pt x="12864" y="9535"/>
                </a:cubicBezTo>
                <a:cubicBezTo>
                  <a:pt x="12304" y="10905"/>
                  <a:pt x="11437" y="9675"/>
                  <a:pt x="10850" y="11045"/>
                </a:cubicBezTo>
                <a:cubicBezTo>
                  <a:pt x="10829" y="11097"/>
                  <a:pt x="10771" y="11097"/>
                  <a:pt x="10750" y="11045"/>
                </a:cubicBezTo>
                <a:cubicBezTo>
                  <a:pt x="10163" y="9682"/>
                  <a:pt x="9301" y="10912"/>
                  <a:pt x="8736" y="9535"/>
                </a:cubicBezTo>
                <a:cubicBezTo>
                  <a:pt x="8176" y="8165"/>
                  <a:pt x="8687" y="7242"/>
                  <a:pt x="8903" y="6333"/>
                </a:cubicBezTo>
                <a:cubicBezTo>
                  <a:pt x="9075" y="5619"/>
                  <a:pt x="8780" y="5023"/>
                  <a:pt x="8650" y="4807"/>
                </a:cubicBezTo>
                <a:cubicBezTo>
                  <a:pt x="8624" y="4755"/>
                  <a:pt x="8628" y="4686"/>
                  <a:pt x="8661" y="4642"/>
                </a:cubicBezTo>
                <a:lnTo>
                  <a:pt x="9350" y="3897"/>
                </a:lnTo>
                <a:cubicBezTo>
                  <a:pt x="9399" y="3845"/>
                  <a:pt x="9468" y="3832"/>
                  <a:pt x="9522" y="3876"/>
                </a:cubicBezTo>
                <a:cubicBezTo>
                  <a:pt x="10238" y="4353"/>
                  <a:pt x="10598" y="3919"/>
                  <a:pt x="10733" y="3681"/>
                </a:cubicBezTo>
                <a:cubicBezTo>
                  <a:pt x="10749" y="3651"/>
                  <a:pt x="10772" y="3637"/>
                  <a:pt x="10797" y="363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Наблюдатели</a:t>
            </a:r>
          </a:p>
        </p:txBody>
      </p:sp>
      <p:sp>
        <p:nvSpPr>
          <p:cNvPr id="183" name="Приложение…"/>
          <p:cNvSpPr txBox="1"/>
          <p:nvPr/>
        </p:nvSpPr>
        <p:spPr>
          <a:xfrm>
            <a:off x="5222991" y="4824896"/>
            <a:ext cx="1424954" cy="615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Приложение</a:t>
            </a:r>
          </a:p>
          <a:p>
            <a:pPr/>
            <a:r>
              <a:t>Голосующего</a:t>
            </a:r>
          </a:p>
        </p:txBody>
      </p:sp>
      <p:sp>
        <p:nvSpPr>
          <p:cNvPr id="184" name="Сервис учета голосов"/>
          <p:cNvSpPr/>
          <p:nvPr/>
        </p:nvSpPr>
        <p:spPr>
          <a:xfrm>
            <a:off x="9926768" y="2240891"/>
            <a:ext cx="2214892" cy="1334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79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</a:p>
          <a:p>
            <a:pPr algn="ctr"/>
            <a:r>
              <a:t>Сервис учета голосов</a:t>
            </a:r>
          </a:p>
        </p:txBody>
      </p:sp>
      <p:sp>
        <p:nvSpPr>
          <p:cNvPr id="185" name="Этап: авторизация"/>
          <p:cNvSpPr txBox="1"/>
          <p:nvPr/>
        </p:nvSpPr>
        <p:spPr>
          <a:xfrm>
            <a:off x="94764" y="652094"/>
            <a:ext cx="2190339" cy="39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/>
            </a:lvl1pPr>
          </a:lstStyle>
          <a:p>
            <a:pPr/>
            <a:r>
              <a:t>Этап: авторизация</a:t>
            </a:r>
          </a:p>
        </p:txBody>
      </p:sp>
      <p:sp>
        <p:nvSpPr>
          <p:cNvPr id="186" name="Линия"/>
          <p:cNvSpPr/>
          <p:nvPr/>
        </p:nvSpPr>
        <p:spPr>
          <a:xfrm flipV="1">
            <a:off x="6467633" y="1960054"/>
            <a:ext cx="1" cy="2535520"/>
          </a:xfrm>
          <a:prstGeom prst="line">
            <a:avLst/>
          </a:pr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algn="ctr"/>
          </a:p>
        </p:txBody>
      </p:sp>
      <p:sp>
        <p:nvSpPr>
          <p:cNvPr id="187" name="1. Данные авторизации;…"/>
          <p:cNvSpPr txBox="1"/>
          <p:nvPr/>
        </p:nvSpPr>
        <p:spPr>
          <a:xfrm>
            <a:off x="5708901" y="2920249"/>
            <a:ext cx="2420837" cy="6151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1. Данные авторизации;</a:t>
            </a:r>
          </a:p>
          <a:p>
            <a:pPr/>
            <a:r>
              <a:t>Публичный ключ</a:t>
            </a:r>
          </a:p>
        </p:txBody>
      </p:sp>
      <p:sp>
        <p:nvSpPr>
          <p:cNvPr id="188" name="Сторонний сервис авторизации"/>
          <p:cNvSpPr/>
          <p:nvPr/>
        </p:nvSpPr>
        <p:spPr>
          <a:xfrm>
            <a:off x="8707828" y="57609"/>
            <a:ext cx="2214892" cy="1334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79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</a:p>
          <a:p>
            <a:pPr algn="ctr"/>
            <a:r>
              <a:t>Сторонний сервис авторизации</a:t>
            </a:r>
          </a:p>
        </p:txBody>
      </p:sp>
      <p:sp>
        <p:nvSpPr>
          <p:cNvPr id="189" name="Линия"/>
          <p:cNvSpPr/>
          <p:nvPr/>
        </p:nvSpPr>
        <p:spPr>
          <a:xfrm flipV="1">
            <a:off x="7166497" y="1333563"/>
            <a:ext cx="1421411" cy="278535"/>
          </a:xfrm>
          <a:prstGeom prst="line">
            <a:avLst/>
          </a:pr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algn="ctr"/>
          </a:p>
        </p:txBody>
      </p:sp>
      <p:sp>
        <p:nvSpPr>
          <p:cNvPr id="190" name="2. Данные авторизации"/>
          <p:cNvSpPr txBox="1"/>
          <p:nvPr/>
        </p:nvSpPr>
        <p:spPr>
          <a:xfrm>
            <a:off x="7172356" y="1685578"/>
            <a:ext cx="2357325" cy="3484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2. Данные авторизации</a:t>
            </a:r>
          </a:p>
        </p:txBody>
      </p:sp>
      <p:sp>
        <p:nvSpPr>
          <p:cNvPr id="191" name="3. Данные пользователя"/>
          <p:cNvSpPr txBox="1"/>
          <p:nvPr/>
        </p:nvSpPr>
        <p:spPr>
          <a:xfrm>
            <a:off x="6568270" y="361682"/>
            <a:ext cx="2423292" cy="3484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3. Данные пользователя</a:t>
            </a:r>
          </a:p>
        </p:txBody>
      </p:sp>
      <p:sp>
        <p:nvSpPr>
          <p:cNvPr id="192" name="Линия"/>
          <p:cNvSpPr/>
          <p:nvPr/>
        </p:nvSpPr>
        <p:spPr>
          <a:xfrm flipH="1">
            <a:off x="5371651" y="1960054"/>
            <a:ext cx="1" cy="2535520"/>
          </a:xfrm>
          <a:prstGeom prst="line">
            <a:avLst/>
          </a:pr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algn="ctr"/>
          </a:p>
        </p:txBody>
      </p:sp>
      <p:sp>
        <p:nvSpPr>
          <p:cNvPr id="193" name="Линия"/>
          <p:cNvSpPr/>
          <p:nvPr/>
        </p:nvSpPr>
        <p:spPr>
          <a:xfrm flipH="1">
            <a:off x="6953079" y="695970"/>
            <a:ext cx="1421411" cy="278535"/>
          </a:xfrm>
          <a:prstGeom prst="line">
            <a:avLst/>
          </a:pr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algn="ctr"/>
          </a:p>
        </p:txBody>
      </p:sp>
      <p:sp>
        <p:nvSpPr>
          <p:cNvPr id="194" name="4. Данные пользователя"/>
          <p:cNvSpPr txBox="1"/>
          <p:nvPr/>
        </p:nvSpPr>
        <p:spPr>
          <a:xfrm>
            <a:off x="3121572" y="2920249"/>
            <a:ext cx="2423292" cy="3484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4. Данные пользователя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2"/>
      <p:bldP build="whole" bldLvl="1" animBg="1" rev="0" advAuto="0" spid="192" grpId="6"/>
      <p:bldP build="whole" bldLvl="1" animBg="1" rev="0" advAuto="0" spid="191" grpId="3"/>
      <p:bldP build="whole" bldLvl="1" animBg="1" rev="0" advAuto="0" spid="194" grpId="5"/>
      <p:bldP build="whole" bldLvl="1" animBg="1" rev="0" advAuto="0" spid="193" grpId="4"/>
      <p:bldP build="whole" bldLvl="1" animBg="1" rev="0" advAuto="0" spid="19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Заголовок 1"/>
          <p:cNvSpPr txBox="1"/>
          <p:nvPr>
            <p:ph type="title"/>
          </p:nvPr>
        </p:nvSpPr>
        <p:spPr>
          <a:xfrm>
            <a:off x="-25400" y="-17266"/>
            <a:ext cx="6943527" cy="505939"/>
          </a:xfrm>
          <a:prstGeom prst="rect">
            <a:avLst/>
          </a:prstGeom>
        </p:spPr>
        <p:txBody>
          <a:bodyPr/>
          <a:lstStyle/>
          <a:p>
            <a:pPr/>
            <a:r>
              <a:t>Концепция модулей системы голосования</a:t>
            </a:r>
          </a:p>
        </p:txBody>
      </p:sp>
      <p:sp>
        <p:nvSpPr>
          <p:cNvPr id="197" name="Номер слайда 4"/>
          <p:cNvSpPr txBox="1"/>
          <p:nvPr>
            <p:ph type="sldNum" sz="quarter" idx="2"/>
          </p:nvPr>
        </p:nvSpPr>
        <p:spPr>
          <a:xfrm>
            <a:off x="11821160" y="6466837"/>
            <a:ext cx="358140" cy="372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8" name="Сервис регистратор"/>
          <p:cNvSpPr/>
          <p:nvPr/>
        </p:nvSpPr>
        <p:spPr>
          <a:xfrm>
            <a:off x="4828022" y="556954"/>
            <a:ext cx="2214892" cy="1334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79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</a:p>
          <a:p>
            <a:pPr algn="ctr"/>
          </a:p>
          <a:p>
            <a:pPr algn="ctr"/>
            <a:r>
              <a:t>Сервис регистратор</a:t>
            </a:r>
          </a:p>
        </p:txBody>
      </p:sp>
      <p:sp>
        <p:nvSpPr>
          <p:cNvPr id="199" name="Компьютер"/>
          <p:cNvSpPr/>
          <p:nvPr/>
        </p:nvSpPr>
        <p:spPr>
          <a:xfrm>
            <a:off x="5005607" y="4563855"/>
            <a:ext cx="1859722" cy="1500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00" name="Наблюдатели"/>
          <p:cNvSpPr/>
          <p:nvPr/>
        </p:nvSpPr>
        <p:spPr>
          <a:xfrm>
            <a:off x="82487" y="2107851"/>
            <a:ext cx="2214892" cy="1600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7" fill="norm" stroke="1" extrusionOk="0">
                <a:moveTo>
                  <a:pt x="10797" y="0"/>
                </a:moveTo>
                <a:cubicBezTo>
                  <a:pt x="10667" y="-3"/>
                  <a:pt x="10536" y="55"/>
                  <a:pt x="10420" y="174"/>
                </a:cubicBezTo>
                <a:cubicBezTo>
                  <a:pt x="7885" y="2832"/>
                  <a:pt x="4828" y="1395"/>
                  <a:pt x="3951" y="3078"/>
                </a:cubicBezTo>
                <a:cubicBezTo>
                  <a:pt x="2611" y="5729"/>
                  <a:pt x="0" y="5617"/>
                  <a:pt x="0" y="6689"/>
                </a:cubicBezTo>
                <a:cubicBezTo>
                  <a:pt x="0" y="7970"/>
                  <a:pt x="1605" y="7084"/>
                  <a:pt x="2111" y="8842"/>
                </a:cubicBezTo>
                <a:cubicBezTo>
                  <a:pt x="2488" y="10152"/>
                  <a:pt x="2999" y="10531"/>
                  <a:pt x="3268" y="10642"/>
                </a:cubicBezTo>
                <a:cubicBezTo>
                  <a:pt x="3376" y="10687"/>
                  <a:pt x="3445" y="10822"/>
                  <a:pt x="3445" y="10971"/>
                </a:cubicBezTo>
                <a:lnTo>
                  <a:pt x="3445" y="13986"/>
                </a:lnTo>
                <a:cubicBezTo>
                  <a:pt x="3445" y="14105"/>
                  <a:pt x="3424" y="14224"/>
                  <a:pt x="3376" y="14328"/>
                </a:cubicBezTo>
                <a:cubicBezTo>
                  <a:pt x="825" y="20091"/>
                  <a:pt x="7929" y="21597"/>
                  <a:pt x="10803" y="21597"/>
                </a:cubicBezTo>
                <a:cubicBezTo>
                  <a:pt x="13678" y="21597"/>
                  <a:pt x="20792" y="20085"/>
                  <a:pt x="18224" y="14314"/>
                </a:cubicBezTo>
                <a:cubicBezTo>
                  <a:pt x="18176" y="14210"/>
                  <a:pt x="18155" y="14091"/>
                  <a:pt x="18155" y="13972"/>
                </a:cubicBezTo>
                <a:lnTo>
                  <a:pt x="18155" y="10933"/>
                </a:lnTo>
                <a:cubicBezTo>
                  <a:pt x="18155" y="10792"/>
                  <a:pt x="18213" y="10667"/>
                  <a:pt x="18305" y="10615"/>
                </a:cubicBezTo>
                <a:cubicBezTo>
                  <a:pt x="18553" y="10473"/>
                  <a:pt x="19053" y="10056"/>
                  <a:pt x="19489" y="8835"/>
                </a:cubicBezTo>
                <a:cubicBezTo>
                  <a:pt x="20092" y="7144"/>
                  <a:pt x="21600" y="7963"/>
                  <a:pt x="21600" y="6682"/>
                </a:cubicBezTo>
                <a:cubicBezTo>
                  <a:pt x="21595" y="5513"/>
                  <a:pt x="18984" y="5736"/>
                  <a:pt x="17649" y="3085"/>
                </a:cubicBezTo>
                <a:cubicBezTo>
                  <a:pt x="16772" y="1402"/>
                  <a:pt x="13682" y="2968"/>
                  <a:pt x="11168" y="191"/>
                </a:cubicBezTo>
                <a:cubicBezTo>
                  <a:pt x="11055" y="68"/>
                  <a:pt x="10926" y="3"/>
                  <a:pt x="10797" y="0"/>
                </a:cubicBezTo>
                <a:close/>
                <a:moveTo>
                  <a:pt x="10797" y="3637"/>
                </a:moveTo>
                <a:cubicBezTo>
                  <a:pt x="10821" y="3637"/>
                  <a:pt x="10846" y="3651"/>
                  <a:pt x="10862" y="3681"/>
                </a:cubicBezTo>
                <a:cubicBezTo>
                  <a:pt x="10997" y="3926"/>
                  <a:pt x="11357" y="4353"/>
                  <a:pt x="12073" y="3876"/>
                </a:cubicBezTo>
                <a:cubicBezTo>
                  <a:pt x="12132" y="3839"/>
                  <a:pt x="12196" y="3845"/>
                  <a:pt x="12245" y="3897"/>
                </a:cubicBezTo>
                <a:lnTo>
                  <a:pt x="12934" y="4642"/>
                </a:lnTo>
                <a:cubicBezTo>
                  <a:pt x="12972" y="4679"/>
                  <a:pt x="12977" y="4755"/>
                  <a:pt x="12945" y="4807"/>
                </a:cubicBezTo>
                <a:cubicBezTo>
                  <a:pt x="12815" y="5023"/>
                  <a:pt x="12520" y="5619"/>
                  <a:pt x="12692" y="6333"/>
                </a:cubicBezTo>
                <a:cubicBezTo>
                  <a:pt x="12913" y="7242"/>
                  <a:pt x="13424" y="8172"/>
                  <a:pt x="12864" y="9535"/>
                </a:cubicBezTo>
                <a:cubicBezTo>
                  <a:pt x="12304" y="10905"/>
                  <a:pt x="11437" y="9675"/>
                  <a:pt x="10850" y="11045"/>
                </a:cubicBezTo>
                <a:cubicBezTo>
                  <a:pt x="10829" y="11097"/>
                  <a:pt x="10771" y="11097"/>
                  <a:pt x="10750" y="11045"/>
                </a:cubicBezTo>
                <a:cubicBezTo>
                  <a:pt x="10163" y="9682"/>
                  <a:pt x="9301" y="10912"/>
                  <a:pt x="8736" y="9535"/>
                </a:cubicBezTo>
                <a:cubicBezTo>
                  <a:pt x="8176" y="8165"/>
                  <a:pt x="8687" y="7242"/>
                  <a:pt x="8903" y="6333"/>
                </a:cubicBezTo>
                <a:cubicBezTo>
                  <a:pt x="9075" y="5619"/>
                  <a:pt x="8780" y="5023"/>
                  <a:pt x="8650" y="4807"/>
                </a:cubicBezTo>
                <a:cubicBezTo>
                  <a:pt x="8624" y="4755"/>
                  <a:pt x="8628" y="4686"/>
                  <a:pt x="8661" y="4642"/>
                </a:cubicBezTo>
                <a:lnTo>
                  <a:pt x="9350" y="3897"/>
                </a:lnTo>
                <a:cubicBezTo>
                  <a:pt x="9399" y="3845"/>
                  <a:pt x="9468" y="3832"/>
                  <a:pt x="9522" y="3876"/>
                </a:cubicBezTo>
                <a:cubicBezTo>
                  <a:pt x="10238" y="4353"/>
                  <a:pt x="10598" y="3919"/>
                  <a:pt x="10733" y="3681"/>
                </a:cubicBezTo>
                <a:cubicBezTo>
                  <a:pt x="10749" y="3651"/>
                  <a:pt x="10772" y="3637"/>
                  <a:pt x="10797" y="363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Наблюдатели</a:t>
            </a:r>
          </a:p>
        </p:txBody>
      </p:sp>
      <p:sp>
        <p:nvSpPr>
          <p:cNvPr id="201" name="Приложение…"/>
          <p:cNvSpPr txBox="1"/>
          <p:nvPr/>
        </p:nvSpPr>
        <p:spPr>
          <a:xfrm>
            <a:off x="5222991" y="4824896"/>
            <a:ext cx="1424954" cy="615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Приложение</a:t>
            </a:r>
          </a:p>
          <a:p>
            <a:pPr/>
            <a:r>
              <a:t>Голосующего</a:t>
            </a:r>
          </a:p>
        </p:txBody>
      </p:sp>
      <p:sp>
        <p:nvSpPr>
          <p:cNvPr id="202" name="Сервис учета голосов"/>
          <p:cNvSpPr/>
          <p:nvPr/>
        </p:nvSpPr>
        <p:spPr>
          <a:xfrm>
            <a:off x="9926768" y="2240891"/>
            <a:ext cx="2214892" cy="1334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79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</a:p>
          <a:p>
            <a:pPr algn="ctr"/>
            <a:r>
              <a:t>Сервис учета голосов</a:t>
            </a:r>
          </a:p>
        </p:txBody>
      </p:sp>
      <p:sp>
        <p:nvSpPr>
          <p:cNvPr id="203" name="Этап: подпись регистратора"/>
          <p:cNvSpPr txBox="1"/>
          <p:nvPr/>
        </p:nvSpPr>
        <p:spPr>
          <a:xfrm>
            <a:off x="94764" y="652094"/>
            <a:ext cx="3279537" cy="39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/>
            </a:lvl1pPr>
          </a:lstStyle>
          <a:p>
            <a:pPr/>
            <a:r>
              <a:t>Этап: подпись регистратора</a:t>
            </a:r>
          </a:p>
        </p:txBody>
      </p:sp>
      <p:sp>
        <p:nvSpPr>
          <p:cNvPr id="204" name="Линия"/>
          <p:cNvSpPr/>
          <p:nvPr/>
        </p:nvSpPr>
        <p:spPr>
          <a:xfrm flipV="1">
            <a:off x="6467633" y="1960054"/>
            <a:ext cx="1" cy="2535520"/>
          </a:xfrm>
          <a:prstGeom prst="line">
            <a:avLst/>
          </a:pr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algn="ctr"/>
          </a:p>
        </p:txBody>
      </p:sp>
      <p:sp>
        <p:nvSpPr>
          <p:cNvPr id="205" name="Линия"/>
          <p:cNvSpPr/>
          <p:nvPr/>
        </p:nvSpPr>
        <p:spPr>
          <a:xfrm flipH="1">
            <a:off x="5371651" y="1960054"/>
            <a:ext cx="1" cy="2535520"/>
          </a:xfrm>
          <a:prstGeom prst="line">
            <a:avLst/>
          </a:pr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algn="ctr"/>
          </a:p>
        </p:txBody>
      </p:sp>
      <p:sp>
        <p:nvSpPr>
          <p:cNvPr id="206" name="5. Зашифрованный и…"/>
          <p:cNvSpPr txBox="1"/>
          <p:nvPr/>
        </p:nvSpPr>
        <p:spPr>
          <a:xfrm>
            <a:off x="5861645" y="2817468"/>
            <a:ext cx="2517612" cy="6151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5. Зашифрованный и </a:t>
            </a:r>
          </a:p>
          <a:p>
            <a:pPr/>
            <a:r>
              <a:t>подписанный бюллетень</a:t>
            </a:r>
          </a:p>
        </p:txBody>
      </p:sp>
      <p:sp>
        <p:nvSpPr>
          <p:cNvPr id="207" name="6. Подписанный регистратором…"/>
          <p:cNvSpPr txBox="1"/>
          <p:nvPr/>
        </p:nvSpPr>
        <p:spPr>
          <a:xfrm>
            <a:off x="3746154" y="2684118"/>
            <a:ext cx="1757361" cy="8818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6. Подписанный регистратором </a:t>
            </a:r>
          </a:p>
          <a:p>
            <a:pPr/>
            <a:r>
              <a:t>бюллетень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1"/>
      <p:bldP build="whole" bldLvl="1" animBg="1" rev="0" advAuto="0" spid="205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Заголовок 1"/>
          <p:cNvSpPr txBox="1"/>
          <p:nvPr>
            <p:ph type="title"/>
          </p:nvPr>
        </p:nvSpPr>
        <p:spPr>
          <a:xfrm>
            <a:off x="-25400" y="-17266"/>
            <a:ext cx="6943527" cy="505939"/>
          </a:xfrm>
          <a:prstGeom prst="rect">
            <a:avLst/>
          </a:prstGeom>
        </p:spPr>
        <p:txBody>
          <a:bodyPr/>
          <a:lstStyle/>
          <a:p>
            <a:pPr/>
            <a:r>
              <a:t>Концепция модулей системы голосования</a:t>
            </a:r>
          </a:p>
        </p:txBody>
      </p:sp>
      <p:sp>
        <p:nvSpPr>
          <p:cNvPr id="210" name="Номер слайда 4"/>
          <p:cNvSpPr txBox="1"/>
          <p:nvPr>
            <p:ph type="sldNum" sz="quarter" idx="2"/>
          </p:nvPr>
        </p:nvSpPr>
        <p:spPr>
          <a:xfrm>
            <a:off x="11821160" y="6466837"/>
            <a:ext cx="358140" cy="372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Сервис регистратор"/>
          <p:cNvSpPr/>
          <p:nvPr/>
        </p:nvSpPr>
        <p:spPr>
          <a:xfrm>
            <a:off x="4828022" y="556954"/>
            <a:ext cx="2214892" cy="1334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79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</a:p>
          <a:p>
            <a:pPr algn="ctr"/>
          </a:p>
          <a:p>
            <a:pPr algn="ctr"/>
            <a:r>
              <a:t>Сервис регистратор</a:t>
            </a:r>
          </a:p>
        </p:txBody>
      </p:sp>
      <p:sp>
        <p:nvSpPr>
          <p:cNvPr id="212" name="Компьютер"/>
          <p:cNvSpPr/>
          <p:nvPr/>
        </p:nvSpPr>
        <p:spPr>
          <a:xfrm>
            <a:off x="5005607" y="4563855"/>
            <a:ext cx="1859722" cy="1500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13" name="Наблюдатели"/>
          <p:cNvSpPr/>
          <p:nvPr/>
        </p:nvSpPr>
        <p:spPr>
          <a:xfrm>
            <a:off x="82487" y="2107851"/>
            <a:ext cx="2214892" cy="1600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7" fill="norm" stroke="1" extrusionOk="0">
                <a:moveTo>
                  <a:pt x="10797" y="0"/>
                </a:moveTo>
                <a:cubicBezTo>
                  <a:pt x="10667" y="-3"/>
                  <a:pt x="10536" y="55"/>
                  <a:pt x="10420" y="174"/>
                </a:cubicBezTo>
                <a:cubicBezTo>
                  <a:pt x="7885" y="2832"/>
                  <a:pt x="4828" y="1395"/>
                  <a:pt x="3951" y="3078"/>
                </a:cubicBezTo>
                <a:cubicBezTo>
                  <a:pt x="2611" y="5729"/>
                  <a:pt x="0" y="5617"/>
                  <a:pt x="0" y="6689"/>
                </a:cubicBezTo>
                <a:cubicBezTo>
                  <a:pt x="0" y="7970"/>
                  <a:pt x="1605" y="7084"/>
                  <a:pt x="2111" y="8842"/>
                </a:cubicBezTo>
                <a:cubicBezTo>
                  <a:pt x="2488" y="10152"/>
                  <a:pt x="2999" y="10531"/>
                  <a:pt x="3268" y="10642"/>
                </a:cubicBezTo>
                <a:cubicBezTo>
                  <a:pt x="3376" y="10687"/>
                  <a:pt x="3445" y="10822"/>
                  <a:pt x="3445" y="10971"/>
                </a:cubicBezTo>
                <a:lnTo>
                  <a:pt x="3445" y="13986"/>
                </a:lnTo>
                <a:cubicBezTo>
                  <a:pt x="3445" y="14105"/>
                  <a:pt x="3424" y="14224"/>
                  <a:pt x="3376" y="14328"/>
                </a:cubicBezTo>
                <a:cubicBezTo>
                  <a:pt x="825" y="20091"/>
                  <a:pt x="7929" y="21597"/>
                  <a:pt x="10803" y="21597"/>
                </a:cubicBezTo>
                <a:cubicBezTo>
                  <a:pt x="13678" y="21597"/>
                  <a:pt x="20792" y="20085"/>
                  <a:pt x="18224" y="14314"/>
                </a:cubicBezTo>
                <a:cubicBezTo>
                  <a:pt x="18176" y="14210"/>
                  <a:pt x="18155" y="14091"/>
                  <a:pt x="18155" y="13972"/>
                </a:cubicBezTo>
                <a:lnTo>
                  <a:pt x="18155" y="10933"/>
                </a:lnTo>
                <a:cubicBezTo>
                  <a:pt x="18155" y="10792"/>
                  <a:pt x="18213" y="10667"/>
                  <a:pt x="18305" y="10615"/>
                </a:cubicBezTo>
                <a:cubicBezTo>
                  <a:pt x="18553" y="10473"/>
                  <a:pt x="19053" y="10056"/>
                  <a:pt x="19489" y="8835"/>
                </a:cubicBezTo>
                <a:cubicBezTo>
                  <a:pt x="20092" y="7144"/>
                  <a:pt x="21600" y="7963"/>
                  <a:pt x="21600" y="6682"/>
                </a:cubicBezTo>
                <a:cubicBezTo>
                  <a:pt x="21595" y="5513"/>
                  <a:pt x="18984" y="5736"/>
                  <a:pt x="17649" y="3085"/>
                </a:cubicBezTo>
                <a:cubicBezTo>
                  <a:pt x="16772" y="1402"/>
                  <a:pt x="13682" y="2968"/>
                  <a:pt x="11168" y="191"/>
                </a:cubicBezTo>
                <a:cubicBezTo>
                  <a:pt x="11055" y="68"/>
                  <a:pt x="10926" y="3"/>
                  <a:pt x="10797" y="0"/>
                </a:cubicBezTo>
                <a:close/>
                <a:moveTo>
                  <a:pt x="10797" y="3637"/>
                </a:moveTo>
                <a:cubicBezTo>
                  <a:pt x="10821" y="3637"/>
                  <a:pt x="10846" y="3651"/>
                  <a:pt x="10862" y="3681"/>
                </a:cubicBezTo>
                <a:cubicBezTo>
                  <a:pt x="10997" y="3926"/>
                  <a:pt x="11357" y="4353"/>
                  <a:pt x="12073" y="3876"/>
                </a:cubicBezTo>
                <a:cubicBezTo>
                  <a:pt x="12132" y="3839"/>
                  <a:pt x="12196" y="3845"/>
                  <a:pt x="12245" y="3897"/>
                </a:cubicBezTo>
                <a:lnTo>
                  <a:pt x="12934" y="4642"/>
                </a:lnTo>
                <a:cubicBezTo>
                  <a:pt x="12972" y="4679"/>
                  <a:pt x="12977" y="4755"/>
                  <a:pt x="12945" y="4807"/>
                </a:cubicBezTo>
                <a:cubicBezTo>
                  <a:pt x="12815" y="5023"/>
                  <a:pt x="12520" y="5619"/>
                  <a:pt x="12692" y="6333"/>
                </a:cubicBezTo>
                <a:cubicBezTo>
                  <a:pt x="12913" y="7242"/>
                  <a:pt x="13424" y="8172"/>
                  <a:pt x="12864" y="9535"/>
                </a:cubicBezTo>
                <a:cubicBezTo>
                  <a:pt x="12304" y="10905"/>
                  <a:pt x="11437" y="9675"/>
                  <a:pt x="10850" y="11045"/>
                </a:cubicBezTo>
                <a:cubicBezTo>
                  <a:pt x="10829" y="11097"/>
                  <a:pt x="10771" y="11097"/>
                  <a:pt x="10750" y="11045"/>
                </a:cubicBezTo>
                <a:cubicBezTo>
                  <a:pt x="10163" y="9682"/>
                  <a:pt x="9301" y="10912"/>
                  <a:pt x="8736" y="9535"/>
                </a:cubicBezTo>
                <a:cubicBezTo>
                  <a:pt x="8176" y="8165"/>
                  <a:pt x="8687" y="7242"/>
                  <a:pt x="8903" y="6333"/>
                </a:cubicBezTo>
                <a:cubicBezTo>
                  <a:pt x="9075" y="5619"/>
                  <a:pt x="8780" y="5023"/>
                  <a:pt x="8650" y="4807"/>
                </a:cubicBezTo>
                <a:cubicBezTo>
                  <a:pt x="8624" y="4755"/>
                  <a:pt x="8628" y="4686"/>
                  <a:pt x="8661" y="4642"/>
                </a:cubicBezTo>
                <a:lnTo>
                  <a:pt x="9350" y="3897"/>
                </a:lnTo>
                <a:cubicBezTo>
                  <a:pt x="9399" y="3845"/>
                  <a:pt x="9468" y="3832"/>
                  <a:pt x="9522" y="3876"/>
                </a:cubicBezTo>
                <a:cubicBezTo>
                  <a:pt x="10238" y="4353"/>
                  <a:pt x="10598" y="3919"/>
                  <a:pt x="10733" y="3681"/>
                </a:cubicBezTo>
                <a:cubicBezTo>
                  <a:pt x="10749" y="3651"/>
                  <a:pt x="10772" y="3637"/>
                  <a:pt x="10797" y="363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Наблюдатели</a:t>
            </a:r>
          </a:p>
        </p:txBody>
      </p:sp>
      <p:sp>
        <p:nvSpPr>
          <p:cNvPr id="214" name="Приложение…"/>
          <p:cNvSpPr txBox="1"/>
          <p:nvPr/>
        </p:nvSpPr>
        <p:spPr>
          <a:xfrm>
            <a:off x="5222991" y="4824896"/>
            <a:ext cx="1424954" cy="615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Приложение</a:t>
            </a:r>
          </a:p>
          <a:p>
            <a:pPr/>
            <a:r>
              <a:t>Голосующего</a:t>
            </a:r>
          </a:p>
        </p:txBody>
      </p:sp>
      <p:sp>
        <p:nvSpPr>
          <p:cNvPr id="215" name="Сервис учета голосов"/>
          <p:cNvSpPr/>
          <p:nvPr/>
        </p:nvSpPr>
        <p:spPr>
          <a:xfrm>
            <a:off x="9926768" y="2240891"/>
            <a:ext cx="2214892" cy="1334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79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</a:p>
          <a:p>
            <a:pPr algn="ctr"/>
            <a:r>
              <a:t>Сервис учета голосов</a:t>
            </a:r>
          </a:p>
        </p:txBody>
      </p:sp>
      <p:sp>
        <p:nvSpPr>
          <p:cNvPr id="216" name="Этап: голосование"/>
          <p:cNvSpPr txBox="1"/>
          <p:nvPr/>
        </p:nvSpPr>
        <p:spPr>
          <a:xfrm>
            <a:off x="94764" y="652094"/>
            <a:ext cx="2200366" cy="39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/>
            </a:lvl1pPr>
          </a:lstStyle>
          <a:p>
            <a:pPr/>
            <a:r>
              <a:t>Этап: голосование</a:t>
            </a:r>
          </a:p>
        </p:txBody>
      </p:sp>
      <p:sp>
        <p:nvSpPr>
          <p:cNvPr id="217" name="Линия"/>
          <p:cNvSpPr/>
          <p:nvPr/>
        </p:nvSpPr>
        <p:spPr>
          <a:xfrm flipH="1" flipV="1">
            <a:off x="2226343" y="2908300"/>
            <a:ext cx="7418250" cy="1"/>
          </a:xfrm>
          <a:prstGeom prst="line">
            <a:avLst/>
          </a:pr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algn="ctr"/>
          </a:p>
        </p:txBody>
      </p:sp>
      <p:sp>
        <p:nvSpPr>
          <p:cNvPr id="218" name="Линия"/>
          <p:cNvSpPr/>
          <p:nvPr/>
        </p:nvSpPr>
        <p:spPr>
          <a:xfrm rot="10800000">
            <a:off x="6980503" y="3665220"/>
            <a:ext cx="3423567" cy="1086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" y="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algn="ctr"/>
          </a:p>
        </p:txBody>
      </p:sp>
      <p:sp>
        <p:nvSpPr>
          <p:cNvPr id="219" name="Линия"/>
          <p:cNvSpPr/>
          <p:nvPr/>
        </p:nvSpPr>
        <p:spPr>
          <a:xfrm>
            <a:off x="7057120" y="1271413"/>
            <a:ext cx="3939312" cy="880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55"/>
                </a:moveTo>
                <a:lnTo>
                  <a:pt x="21600" y="0"/>
                </a:lnTo>
                <a:lnTo>
                  <a:pt x="21551" y="21600"/>
                </a:lnTo>
              </a:path>
            </a:pathLst>
          </a:cu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algn="ctr"/>
          </a:p>
        </p:txBody>
      </p:sp>
      <p:sp>
        <p:nvSpPr>
          <p:cNvPr id="220" name="8. публичный ключ сервиса;…"/>
          <p:cNvSpPr txBox="1"/>
          <p:nvPr/>
        </p:nvSpPr>
        <p:spPr>
          <a:xfrm>
            <a:off x="7447001" y="916799"/>
            <a:ext cx="3154299" cy="6151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8. публичный ключ сервиса;</a:t>
            </a:r>
          </a:p>
          <a:p>
            <a:pPr/>
            <a:r>
              <a:t>публичный ключ пользователя;</a:t>
            </a:r>
          </a:p>
        </p:txBody>
      </p:sp>
      <p:sp>
        <p:nvSpPr>
          <p:cNvPr id="221" name="9. Подписанный сервисом бюллетень"/>
          <p:cNvSpPr txBox="1"/>
          <p:nvPr/>
        </p:nvSpPr>
        <p:spPr>
          <a:xfrm>
            <a:off x="7516278" y="4284672"/>
            <a:ext cx="2690637" cy="6151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9. Подписанный сервисом бюллетень</a:t>
            </a:r>
          </a:p>
        </p:txBody>
      </p:sp>
      <p:sp>
        <p:nvSpPr>
          <p:cNvPr id="222" name="Линия"/>
          <p:cNvSpPr/>
          <p:nvPr/>
        </p:nvSpPr>
        <p:spPr>
          <a:xfrm rot="10800000">
            <a:off x="7140289" y="3664921"/>
            <a:ext cx="3933860" cy="1968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" y="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algn="ctr"/>
          </a:p>
        </p:txBody>
      </p:sp>
      <p:sp>
        <p:nvSpPr>
          <p:cNvPr id="223" name="7. Подписанный регистратором…"/>
          <p:cNvSpPr txBox="1"/>
          <p:nvPr/>
        </p:nvSpPr>
        <p:spPr>
          <a:xfrm>
            <a:off x="7521899" y="5220124"/>
            <a:ext cx="3233104" cy="6151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7. Подписанный регистратором </a:t>
            </a:r>
          </a:p>
          <a:p>
            <a:pPr/>
            <a:r>
              <a:t>бюллетень</a:t>
            </a:r>
          </a:p>
        </p:txBody>
      </p:sp>
      <p:sp>
        <p:nvSpPr>
          <p:cNvPr id="224" name="10. Копия базы данных"/>
          <p:cNvSpPr txBox="1"/>
          <p:nvPr/>
        </p:nvSpPr>
        <p:spPr>
          <a:xfrm>
            <a:off x="4927642" y="2734085"/>
            <a:ext cx="2358552" cy="3484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10. Копия базы данных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3"/>
      <p:bldP build="whole" bldLvl="1" animBg="1" rev="0" advAuto="0" spid="218" grpId="4"/>
      <p:bldP build="whole" bldLvl="1" animBg="1" rev="0" advAuto="0" spid="224" grpId="5"/>
      <p:bldP build="whole" bldLvl="1" animBg="1" rev="0" advAuto="0" spid="217" grpId="6"/>
      <p:bldP build="whole" bldLvl="1" animBg="1" rev="0" advAuto="0" spid="220" grpId="1"/>
      <p:bldP build="whole" bldLvl="1" animBg="1" rev="0" advAuto="0" spid="219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Заголовок 1"/>
          <p:cNvSpPr txBox="1"/>
          <p:nvPr>
            <p:ph type="title"/>
          </p:nvPr>
        </p:nvSpPr>
        <p:spPr>
          <a:xfrm>
            <a:off x="-25400" y="-17266"/>
            <a:ext cx="6943527" cy="505939"/>
          </a:xfrm>
          <a:prstGeom prst="rect">
            <a:avLst/>
          </a:prstGeom>
        </p:spPr>
        <p:txBody>
          <a:bodyPr/>
          <a:lstStyle/>
          <a:p>
            <a:pPr/>
            <a:r>
              <a:t>Концепция модулей системы голосования</a:t>
            </a:r>
          </a:p>
        </p:txBody>
      </p:sp>
      <p:sp>
        <p:nvSpPr>
          <p:cNvPr id="227" name="Номер слайда 4"/>
          <p:cNvSpPr txBox="1"/>
          <p:nvPr>
            <p:ph type="sldNum" sz="quarter" idx="2"/>
          </p:nvPr>
        </p:nvSpPr>
        <p:spPr>
          <a:xfrm>
            <a:off x="11821160" y="6466837"/>
            <a:ext cx="358140" cy="372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8" name="Сервис регистратор"/>
          <p:cNvSpPr/>
          <p:nvPr/>
        </p:nvSpPr>
        <p:spPr>
          <a:xfrm>
            <a:off x="4828022" y="556954"/>
            <a:ext cx="2214892" cy="1334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79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</a:p>
          <a:p>
            <a:pPr algn="ctr"/>
          </a:p>
          <a:p>
            <a:pPr algn="ctr"/>
            <a:r>
              <a:t>Сервис регистратор</a:t>
            </a:r>
          </a:p>
        </p:txBody>
      </p:sp>
      <p:sp>
        <p:nvSpPr>
          <p:cNvPr id="229" name="Компьютер"/>
          <p:cNvSpPr/>
          <p:nvPr/>
        </p:nvSpPr>
        <p:spPr>
          <a:xfrm>
            <a:off x="5005607" y="4563855"/>
            <a:ext cx="1859722" cy="1500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30" name="Наблюдатели"/>
          <p:cNvSpPr/>
          <p:nvPr/>
        </p:nvSpPr>
        <p:spPr>
          <a:xfrm>
            <a:off x="82487" y="2107851"/>
            <a:ext cx="2214892" cy="1600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7" fill="norm" stroke="1" extrusionOk="0">
                <a:moveTo>
                  <a:pt x="10797" y="0"/>
                </a:moveTo>
                <a:cubicBezTo>
                  <a:pt x="10667" y="-3"/>
                  <a:pt x="10536" y="55"/>
                  <a:pt x="10420" y="174"/>
                </a:cubicBezTo>
                <a:cubicBezTo>
                  <a:pt x="7885" y="2832"/>
                  <a:pt x="4828" y="1395"/>
                  <a:pt x="3951" y="3078"/>
                </a:cubicBezTo>
                <a:cubicBezTo>
                  <a:pt x="2611" y="5729"/>
                  <a:pt x="0" y="5617"/>
                  <a:pt x="0" y="6689"/>
                </a:cubicBezTo>
                <a:cubicBezTo>
                  <a:pt x="0" y="7970"/>
                  <a:pt x="1605" y="7084"/>
                  <a:pt x="2111" y="8842"/>
                </a:cubicBezTo>
                <a:cubicBezTo>
                  <a:pt x="2488" y="10152"/>
                  <a:pt x="2999" y="10531"/>
                  <a:pt x="3268" y="10642"/>
                </a:cubicBezTo>
                <a:cubicBezTo>
                  <a:pt x="3376" y="10687"/>
                  <a:pt x="3445" y="10822"/>
                  <a:pt x="3445" y="10971"/>
                </a:cubicBezTo>
                <a:lnTo>
                  <a:pt x="3445" y="13986"/>
                </a:lnTo>
                <a:cubicBezTo>
                  <a:pt x="3445" y="14105"/>
                  <a:pt x="3424" y="14224"/>
                  <a:pt x="3376" y="14328"/>
                </a:cubicBezTo>
                <a:cubicBezTo>
                  <a:pt x="825" y="20091"/>
                  <a:pt x="7929" y="21597"/>
                  <a:pt x="10803" y="21597"/>
                </a:cubicBezTo>
                <a:cubicBezTo>
                  <a:pt x="13678" y="21597"/>
                  <a:pt x="20792" y="20085"/>
                  <a:pt x="18224" y="14314"/>
                </a:cubicBezTo>
                <a:cubicBezTo>
                  <a:pt x="18176" y="14210"/>
                  <a:pt x="18155" y="14091"/>
                  <a:pt x="18155" y="13972"/>
                </a:cubicBezTo>
                <a:lnTo>
                  <a:pt x="18155" y="10933"/>
                </a:lnTo>
                <a:cubicBezTo>
                  <a:pt x="18155" y="10792"/>
                  <a:pt x="18213" y="10667"/>
                  <a:pt x="18305" y="10615"/>
                </a:cubicBezTo>
                <a:cubicBezTo>
                  <a:pt x="18553" y="10473"/>
                  <a:pt x="19053" y="10056"/>
                  <a:pt x="19489" y="8835"/>
                </a:cubicBezTo>
                <a:cubicBezTo>
                  <a:pt x="20092" y="7144"/>
                  <a:pt x="21600" y="7963"/>
                  <a:pt x="21600" y="6682"/>
                </a:cubicBezTo>
                <a:cubicBezTo>
                  <a:pt x="21595" y="5513"/>
                  <a:pt x="18984" y="5736"/>
                  <a:pt x="17649" y="3085"/>
                </a:cubicBezTo>
                <a:cubicBezTo>
                  <a:pt x="16772" y="1402"/>
                  <a:pt x="13682" y="2968"/>
                  <a:pt x="11168" y="191"/>
                </a:cubicBezTo>
                <a:cubicBezTo>
                  <a:pt x="11055" y="68"/>
                  <a:pt x="10926" y="3"/>
                  <a:pt x="10797" y="0"/>
                </a:cubicBezTo>
                <a:close/>
                <a:moveTo>
                  <a:pt x="10797" y="3637"/>
                </a:moveTo>
                <a:cubicBezTo>
                  <a:pt x="10821" y="3637"/>
                  <a:pt x="10846" y="3651"/>
                  <a:pt x="10862" y="3681"/>
                </a:cubicBezTo>
                <a:cubicBezTo>
                  <a:pt x="10997" y="3926"/>
                  <a:pt x="11357" y="4353"/>
                  <a:pt x="12073" y="3876"/>
                </a:cubicBezTo>
                <a:cubicBezTo>
                  <a:pt x="12132" y="3839"/>
                  <a:pt x="12196" y="3845"/>
                  <a:pt x="12245" y="3897"/>
                </a:cubicBezTo>
                <a:lnTo>
                  <a:pt x="12934" y="4642"/>
                </a:lnTo>
                <a:cubicBezTo>
                  <a:pt x="12972" y="4679"/>
                  <a:pt x="12977" y="4755"/>
                  <a:pt x="12945" y="4807"/>
                </a:cubicBezTo>
                <a:cubicBezTo>
                  <a:pt x="12815" y="5023"/>
                  <a:pt x="12520" y="5619"/>
                  <a:pt x="12692" y="6333"/>
                </a:cubicBezTo>
                <a:cubicBezTo>
                  <a:pt x="12913" y="7242"/>
                  <a:pt x="13424" y="8172"/>
                  <a:pt x="12864" y="9535"/>
                </a:cubicBezTo>
                <a:cubicBezTo>
                  <a:pt x="12304" y="10905"/>
                  <a:pt x="11437" y="9675"/>
                  <a:pt x="10850" y="11045"/>
                </a:cubicBezTo>
                <a:cubicBezTo>
                  <a:pt x="10829" y="11097"/>
                  <a:pt x="10771" y="11097"/>
                  <a:pt x="10750" y="11045"/>
                </a:cubicBezTo>
                <a:cubicBezTo>
                  <a:pt x="10163" y="9682"/>
                  <a:pt x="9301" y="10912"/>
                  <a:pt x="8736" y="9535"/>
                </a:cubicBezTo>
                <a:cubicBezTo>
                  <a:pt x="8176" y="8165"/>
                  <a:pt x="8687" y="7242"/>
                  <a:pt x="8903" y="6333"/>
                </a:cubicBezTo>
                <a:cubicBezTo>
                  <a:pt x="9075" y="5619"/>
                  <a:pt x="8780" y="5023"/>
                  <a:pt x="8650" y="4807"/>
                </a:cubicBezTo>
                <a:cubicBezTo>
                  <a:pt x="8624" y="4755"/>
                  <a:pt x="8628" y="4686"/>
                  <a:pt x="8661" y="4642"/>
                </a:cubicBezTo>
                <a:lnTo>
                  <a:pt x="9350" y="3897"/>
                </a:lnTo>
                <a:cubicBezTo>
                  <a:pt x="9399" y="3845"/>
                  <a:pt x="9468" y="3832"/>
                  <a:pt x="9522" y="3876"/>
                </a:cubicBezTo>
                <a:cubicBezTo>
                  <a:pt x="10238" y="4353"/>
                  <a:pt x="10598" y="3919"/>
                  <a:pt x="10733" y="3681"/>
                </a:cubicBezTo>
                <a:cubicBezTo>
                  <a:pt x="10749" y="3651"/>
                  <a:pt x="10772" y="3637"/>
                  <a:pt x="10797" y="363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Наблюдатели</a:t>
            </a:r>
          </a:p>
        </p:txBody>
      </p:sp>
      <p:sp>
        <p:nvSpPr>
          <p:cNvPr id="231" name="Приложение…"/>
          <p:cNvSpPr txBox="1"/>
          <p:nvPr/>
        </p:nvSpPr>
        <p:spPr>
          <a:xfrm>
            <a:off x="5222991" y="4824896"/>
            <a:ext cx="1424954" cy="615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Приложение</a:t>
            </a:r>
          </a:p>
          <a:p>
            <a:pPr/>
            <a:r>
              <a:t>Голосующего</a:t>
            </a:r>
          </a:p>
        </p:txBody>
      </p:sp>
      <p:sp>
        <p:nvSpPr>
          <p:cNvPr id="232" name="Сервис учета голосов"/>
          <p:cNvSpPr/>
          <p:nvPr/>
        </p:nvSpPr>
        <p:spPr>
          <a:xfrm>
            <a:off x="9926768" y="2240891"/>
            <a:ext cx="2214892" cy="1334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79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</a:p>
          <a:p>
            <a:pPr algn="ctr"/>
            <a:r>
              <a:t>Сервис учета голосов</a:t>
            </a:r>
          </a:p>
        </p:txBody>
      </p:sp>
      <p:sp>
        <p:nvSpPr>
          <p:cNvPr id="233" name="Этап: подтверждение голосов"/>
          <p:cNvSpPr txBox="1"/>
          <p:nvPr/>
        </p:nvSpPr>
        <p:spPr>
          <a:xfrm>
            <a:off x="94764" y="652094"/>
            <a:ext cx="3487246" cy="39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/>
            </a:lvl1pPr>
          </a:lstStyle>
          <a:p>
            <a:pPr/>
            <a:r>
              <a:t>Этап: подтверждение голосов</a:t>
            </a:r>
          </a:p>
        </p:txBody>
      </p:sp>
      <p:sp>
        <p:nvSpPr>
          <p:cNvPr id="234" name="Линия"/>
          <p:cNvSpPr/>
          <p:nvPr/>
        </p:nvSpPr>
        <p:spPr>
          <a:xfrm flipH="1" flipV="1">
            <a:off x="2226343" y="2908300"/>
            <a:ext cx="7418250" cy="1"/>
          </a:xfrm>
          <a:prstGeom prst="line">
            <a:avLst/>
          </a:pr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algn="ctr"/>
          </a:p>
        </p:txBody>
      </p:sp>
      <p:sp>
        <p:nvSpPr>
          <p:cNvPr id="235" name="Линия"/>
          <p:cNvSpPr/>
          <p:nvPr/>
        </p:nvSpPr>
        <p:spPr>
          <a:xfrm>
            <a:off x="7057120" y="1271413"/>
            <a:ext cx="3939311" cy="880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55"/>
                </a:moveTo>
                <a:lnTo>
                  <a:pt x="21600" y="0"/>
                </a:lnTo>
                <a:lnTo>
                  <a:pt x="21551" y="21600"/>
                </a:lnTo>
              </a:path>
            </a:pathLst>
          </a:cu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algn="ctr"/>
          </a:p>
        </p:txBody>
      </p:sp>
      <p:sp>
        <p:nvSpPr>
          <p:cNvPr id="236" name="12. публичный ключ сервиса;…"/>
          <p:cNvSpPr txBox="1"/>
          <p:nvPr/>
        </p:nvSpPr>
        <p:spPr>
          <a:xfrm>
            <a:off x="7447002" y="916799"/>
            <a:ext cx="3154299" cy="6151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12. публичный ключ сервиса;</a:t>
            </a:r>
          </a:p>
          <a:p>
            <a:pPr/>
            <a:r>
              <a:t>публичный ключ пользователя;</a:t>
            </a:r>
          </a:p>
        </p:txBody>
      </p:sp>
      <p:sp>
        <p:nvSpPr>
          <p:cNvPr id="237" name="Линия"/>
          <p:cNvSpPr/>
          <p:nvPr/>
        </p:nvSpPr>
        <p:spPr>
          <a:xfrm rot="10800000">
            <a:off x="7140289" y="3664922"/>
            <a:ext cx="3933860" cy="1968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" y="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algn="ctr"/>
          </a:p>
        </p:txBody>
      </p:sp>
      <p:sp>
        <p:nvSpPr>
          <p:cNvPr id="238" name="11. Все собранные подписи;…"/>
          <p:cNvSpPr txBox="1"/>
          <p:nvPr/>
        </p:nvSpPr>
        <p:spPr>
          <a:xfrm>
            <a:off x="7559723" y="5327927"/>
            <a:ext cx="2836961" cy="6151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11. Все собранные подписи;</a:t>
            </a:r>
          </a:p>
          <a:p>
            <a:pPr/>
            <a:r>
              <a:t>Ключ для дешифрования</a:t>
            </a:r>
          </a:p>
        </p:txBody>
      </p:sp>
      <p:sp>
        <p:nvSpPr>
          <p:cNvPr id="239" name="13. Копия базы данных"/>
          <p:cNvSpPr txBox="1"/>
          <p:nvPr/>
        </p:nvSpPr>
        <p:spPr>
          <a:xfrm>
            <a:off x="4927642" y="2734085"/>
            <a:ext cx="2358552" cy="3484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13. Копия базы данных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5" grpId="2"/>
      <p:bldP build="whole" bldLvl="1" animBg="1" rev="0" advAuto="0" spid="234" grpId="4"/>
      <p:bldP build="whole" bldLvl="1" animBg="1" rev="0" advAuto="0" spid="239" grpId="3"/>
      <p:bldP build="whole" bldLvl="1" animBg="1" rev="0" advAuto="0" spid="23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Заголовок 1"/>
          <p:cNvSpPr txBox="1"/>
          <p:nvPr>
            <p:ph type="title"/>
          </p:nvPr>
        </p:nvSpPr>
        <p:spPr>
          <a:xfrm>
            <a:off x="-25400" y="-17266"/>
            <a:ext cx="6943527" cy="505939"/>
          </a:xfrm>
          <a:prstGeom prst="rect">
            <a:avLst/>
          </a:prstGeom>
        </p:spPr>
        <p:txBody>
          <a:bodyPr/>
          <a:lstStyle/>
          <a:p>
            <a:pPr/>
            <a:r>
              <a:t>Концепция модулей системы голосования</a:t>
            </a:r>
          </a:p>
        </p:txBody>
      </p:sp>
      <p:sp>
        <p:nvSpPr>
          <p:cNvPr id="242" name="Номер слайда 4"/>
          <p:cNvSpPr txBox="1"/>
          <p:nvPr>
            <p:ph type="sldNum" sz="quarter" idx="2"/>
          </p:nvPr>
        </p:nvSpPr>
        <p:spPr>
          <a:xfrm>
            <a:off x="11821160" y="6466837"/>
            <a:ext cx="358140" cy="372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3" name="Сервис регистратор"/>
          <p:cNvSpPr/>
          <p:nvPr/>
        </p:nvSpPr>
        <p:spPr>
          <a:xfrm>
            <a:off x="4828022" y="556954"/>
            <a:ext cx="2214892" cy="1334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79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</a:p>
          <a:p>
            <a:pPr algn="ctr"/>
          </a:p>
          <a:p>
            <a:pPr algn="ctr"/>
            <a:r>
              <a:t>Сервис регистратор</a:t>
            </a:r>
          </a:p>
        </p:txBody>
      </p:sp>
      <p:sp>
        <p:nvSpPr>
          <p:cNvPr id="244" name="Компьютер"/>
          <p:cNvSpPr/>
          <p:nvPr/>
        </p:nvSpPr>
        <p:spPr>
          <a:xfrm>
            <a:off x="5005607" y="4563855"/>
            <a:ext cx="1859722" cy="1500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45" name="Наблюдатели"/>
          <p:cNvSpPr/>
          <p:nvPr/>
        </p:nvSpPr>
        <p:spPr>
          <a:xfrm>
            <a:off x="82487" y="2107851"/>
            <a:ext cx="2214892" cy="1600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7" fill="norm" stroke="1" extrusionOk="0">
                <a:moveTo>
                  <a:pt x="10797" y="0"/>
                </a:moveTo>
                <a:cubicBezTo>
                  <a:pt x="10667" y="-3"/>
                  <a:pt x="10536" y="55"/>
                  <a:pt x="10420" y="174"/>
                </a:cubicBezTo>
                <a:cubicBezTo>
                  <a:pt x="7885" y="2832"/>
                  <a:pt x="4828" y="1395"/>
                  <a:pt x="3951" y="3078"/>
                </a:cubicBezTo>
                <a:cubicBezTo>
                  <a:pt x="2611" y="5729"/>
                  <a:pt x="0" y="5617"/>
                  <a:pt x="0" y="6689"/>
                </a:cubicBezTo>
                <a:cubicBezTo>
                  <a:pt x="0" y="7970"/>
                  <a:pt x="1605" y="7084"/>
                  <a:pt x="2111" y="8842"/>
                </a:cubicBezTo>
                <a:cubicBezTo>
                  <a:pt x="2488" y="10152"/>
                  <a:pt x="2999" y="10531"/>
                  <a:pt x="3268" y="10642"/>
                </a:cubicBezTo>
                <a:cubicBezTo>
                  <a:pt x="3376" y="10687"/>
                  <a:pt x="3445" y="10822"/>
                  <a:pt x="3445" y="10971"/>
                </a:cubicBezTo>
                <a:lnTo>
                  <a:pt x="3445" y="13986"/>
                </a:lnTo>
                <a:cubicBezTo>
                  <a:pt x="3445" y="14105"/>
                  <a:pt x="3424" y="14224"/>
                  <a:pt x="3376" y="14328"/>
                </a:cubicBezTo>
                <a:cubicBezTo>
                  <a:pt x="825" y="20091"/>
                  <a:pt x="7929" y="21597"/>
                  <a:pt x="10803" y="21597"/>
                </a:cubicBezTo>
                <a:cubicBezTo>
                  <a:pt x="13678" y="21597"/>
                  <a:pt x="20792" y="20085"/>
                  <a:pt x="18224" y="14314"/>
                </a:cubicBezTo>
                <a:cubicBezTo>
                  <a:pt x="18176" y="14210"/>
                  <a:pt x="18155" y="14091"/>
                  <a:pt x="18155" y="13972"/>
                </a:cubicBezTo>
                <a:lnTo>
                  <a:pt x="18155" y="10933"/>
                </a:lnTo>
                <a:cubicBezTo>
                  <a:pt x="18155" y="10792"/>
                  <a:pt x="18213" y="10667"/>
                  <a:pt x="18305" y="10615"/>
                </a:cubicBezTo>
                <a:cubicBezTo>
                  <a:pt x="18553" y="10473"/>
                  <a:pt x="19053" y="10056"/>
                  <a:pt x="19489" y="8835"/>
                </a:cubicBezTo>
                <a:cubicBezTo>
                  <a:pt x="20092" y="7144"/>
                  <a:pt x="21600" y="7963"/>
                  <a:pt x="21600" y="6682"/>
                </a:cubicBezTo>
                <a:cubicBezTo>
                  <a:pt x="21595" y="5513"/>
                  <a:pt x="18984" y="5736"/>
                  <a:pt x="17649" y="3085"/>
                </a:cubicBezTo>
                <a:cubicBezTo>
                  <a:pt x="16772" y="1402"/>
                  <a:pt x="13682" y="2968"/>
                  <a:pt x="11168" y="191"/>
                </a:cubicBezTo>
                <a:cubicBezTo>
                  <a:pt x="11055" y="68"/>
                  <a:pt x="10926" y="3"/>
                  <a:pt x="10797" y="0"/>
                </a:cubicBezTo>
                <a:close/>
                <a:moveTo>
                  <a:pt x="10797" y="3637"/>
                </a:moveTo>
                <a:cubicBezTo>
                  <a:pt x="10821" y="3637"/>
                  <a:pt x="10846" y="3651"/>
                  <a:pt x="10862" y="3681"/>
                </a:cubicBezTo>
                <a:cubicBezTo>
                  <a:pt x="10997" y="3926"/>
                  <a:pt x="11357" y="4353"/>
                  <a:pt x="12073" y="3876"/>
                </a:cubicBezTo>
                <a:cubicBezTo>
                  <a:pt x="12132" y="3839"/>
                  <a:pt x="12196" y="3845"/>
                  <a:pt x="12245" y="3897"/>
                </a:cubicBezTo>
                <a:lnTo>
                  <a:pt x="12934" y="4642"/>
                </a:lnTo>
                <a:cubicBezTo>
                  <a:pt x="12972" y="4679"/>
                  <a:pt x="12977" y="4755"/>
                  <a:pt x="12945" y="4807"/>
                </a:cubicBezTo>
                <a:cubicBezTo>
                  <a:pt x="12815" y="5023"/>
                  <a:pt x="12520" y="5619"/>
                  <a:pt x="12692" y="6333"/>
                </a:cubicBezTo>
                <a:cubicBezTo>
                  <a:pt x="12913" y="7242"/>
                  <a:pt x="13424" y="8172"/>
                  <a:pt x="12864" y="9535"/>
                </a:cubicBezTo>
                <a:cubicBezTo>
                  <a:pt x="12304" y="10905"/>
                  <a:pt x="11437" y="9675"/>
                  <a:pt x="10850" y="11045"/>
                </a:cubicBezTo>
                <a:cubicBezTo>
                  <a:pt x="10829" y="11097"/>
                  <a:pt x="10771" y="11097"/>
                  <a:pt x="10750" y="11045"/>
                </a:cubicBezTo>
                <a:cubicBezTo>
                  <a:pt x="10163" y="9682"/>
                  <a:pt x="9301" y="10912"/>
                  <a:pt x="8736" y="9535"/>
                </a:cubicBezTo>
                <a:cubicBezTo>
                  <a:pt x="8176" y="8165"/>
                  <a:pt x="8687" y="7242"/>
                  <a:pt x="8903" y="6333"/>
                </a:cubicBezTo>
                <a:cubicBezTo>
                  <a:pt x="9075" y="5619"/>
                  <a:pt x="8780" y="5023"/>
                  <a:pt x="8650" y="4807"/>
                </a:cubicBezTo>
                <a:cubicBezTo>
                  <a:pt x="8624" y="4755"/>
                  <a:pt x="8628" y="4686"/>
                  <a:pt x="8661" y="4642"/>
                </a:cubicBezTo>
                <a:lnTo>
                  <a:pt x="9350" y="3897"/>
                </a:lnTo>
                <a:cubicBezTo>
                  <a:pt x="9399" y="3845"/>
                  <a:pt x="9468" y="3832"/>
                  <a:pt x="9522" y="3876"/>
                </a:cubicBezTo>
                <a:cubicBezTo>
                  <a:pt x="10238" y="4353"/>
                  <a:pt x="10598" y="3919"/>
                  <a:pt x="10733" y="3681"/>
                </a:cubicBezTo>
                <a:cubicBezTo>
                  <a:pt x="10749" y="3651"/>
                  <a:pt x="10772" y="3637"/>
                  <a:pt x="10797" y="363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Наблюдатели</a:t>
            </a:r>
          </a:p>
        </p:txBody>
      </p:sp>
      <p:sp>
        <p:nvSpPr>
          <p:cNvPr id="246" name="Приложение…"/>
          <p:cNvSpPr txBox="1"/>
          <p:nvPr/>
        </p:nvSpPr>
        <p:spPr>
          <a:xfrm>
            <a:off x="5222991" y="4824896"/>
            <a:ext cx="1424954" cy="615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Приложение</a:t>
            </a:r>
          </a:p>
          <a:p>
            <a:pPr/>
            <a:r>
              <a:t>Голосующего</a:t>
            </a:r>
          </a:p>
        </p:txBody>
      </p:sp>
      <p:sp>
        <p:nvSpPr>
          <p:cNvPr id="247" name="Сервис учета голосов"/>
          <p:cNvSpPr/>
          <p:nvPr/>
        </p:nvSpPr>
        <p:spPr>
          <a:xfrm>
            <a:off x="9926768" y="2240891"/>
            <a:ext cx="2214892" cy="1334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79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</a:p>
          <a:p>
            <a:pPr algn="ctr"/>
            <a:r>
              <a:t>Сервис учета голосов</a:t>
            </a:r>
          </a:p>
        </p:txBody>
      </p:sp>
      <p:sp>
        <p:nvSpPr>
          <p:cNvPr id="248" name="Этап: подсчет голосов"/>
          <p:cNvSpPr txBox="1"/>
          <p:nvPr/>
        </p:nvSpPr>
        <p:spPr>
          <a:xfrm>
            <a:off x="94764" y="652094"/>
            <a:ext cx="2634535" cy="39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/>
            </a:lvl1pPr>
          </a:lstStyle>
          <a:p>
            <a:pPr/>
            <a:r>
              <a:t>Этап: подсчет голосов</a:t>
            </a:r>
          </a:p>
        </p:txBody>
      </p:sp>
      <p:sp>
        <p:nvSpPr>
          <p:cNvPr id="249" name="Линия"/>
          <p:cNvSpPr/>
          <p:nvPr/>
        </p:nvSpPr>
        <p:spPr>
          <a:xfrm flipH="1" flipV="1">
            <a:off x="2226343" y="2908300"/>
            <a:ext cx="7418250" cy="1"/>
          </a:xfrm>
          <a:prstGeom prst="line">
            <a:avLst/>
          </a:pr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algn="ctr"/>
          </a:p>
        </p:txBody>
      </p:sp>
      <p:sp>
        <p:nvSpPr>
          <p:cNvPr id="250" name="14. Результат голосования…"/>
          <p:cNvSpPr txBox="1"/>
          <p:nvPr/>
        </p:nvSpPr>
        <p:spPr>
          <a:xfrm>
            <a:off x="4949708" y="2600735"/>
            <a:ext cx="3170707" cy="6151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14. Результат голосования</a:t>
            </a:r>
          </a:p>
          <a:p>
            <a:pPr/>
            <a:r>
              <a:t>Финальная копия базы данных;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Заголовок 1"/>
          <p:cNvSpPr txBox="1"/>
          <p:nvPr>
            <p:ph type="title"/>
          </p:nvPr>
        </p:nvSpPr>
        <p:spPr>
          <a:xfrm>
            <a:off x="838200" y="18255"/>
            <a:ext cx="10515600" cy="965718"/>
          </a:xfrm>
          <a:prstGeom prst="rect">
            <a:avLst/>
          </a:prstGeom>
        </p:spPr>
        <p:txBody>
          <a:bodyPr/>
          <a:lstStyle/>
          <a:p>
            <a:pPr/>
            <a:r>
              <a:t>Схема базы данных сервиса авторизации</a:t>
            </a:r>
          </a:p>
        </p:txBody>
      </p:sp>
      <p:sp>
        <p:nvSpPr>
          <p:cNvPr id="253" name="Номер слайда 4"/>
          <p:cNvSpPr txBox="1"/>
          <p:nvPr>
            <p:ph type="sldNum" sz="quarter" idx="2"/>
          </p:nvPr>
        </p:nvSpPr>
        <p:spPr>
          <a:xfrm>
            <a:off x="11821160" y="6466837"/>
            <a:ext cx="358140" cy="372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4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4024" y="1447800"/>
            <a:ext cx="10014458" cy="35265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Заголовок 1"/>
          <p:cNvSpPr txBox="1"/>
          <p:nvPr>
            <p:ph type="title"/>
          </p:nvPr>
        </p:nvSpPr>
        <p:spPr>
          <a:xfrm>
            <a:off x="838200" y="18255"/>
            <a:ext cx="10515600" cy="965718"/>
          </a:xfrm>
          <a:prstGeom prst="rect">
            <a:avLst/>
          </a:prstGeom>
        </p:spPr>
        <p:txBody>
          <a:bodyPr/>
          <a:lstStyle/>
          <a:p>
            <a:pPr/>
            <a:r>
              <a:t>Схема базы данных сервиса учета голосов</a:t>
            </a:r>
          </a:p>
        </p:txBody>
      </p:sp>
      <p:sp>
        <p:nvSpPr>
          <p:cNvPr id="257" name="Номер слайда 4"/>
          <p:cNvSpPr txBox="1"/>
          <p:nvPr>
            <p:ph type="sldNum" sz="quarter" idx="2"/>
          </p:nvPr>
        </p:nvSpPr>
        <p:spPr>
          <a:xfrm>
            <a:off x="11821160" y="6466837"/>
            <a:ext cx="358140" cy="372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8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8503" y="1404170"/>
            <a:ext cx="7374992" cy="4049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Заголовок 1"/>
          <p:cNvSpPr txBox="1"/>
          <p:nvPr>
            <p:ph type="title"/>
          </p:nvPr>
        </p:nvSpPr>
        <p:spPr>
          <a:xfrm>
            <a:off x="838200" y="18255"/>
            <a:ext cx="10515600" cy="965718"/>
          </a:xfrm>
          <a:prstGeom prst="rect">
            <a:avLst/>
          </a:prstGeom>
        </p:spPr>
        <p:txBody>
          <a:bodyPr/>
          <a:lstStyle/>
          <a:p>
            <a:pPr/>
            <a:r>
              <a:t>Интерфейс клиентского приложения</a:t>
            </a:r>
          </a:p>
        </p:txBody>
      </p:sp>
      <p:sp>
        <p:nvSpPr>
          <p:cNvPr id="261" name="Номер слайда 4"/>
          <p:cNvSpPr txBox="1"/>
          <p:nvPr>
            <p:ph type="sldNum" sz="quarter" idx="2"/>
          </p:nvPr>
        </p:nvSpPr>
        <p:spPr>
          <a:xfrm>
            <a:off x="11821160" y="6466837"/>
            <a:ext cx="358140" cy="372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2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101" y="1258200"/>
            <a:ext cx="4697053" cy="217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Рисунок 7" descr="Рисунок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59500" y="1226405"/>
            <a:ext cx="4902200" cy="259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Рисунок 8" descr="Рисунок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14750" y="4543276"/>
            <a:ext cx="4762500" cy="105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Заголовок 1"/>
          <p:cNvSpPr txBox="1"/>
          <p:nvPr>
            <p:ph type="title"/>
          </p:nvPr>
        </p:nvSpPr>
        <p:spPr>
          <a:xfrm>
            <a:off x="838200" y="18255"/>
            <a:ext cx="10515600" cy="965718"/>
          </a:xfrm>
          <a:prstGeom prst="rect">
            <a:avLst/>
          </a:prstGeom>
        </p:spPr>
        <p:txBody>
          <a:bodyPr/>
          <a:lstStyle/>
          <a:p>
            <a:pPr/>
            <a:r>
              <a:t>Безопасность жизнедеятельности</a:t>
            </a:r>
          </a:p>
        </p:txBody>
      </p:sp>
      <p:sp>
        <p:nvSpPr>
          <p:cNvPr id="267" name="Объект 2"/>
          <p:cNvSpPr txBox="1"/>
          <p:nvPr>
            <p:ph type="body" idx="1"/>
          </p:nvPr>
        </p:nvSpPr>
        <p:spPr>
          <a:xfrm>
            <a:off x="274319" y="983975"/>
            <a:ext cx="11079482" cy="5372376"/>
          </a:xfrm>
          <a:prstGeom prst="rect">
            <a:avLst/>
          </a:prstGeom>
        </p:spPr>
        <p:txBody>
          <a:bodyPr/>
          <a:lstStyle/>
          <a:p>
            <a:pPr/>
            <a:r>
              <a:t>Особенности воздействия электронных систем на здоровье пользователей; </a:t>
            </a:r>
          </a:p>
          <a:p>
            <a:pPr/>
          </a:p>
          <a:p>
            <a:pPr/>
            <a:r>
              <a:t>Эргономические требования к системам отображения информации; </a:t>
            </a:r>
          </a:p>
          <a:p>
            <a:pPr/>
          </a:p>
          <a:p>
            <a:pPr/>
            <a:r>
              <a:t>Режимы труда и отдыха при работе с электронными устройствами; </a:t>
            </a:r>
          </a:p>
          <a:p>
            <a:pPr/>
          </a:p>
          <a:p>
            <a:pPr/>
            <a:r>
              <a:t> Экологические проблемы утилизации электронных гаджетов.</a:t>
            </a:r>
          </a:p>
        </p:txBody>
      </p:sp>
      <p:sp>
        <p:nvSpPr>
          <p:cNvPr id="268" name="Номер слайда 4"/>
          <p:cNvSpPr txBox="1"/>
          <p:nvPr>
            <p:ph type="sldNum" sz="quarter" idx="2"/>
          </p:nvPr>
        </p:nvSpPr>
        <p:spPr>
          <a:xfrm>
            <a:off x="11821160" y="6466837"/>
            <a:ext cx="358140" cy="372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Заголовок 1"/>
          <p:cNvSpPr txBox="1"/>
          <p:nvPr>
            <p:ph type="title"/>
          </p:nvPr>
        </p:nvSpPr>
        <p:spPr>
          <a:xfrm>
            <a:off x="0" y="18255"/>
            <a:ext cx="3410469" cy="807666"/>
          </a:xfrm>
          <a:prstGeom prst="rect">
            <a:avLst/>
          </a:prstGeom>
        </p:spPr>
        <p:txBody>
          <a:bodyPr/>
          <a:lstStyle/>
          <a:p>
            <a:pPr/>
            <a:r>
              <a:t>Актуальность темы</a:t>
            </a:r>
          </a:p>
        </p:txBody>
      </p:sp>
      <p:sp>
        <p:nvSpPr>
          <p:cNvPr id="101" name="Объект 2"/>
          <p:cNvSpPr txBox="1"/>
          <p:nvPr>
            <p:ph type="body" idx="1"/>
          </p:nvPr>
        </p:nvSpPr>
        <p:spPr>
          <a:xfrm>
            <a:off x="838200" y="1135625"/>
            <a:ext cx="10515600" cy="504133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Преимущества электронного голосования:</a:t>
            </a:r>
          </a:p>
          <a:p>
            <a:pPr>
              <a:lnSpc>
                <a:spcPct val="72000"/>
              </a:lnSpc>
              <a:defRPr sz="2100"/>
            </a:pPr>
            <a:r>
              <a:t>Ускорение голосования</a:t>
            </a:r>
          </a:p>
          <a:p>
            <a:pPr>
              <a:lnSpc>
                <a:spcPct val="72000"/>
              </a:lnSpc>
              <a:defRPr sz="2100"/>
            </a:pPr>
            <a:r>
              <a:t>Минимизация ошибок</a:t>
            </a:r>
          </a:p>
          <a:p>
            <a:pPr>
              <a:lnSpc>
                <a:spcPct val="72000"/>
              </a:lnSpc>
              <a:defRPr sz="2100"/>
            </a:pPr>
            <a:r>
              <a:t>облегчение труда избирательных комиссий</a:t>
            </a:r>
          </a:p>
          <a:p>
            <a:pPr>
              <a:lnSpc>
                <a:spcPct val="72000"/>
              </a:lnSpc>
              <a:defRPr sz="2100"/>
            </a:pPr>
            <a:r>
              <a:t>экономия бумаги и возможность оперативного изменения списков без перепечатывания всего тиража бюллетеней;</a:t>
            </a:r>
          </a:p>
          <a:p>
            <a:pPr>
              <a:lnSpc>
                <a:spcPct val="72000"/>
              </a:lnSpc>
              <a:defRPr sz="2100"/>
            </a:pPr>
            <a:r>
              <a:t>использование многоязычных интерфейсов.</a:t>
            </a: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</a:p>
          <a:p>
            <a:pPr marL="0" indent="0">
              <a:lnSpc>
                <a:spcPct val="72000"/>
              </a:lnSpc>
              <a:buSzTx/>
              <a:buNone/>
              <a:defRPr sz="2100"/>
            </a:pPr>
            <a:r>
              <a:t>Однако, при этом возникает ряд специфических проблем: </a:t>
            </a:r>
          </a:p>
          <a:p>
            <a:pPr>
              <a:lnSpc>
                <a:spcPct val="72000"/>
              </a:lnSpc>
              <a:defRPr sz="2100"/>
            </a:pPr>
            <a:r>
              <a:t>сомнения в истинности результатов, полученных с помощью машин</a:t>
            </a:r>
            <a:r>
              <a:t>;</a:t>
            </a:r>
          </a:p>
          <a:p>
            <a:pPr>
              <a:lnSpc>
                <a:spcPct val="72000"/>
              </a:lnSpc>
              <a:defRPr sz="2100"/>
            </a:pPr>
            <a:r>
              <a:t>сложнее авторизовать избирателя</a:t>
            </a:r>
            <a:r>
              <a:t>;</a:t>
            </a:r>
          </a:p>
          <a:p>
            <a:pPr>
              <a:lnSpc>
                <a:spcPct val="72000"/>
              </a:lnSpc>
              <a:defRPr sz="2100"/>
            </a:pPr>
            <a:r>
              <a:t>сложнее удостовериться, что на ход голосования никто не повлиял. </a:t>
            </a:r>
          </a:p>
        </p:txBody>
      </p:sp>
      <p:sp>
        <p:nvSpPr>
          <p:cNvPr id="102" name="Номер слайда 4"/>
          <p:cNvSpPr txBox="1"/>
          <p:nvPr>
            <p:ph type="sldNum" sz="quarter" idx="2"/>
          </p:nvPr>
        </p:nvSpPr>
        <p:spPr>
          <a:xfrm>
            <a:off x="11948160" y="6466837"/>
            <a:ext cx="231141" cy="372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Заголовок 1"/>
          <p:cNvSpPr txBox="1"/>
          <p:nvPr>
            <p:ph type="title"/>
          </p:nvPr>
        </p:nvSpPr>
        <p:spPr>
          <a:xfrm>
            <a:off x="838200" y="18255"/>
            <a:ext cx="10515600" cy="965718"/>
          </a:xfrm>
          <a:prstGeom prst="rect">
            <a:avLst/>
          </a:prstGeom>
        </p:spPr>
        <p:txBody>
          <a:bodyPr/>
          <a:lstStyle/>
          <a:p>
            <a:pPr/>
            <a:r>
              <a:t>Технико-экономическое обоснование работы</a:t>
            </a:r>
          </a:p>
        </p:txBody>
      </p:sp>
      <p:sp>
        <p:nvSpPr>
          <p:cNvPr id="271" name="Объект 2"/>
          <p:cNvSpPr txBox="1"/>
          <p:nvPr>
            <p:ph type="body" idx="1"/>
          </p:nvPr>
        </p:nvSpPr>
        <p:spPr>
          <a:xfrm>
            <a:off x="274319" y="983975"/>
            <a:ext cx="11079482" cy="5372376"/>
          </a:xfrm>
          <a:prstGeom prst="rect">
            <a:avLst/>
          </a:prstGeom>
        </p:spPr>
        <p:txBody>
          <a:bodyPr/>
          <a:lstStyle/>
          <a:p>
            <a:pPr/>
            <a:r>
              <a:t>Разработка данного программного продукта займет около 20 дней, по себестоимости 84962,9 руб. С учетом налога на добавленную стоимость цена составит 122346,56 руб.</a:t>
            </a:r>
          </a:p>
          <a:p>
            <a:pPr/>
          </a:p>
          <a:p>
            <a:pPr/>
            <a:r>
              <a:t>При использовании разрабатываемого программного продукта происходит условная экономия денежных средств в размере 1808352 рублей в год.</a:t>
            </a:r>
          </a:p>
          <a:p>
            <a:pPr/>
          </a:p>
          <a:p>
            <a:pPr/>
            <a:r>
              <a:t>Так же выяснили, что продукт конкурентоспособен. Продукт имеет те же параметры, что и у конкурентов, а также обладает параметрами, которых у конкурентов – нет. </a:t>
            </a:r>
          </a:p>
        </p:txBody>
      </p:sp>
      <p:sp>
        <p:nvSpPr>
          <p:cNvPr id="272" name="Номер слайда 4"/>
          <p:cNvSpPr txBox="1"/>
          <p:nvPr>
            <p:ph type="sldNum" sz="quarter" idx="2"/>
          </p:nvPr>
        </p:nvSpPr>
        <p:spPr>
          <a:xfrm>
            <a:off x="11821160" y="6466837"/>
            <a:ext cx="358140" cy="372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Заголовок 1"/>
          <p:cNvSpPr txBox="1"/>
          <p:nvPr>
            <p:ph type="title"/>
          </p:nvPr>
        </p:nvSpPr>
        <p:spPr>
          <a:xfrm>
            <a:off x="838200" y="18255"/>
            <a:ext cx="10515600" cy="965718"/>
          </a:xfrm>
          <a:prstGeom prst="rect">
            <a:avLst/>
          </a:prstGeom>
        </p:spPr>
        <p:txBody>
          <a:bodyPr/>
          <a:lstStyle/>
          <a:p>
            <a:pPr/>
            <a:r>
              <a:t>Заключение</a:t>
            </a:r>
          </a:p>
        </p:txBody>
      </p:sp>
      <p:sp>
        <p:nvSpPr>
          <p:cNvPr id="275" name="Объект 2"/>
          <p:cNvSpPr txBox="1"/>
          <p:nvPr>
            <p:ph type="body" idx="1"/>
          </p:nvPr>
        </p:nvSpPr>
        <p:spPr>
          <a:xfrm>
            <a:off x="274319" y="983975"/>
            <a:ext cx="11079482" cy="5372376"/>
          </a:xfrm>
          <a:prstGeom prst="rect">
            <a:avLst/>
          </a:prstGeom>
        </p:spPr>
        <p:txBody>
          <a:bodyPr/>
          <a:lstStyle/>
          <a:p>
            <a:pPr/>
            <a:r>
              <a:t>Определен объект разработки, определены требования к ДЭГ, спрогнозированы угрозы и уязвимости разрабатываемой системы и рассмотрены способы их предотвращения. </a:t>
            </a:r>
          </a:p>
          <a:p>
            <a:pPr/>
          </a:p>
          <a:p>
            <a:pPr/>
            <a:r>
              <a:t>Проработаны технические решения для разработки системы дистанционного электронного голосования.  Для реализации системы дистанционного электронного голосования выберем протокол </a:t>
            </a:r>
            <a:r>
              <a:t>Sensus</a:t>
            </a:r>
            <a:r>
              <a:t> </a:t>
            </a:r>
          </a:p>
          <a:p>
            <a:pPr/>
          </a:p>
          <a:p>
            <a:pPr/>
            <a:r>
              <a:t>Разработана система дистанционного электронного голосования. Система голосования представляет собой сервер регистратор, сервер учета голосов, систему аудита и клиентское приложение.</a:t>
            </a:r>
          </a:p>
        </p:txBody>
      </p:sp>
      <p:sp>
        <p:nvSpPr>
          <p:cNvPr id="276" name="Номер слайда 4"/>
          <p:cNvSpPr txBox="1"/>
          <p:nvPr>
            <p:ph type="sldNum" sz="quarter" idx="2"/>
          </p:nvPr>
        </p:nvSpPr>
        <p:spPr>
          <a:xfrm>
            <a:off x="11821160" y="6466837"/>
            <a:ext cx="358140" cy="372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Нажмите дважд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9" name="Нажмите дважды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Заголовок 1"/>
          <p:cNvSpPr txBox="1"/>
          <p:nvPr>
            <p:ph type="title"/>
          </p:nvPr>
        </p:nvSpPr>
        <p:spPr>
          <a:xfrm>
            <a:off x="838200" y="2463281"/>
            <a:ext cx="10515600" cy="965719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/>
            <a:r>
              <a:t>Спасибо за внимание</a:t>
            </a:r>
          </a:p>
        </p:txBody>
      </p:sp>
      <p:sp>
        <p:nvSpPr>
          <p:cNvPr id="283" name="Номер слайда 4"/>
          <p:cNvSpPr txBox="1"/>
          <p:nvPr>
            <p:ph type="sldNum" sz="quarter" idx="2"/>
          </p:nvPr>
        </p:nvSpPr>
        <p:spPr>
          <a:xfrm>
            <a:off x="11821160" y="6466837"/>
            <a:ext cx="358140" cy="372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Заголовок 1"/>
          <p:cNvSpPr txBox="1"/>
          <p:nvPr>
            <p:ph type="title"/>
          </p:nvPr>
        </p:nvSpPr>
        <p:spPr>
          <a:xfrm>
            <a:off x="838200" y="18255"/>
            <a:ext cx="10515600" cy="965718"/>
          </a:xfrm>
          <a:prstGeom prst="rect">
            <a:avLst/>
          </a:prstGeom>
        </p:spPr>
        <p:txBody>
          <a:bodyPr/>
          <a:lstStyle/>
          <a:p>
            <a:pPr/>
            <a:r>
              <a:t>Цель выпускной квалификационной работы</a:t>
            </a:r>
          </a:p>
        </p:txBody>
      </p:sp>
      <p:sp>
        <p:nvSpPr>
          <p:cNvPr id="105" name="Объект 2"/>
          <p:cNvSpPr txBox="1"/>
          <p:nvPr>
            <p:ph type="body" idx="1"/>
          </p:nvPr>
        </p:nvSpPr>
        <p:spPr>
          <a:xfrm>
            <a:off x="927100" y="908331"/>
            <a:ext cx="10515600" cy="504133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Целью является разработка системы дистанционного электронного голосования, которая бы отвечала необходимым требованиям и позволяла проводить прозрачные и честные выборы. </a:t>
            </a:r>
          </a:p>
        </p:txBody>
      </p:sp>
      <p:sp>
        <p:nvSpPr>
          <p:cNvPr id="106" name="Номер слайда 4"/>
          <p:cNvSpPr txBox="1"/>
          <p:nvPr>
            <p:ph type="sldNum" sz="quarter" idx="2"/>
          </p:nvPr>
        </p:nvSpPr>
        <p:spPr>
          <a:xfrm>
            <a:off x="11948160" y="6466837"/>
            <a:ext cx="231141" cy="372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Заголовок 1"/>
          <p:cNvSpPr txBox="1"/>
          <p:nvPr>
            <p:ph type="title"/>
          </p:nvPr>
        </p:nvSpPr>
        <p:spPr>
          <a:xfrm>
            <a:off x="838200" y="18255"/>
            <a:ext cx="10515600" cy="965718"/>
          </a:xfrm>
          <a:prstGeom prst="rect">
            <a:avLst/>
          </a:prstGeom>
        </p:spPr>
        <p:txBody>
          <a:bodyPr/>
          <a:lstStyle/>
          <a:p>
            <a:pPr/>
            <a:r>
              <a:t>Требования к электронному голосованию</a:t>
            </a:r>
          </a:p>
        </p:txBody>
      </p:sp>
      <p:sp>
        <p:nvSpPr>
          <p:cNvPr id="109" name="Объект 2"/>
          <p:cNvSpPr txBox="1"/>
          <p:nvPr>
            <p:ph type="body" idx="1"/>
          </p:nvPr>
        </p:nvSpPr>
        <p:spPr>
          <a:xfrm>
            <a:off x="838200" y="983975"/>
            <a:ext cx="10515600" cy="5372376"/>
          </a:xfrm>
          <a:prstGeom prst="rect">
            <a:avLst/>
          </a:prstGeom>
        </p:spPr>
        <p:txBody>
          <a:bodyPr/>
          <a:lstStyle/>
          <a:p>
            <a:pPr/>
            <a:r>
              <a:t>голосование только легитимных участников и при том, только один раз;</a:t>
            </a:r>
          </a:p>
          <a:p>
            <a:pPr/>
            <a:r>
              <a:t>тайну голосования, никто, кроме голосующего, не должен знать его выбор;</a:t>
            </a:r>
          </a:p>
          <a:p>
            <a:pPr/>
            <a:r>
              <a:t>аудит списка избирателей; </a:t>
            </a:r>
          </a:p>
          <a:p>
            <a:pPr/>
            <a:r>
              <a:t>аудит результатов голосования;</a:t>
            </a:r>
          </a:p>
          <a:p>
            <a:pPr/>
            <a:r>
              <a:t>сокрытие результатов до окончания голосования;</a:t>
            </a:r>
          </a:p>
          <a:p>
            <a:pPr/>
            <a:r>
              <a:t>решение голосующего не может быть тайно. </a:t>
            </a:r>
          </a:p>
        </p:txBody>
      </p:sp>
      <p:sp>
        <p:nvSpPr>
          <p:cNvPr id="110" name="Номер слайда 4"/>
          <p:cNvSpPr txBox="1"/>
          <p:nvPr>
            <p:ph type="sldNum" sz="quarter" idx="2"/>
          </p:nvPr>
        </p:nvSpPr>
        <p:spPr>
          <a:xfrm>
            <a:off x="11948160" y="6466837"/>
            <a:ext cx="231141" cy="372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Заголовок 1"/>
          <p:cNvSpPr txBox="1"/>
          <p:nvPr>
            <p:ph type="title"/>
          </p:nvPr>
        </p:nvSpPr>
        <p:spPr>
          <a:xfrm>
            <a:off x="838200" y="18255"/>
            <a:ext cx="10515600" cy="965718"/>
          </a:xfrm>
          <a:prstGeom prst="rect">
            <a:avLst/>
          </a:prstGeom>
        </p:spPr>
        <p:txBody>
          <a:bodyPr/>
          <a:lstStyle/>
          <a:p>
            <a:pPr/>
            <a:r>
              <a:t>Виды систем голосования</a:t>
            </a:r>
          </a:p>
        </p:txBody>
      </p:sp>
      <p:sp>
        <p:nvSpPr>
          <p:cNvPr id="113" name="Номер слайда 4"/>
          <p:cNvSpPr txBox="1"/>
          <p:nvPr>
            <p:ph type="sldNum" sz="quarter" idx="2"/>
          </p:nvPr>
        </p:nvSpPr>
        <p:spPr>
          <a:xfrm>
            <a:off x="11948160" y="6466837"/>
            <a:ext cx="231141" cy="372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4" name="Рисунок 11" descr="Рисунок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6821" y="827895"/>
            <a:ext cx="9858357" cy="55284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Заголовок 1"/>
          <p:cNvSpPr txBox="1"/>
          <p:nvPr>
            <p:ph type="title"/>
          </p:nvPr>
        </p:nvSpPr>
        <p:spPr>
          <a:xfrm>
            <a:off x="838200" y="18255"/>
            <a:ext cx="10515600" cy="965718"/>
          </a:xfrm>
          <a:prstGeom prst="rect">
            <a:avLst/>
          </a:prstGeom>
        </p:spPr>
        <p:txBody>
          <a:bodyPr/>
          <a:lstStyle/>
          <a:p>
            <a:pPr/>
            <a:r>
              <a:t>Сравнение существующих систем голосования</a:t>
            </a:r>
          </a:p>
        </p:txBody>
      </p:sp>
      <p:sp>
        <p:nvSpPr>
          <p:cNvPr id="117" name="Номер слайда 4"/>
          <p:cNvSpPr txBox="1"/>
          <p:nvPr>
            <p:ph type="sldNum" sz="quarter" idx="2"/>
          </p:nvPr>
        </p:nvSpPr>
        <p:spPr>
          <a:xfrm>
            <a:off x="11948160" y="6466837"/>
            <a:ext cx="231141" cy="372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18" name="Объект 8"/>
          <p:cNvGraphicFramePr/>
          <p:nvPr/>
        </p:nvGraphicFramePr>
        <p:xfrm>
          <a:off x="0" y="807145"/>
          <a:ext cx="12192000" cy="504399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3273552"/>
                <a:gridCol w="1602756"/>
                <a:gridCol w="2438155"/>
                <a:gridCol w="2618984"/>
                <a:gridCol w="2258552"/>
              </a:tblGrid>
              <a:tr h="857063">
                <a:tc>
                  <a:txBody>
                    <a:bodyPr/>
                    <a:lstStyle/>
                    <a:p>
                      <a:pPr indent="17462" algn="ctr">
                        <a:lnSpc>
                          <a:spcPct val="15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Параметр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17462" algn="ctr">
                        <a:lnSpc>
                          <a:spcPct val="15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Бумажное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17462" algn="ctr">
                        <a:lnSpc>
                          <a:spcPct val="15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Бумажно-электронное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17462" algn="ctr">
                        <a:lnSpc>
                          <a:spcPct val="15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Электронное с прямой записью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17462" algn="ctr">
                        <a:lnSpc>
                          <a:spcPct val="15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Электронное через публ. сети</a:t>
                      </a:r>
                    </a:p>
                  </a:txBody>
                  <a:tcPr marL="0" marR="0" marT="0" marB="0" anchor="t" anchorCtr="0" horzOverflow="overflow"/>
                </a:tc>
              </a:tr>
              <a:tr h="877797">
                <a:tc>
                  <a:txBody>
                    <a:bodyPr/>
                    <a:lstStyle/>
                    <a:p>
                      <a:pPr indent="17462" algn="l">
                        <a:lnSpc>
                          <a:spcPct val="15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Соответствует требованиям эл. голосования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defRPr sz="1800"/>
                      </a:pPr>
                      <a:r>
                        <a:rPr sz="2000"/>
                        <a:t>+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defRPr sz="1800"/>
                      </a:pPr>
                      <a:r>
                        <a:rPr sz="2000"/>
                        <a:t>+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defRPr sz="1800"/>
                      </a:pPr>
                      <a:r>
                        <a:rPr sz="2000"/>
                        <a:t>+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defRPr sz="1800"/>
                      </a:pPr>
                      <a:r>
                        <a:rPr sz="2000"/>
                        <a:t>+</a:t>
                      </a:r>
                    </a:p>
                  </a:txBody>
                  <a:tcPr marL="0" marR="0" marT="0" marB="0" anchor="t" anchorCtr="0" horzOverflow="overflow"/>
                </a:tc>
              </a:tr>
              <a:tr h="1012363">
                <a:tc>
                  <a:txBody>
                    <a:bodyPr/>
                    <a:lstStyle/>
                    <a:p>
                      <a:pPr indent="17462" algn="l">
                        <a:lnSpc>
                          <a:spcPct val="15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Автоматизированный подсчет голосов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defRPr sz="1800"/>
                      </a:pPr>
                      <a:r>
                        <a:rPr sz="2000"/>
                        <a:t>-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defRPr sz="1800"/>
                      </a:pPr>
                      <a:r>
                        <a:rPr sz="2000"/>
                        <a:t>+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defRPr sz="1800"/>
                      </a:pPr>
                      <a:r>
                        <a:rPr sz="2000"/>
                        <a:t>+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defRPr sz="1800"/>
                      </a:pPr>
                      <a:r>
                        <a:rPr sz="2000"/>
                        <a:t>+</a:t>
                      </a:r>
                    </a:p>
                  </a:txBody>
                  <a:tcPr marL="0" marR="0" marT="0" marB="0" anchor="t" anchorCtr="0" horzOverflow="overflow"/>
                </a:tc>
              </a:tr>
              <a:tr h="1012363">
                <a:tc>
                  <a:txBody>
                    <a:bodyPr/>
                    <a:lstStyle/>
                    <a:p>
                      <a:pPr indent="17462" algn="l">
                        <a:lnSpc>
                          <a:spcPct val="15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Автоматизированный сбор голосов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defRPr sz="1800"/>
                      </a:pPr>
                      <a:r>
                        <a:rPr sz="2000"/>
                        <a:t>-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defRPr sz="1800"/>
                      </a:pPr>
                      <a:r>
                        <a:rPr sz="2000"/>
                        <a:t>-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defRPr sz="1800"/>
                      </a:pPr>
                      <a:r>
                        <a:rPr sz="2000"/>
                        <a:t>+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defRPr sz="1800"/>
                      </a:pPr>
                      <a:r>
                        <a:rPr sz="2000"/>
                        <a:t>+</a:t>
                      </a:r>
                    </a:p>
                  </a:txBody>
                  <a:tcPr marL="0" marR="0" marT="0" marB="0" anchor="t" anchorCtr="0" horzOverflow="overflow"/>
                </a:tc>
              </a:tr>
              <a:tr h="1284407">
                <a:tc>
                  <a:txBody>
                    <a:bodyPr/>
                    <a:lstStyle/>
                    <a:p>
                      <a:pPr indent="53975" algn="l">
                        <a:lnSpc>
                          <a:spcPct val="15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Возможно проголосовать дистанционно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defRPr sz="1800"/>
                      </a:pPr>
                      <a:r>
                        <a:rPr sz="2000"/>
                        <a:t>-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defRPr sz="1800"/>
                      </a:pPr>
                      <a:r>
                        <a:rPr sz="2000"/>
                        <a:t>-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defRPr sz="1800"/>
                      </a:pPr>
                      <a:r>
                        <a:rPr sz="2000"/>
                        <a:t>-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defRPr sz="1800"/>
                      </a:pPr>
                      <a:r>
                        <a:rPr sz="2000"/>
                        <a:t>+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Заголовок 1"/>
          <p:cNvSpPr txBox="1"/>
          <p:nvPr>
            <p:ph type="title"/>
          </p:nvPr>
        </p:nvSpPr>
        <p:spPr>
          <a:xfrm>
            <a:off x="838200" y="18255"/>
            <a:ext cx="10515600" cy="965718"/>
          </a:xfrm>
          <a:prstGeom prst="rect">
            <a:avLst/>
          </a:prstGeom>
        </p:spPr>
        <p:txBody>
          <a:bodyPr/>
          <a:lstStyle/>
          <a:p>
            <a:pPr/>
            <a:r>
              <a:t>Требования к обеспечению безопасности</a:t>
            </a:r>
          </a:p>
        </p:txBody>
      </p:sp>
      <p:sp>
        <p:nvSpPr>
          <p:cNvPr id="121" name="Объект 2"/>
          <p:cNvSpPr txBox="1"/>
          <p:nvPr>
            <p:ph type="body" idx="1"/>
          </p:nvPr>
        </p:nvSpPr>
        <p:spPr>
          <a:xfrm>
            <a:off x="838200" y="983975"/>
            <a:ext cx="10515600" cy="5372376"/>
          </a:xfrm>
          <a:prstGeom prst="rect">
            <a:avLst/>
          </a:prstGeom>
        </p:spPr>
        <p:txBody>
          <a:bodyPr/>
          <a:lstStyle/>
          <a:p>
            <a:pPr/>
            <a:r>
              <a:t>В составе ПТК ДЭГ необходимо использовать сертифицированные по требованиям безопасности информации средства защиты информации средства защиты информации не ниже 4 класса и соответствующие 4 уровню доверия.</a:t>
            </a:r>
          </a:p>
          <a:p>
            <a:pPr/>
          </a:p>
          <a:p>
            <a:pPr/>
            <a:r>
              <a:t>Для ПТК ДЭГ необходимо обеспечить выполнения требований, предъявляемых к 1 (первому) классу защищенности информационных систем.</a:t>
            </a:r>
          </a:p>
          <a:p>
            <a:pPr/>
          </a:p>
          <a:p>
            <a:pPr/>
            <a:r>
              <a:t>В ПТК ДЭГ необходимо обеспечить третий уровень защищенности персональных данных при их обработке в ПТК ДЭГ (УЗ-3).</a:t>
            </a:r>
          </a:p>
        </p:txBody>
      </p:sp>
      <p:sp>
        <p:nvSpPr>
          <p:cNvPr id="122" name="Номер слайда 4"/>
          <p:cNvSpPr txBox="1"/>
          <p:nvPr>
            <p:ph type="sldNum" sz="quarter" idx="2"/>
          </p:nvPr>
        </p:nvSpPr>
        <p:spPr>
          <a:xfrm>
            <a:off x="11948160" y="6466837"/>
            <a:ext cx="231141" cy="372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Протокол</a:t>
            </a:r>
            <a:r>
              <a:t> </a:t>
            </a:r>
            <a:r>
              <a:t>тайного голосования</a:t>
            </a:r>
          </a:p>
        </p:txBody>
      </p:sp>
      <p:sp>
        <p:nvSpPr>
          <p:cNvPr id="125" name="Номер слайда 4"/>
          <p:cNvSpPr txBox="1"/>
          <p:nvPr>
            <p:ph type="sldNum" sz="quarter" idx="2"/>
          </p:nvPr>
        </p:nvSpPr>
        <p:spPr>
          <a:xfrm>
            <a:off x="11948160" y="6466837"/>
            <a:ext cx="231141" cy="372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Р утверждает список голосующих"/>
          <p:cNvSpPr/>
          <p:nvPr/>
        </p:nvSpPr>
        <p:spPr>
          <a:xfrm>
            <a:off x="634331" y="1786791"/>
            <a:ext cx="2227672" cy="132463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Р утверждает список голосующих</a:t>
            </a:r>
          </a:p>
        </p:txBody>
      </p:sp>
      <p:sp>
        <p:nvSpPr>
          <p:cNvPr id="127" name="Р - Сервис регистратор…"/>
          <p:cNvSpPr txBox="1"/>
          <p:nvPr/>
        </p:nvSpPr>
        <p:spPr>
          <a:xfrm>
            <a:off x="79312" y="410868"/>
            <a:ext cx="4068084" cy="1148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Р - Сервис регистратор</a:t>
            </a:r>
          </a:p>
          <a:p>
            <a:pPr/>
            <a:r>
              <a:t>У - Сервис учета голосов</a:t>
            </a:r>
          </a:p>
          <a:p>
            <a:pPr/>
            <a:r>
              <a:t>Г - Голосующий</a:t>
            </a:r>
          </a:p>
          <a:p>
            <a:pPr/>
            <a:r>
              <a:t>С - Сообщение</a:t>
            </a:r>
          </a:p>
        </p:txBody>
      </p:sp>
      <p:sp>
        <p:nvSpPr>
          <p:cNvPr id="128" name="1"/>
          <p:cNvSpPr txBox="1"/>
          <p:nvPr/>
        </p:nvSpPr>
        <p:spPr>
          <a:xfrm>
            <a:off x="1638947" y="1873117"/>
            <a:ext cx="2184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29" name="Р утверждает список голосующих"/>
          <p:cNvSpPr/>
          <p:nvPr/>
        </p:nvSpPr>
        <p:spPr>
          <a:xfrm>
            <a:off x="3131648" y="1786791"/>
            <a:ext cx="2227672" cy="132463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Р утверждает список голосующих</a:t>
            </a:r>
          </a:p>
        </p:txBody>
      </p:sp>
      <p:sp>
        <p:nvSpPr>
          <p:cNvPr id="130" name="2"/>
          <p:cNvSpPr txBox="1"/>
          <p:nvPr/>
        </p:nvSpPr>
        <p:spPr>
          <a:xfrm>
            <a:off x="4136263" y="1873117"/>
            <a:ext cx="2184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31" name="Р утверждает список голосующих"/>
          <p:cNvSpPr/>
          <p:nvPr/>
        </p:nvSpPr>
        <p:spPr>
          <a:xfrm>
            <a:off x="5717221" y="1786791"/>
            <a:ext cx="2227672" cy="132463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Р утверждает список голосующих</a:t>
            </a:r>
          </a:p>
        </p:txBody>
      </p:sp>
      <p:sp>
        <p:nvSpPr>
          <p:cNvPr id="132" name="3"/>
          <p:cNvSpPr txBox="1"/>
          <p:nvPr/>
        </p:nvSpPr>
        <p:spPr>
          <a:xfrm>
            <a:off x="6721836" y="1873117"/>
            <a:ext cx="2184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33" name="Р утверждает список голосующих"/>
          <p:cNvSpPr/>
          <p:nvPr/>
        </p:nvSpPr>
        <p:spPr>
          <a:xfrm>
            <a:off x="8302793" y="1786791"/>
            <a:ext cx="2227673" cy="132463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Р утверждает список голосующих</a:t>
            </a:r>
          </a:p>
        </p:txBody>
      </p:sp>
      <p:sp>
        <p:nvSpPr>
          <p:cNvPr id="134" name="4"/>
          <p:cNvSpPr txBox="1"/>
          <p:nvPr/>
        </p:nvSpPr>
        <p:spPr>
          <a:xfrm>
            <a:off x="9307409" y="1873117"/>
            <a:ext cx="2184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35" name="Р утверждает список голосующих"/>
          <p:cNvSpPr/>
          <p:nvPr/>
        </p:nvSpPr>
        <p:spPr>
          <a:xfrm>
            <a:off x="634331" y="3357779"/>
            <a:ext cx="2227672" cy="132463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Р утверждает список голосующих</a:t>
            </a:r>
          </a:p>
        </p:txBody>
      </p:sp>
      <p:sp>
        <p:nvSpPr>
          <p:cNvPr id="136" name="5"/>
          <p:cNvSpPr txBox="1"/>
          <p:nvPr/>
        </p:nvSpPr>
        <p:spPr>
          <a:xfrm>
            <a:off x="1638947" y="3444105"/>
            <a:ext cx="2184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137" name="Р утверждает список голосующих"/>
          <p:cNvSpPr/>
          <p:nvPr/>
        </p:nvSpPr>
        <p:spPr>
          <a:xfrm>
            <a:off x="3131648" y="3357779"/>
            <a:ext cx="2227672" cy="132463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Р утверждает список голосующих</a:t>
            </a:r>
          </a:p>
        </p:txBody>
      </p:sp>
      <p:sp>
        <p:nvSpPr>
          <p:cNvPr id="138" name="6"/>
          <p:cNvSpPr txBox="1"/>
          <p:nvPr/>
        </p:nvSpPr>
        <p:spPr>
          <a:xfrm>
            <a:off x="4136263" y="3444105"/>
            <a:ext cx="2184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9" name="Р утверждает список голосующих"/>
          <p:cNvSpPr/>
          <p:nvPr/>
        </p:nvSpPr>
        <p:spPr>
          <a:xfrm>
            <a:off x="5717221" y="3357779"/>
            <a:ext cx="2227672" cy="132463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Р утверждает список голосующих</a:t>
            </a:r>
          </a:p>
        </p:txBody>
      </p:sp>
      <p:sp>
        <p:nvSpPr>
          <p:cNvPr id="140" name="7"/>
          <p:cNvSpPr txBox="1"/>
          <p:nvPr/>
        </p:nvSpPr>
        <p:spPr>
          <a:xfrm>
            <a:off x="6721836" y="3444105"/>
            <a:ext cx="2184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141" name="Р утверждает список голосующих"/>
          <p:cNvSpPr/>
          <p:nvPr/>
        </p:nvSpPr>
        <p:spPr>
          <a:xfrm>
            <a:off x="8302793" y="3357779"/>
            <a:ext cx="2227673" cy="132463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Р утверждает список голосующих</a:t>
            </a:r>
          </a:p>
        </p:txBody>
      </p:sp>
      <p:sp>
        <p:nvSpPr>
          <p:cNvPr id="142" name="8"/>
          <p:cNvSpPr txBox="1"/>
          <p:nvPr/>
        </p:nvSpPr>
        <p:spPr>
          <a:xfrm>
            <a:off x="9307409" y="3444105"/>
            <a:ext cx="2184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143" name="Р утверждает список голосующих"/>
          <p:cNvSpPr/>
          <p:nvPr/>
        </p:nvSpPr>
        <p:spPr>
          <a:xfrm>
            <a:off x="634331" y="4928767"/>
            <a:ext cx="2227672" cy="132463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Р утверждает список голосующих</a:t>
            </a:r>
          </a:p>
        </p:txBody>
      </p:sp>
      <p:sp>
        <p:nvSpPr>
          <p:cNvPr id="144" name="9"/>
          <p:cNvSpPr txBox="1"/>
          <p:nvPr/>
        </p:nvSpPr>
        <p:spPr>
          <a:xfrm>
            <a:off x="1638947" y="5015093"/>
            <a:ext cx="218441" cy="615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Заголовок 1"/>
          <p:cNvSpPr txBox="1"/>
          <p:nvPr>
            <p:ph type="title"/>
          </p:nvPr>
        </p:nvSpPr>
        <p:spPr>
          <a:xfrm>
            <a:off x="-25400" y="-117475"/>
            <a:ext cx="11215597" cy="495351"/>
          </a:xfrm>
          <a:prstGeom prst="rect">
            <a:avLst/>
          </a:prstGeom>
        </p:spPr>
        <p:txBody>
          <a:bodyPr/>
          <a:lstStyle/>
          <a:p>
            <a:pPr/>
            <a:r>
              <a:t>Протокол</a:t>
            </a:r>
            <a:r>
              <a:t> </a:t>
            </a:r>
            <a:r>
              <a:t>тайного голосования</a:t>
            </a:r>
          </a:p>
        </p:txBody>
      </p:sp>
      <p:sp>
        <p:nvSpPr>
          <p:cNvPr id="147" name="Номер слайда 4"/>
          <p:cNvSpPr txBox="1"/>
          <p:nvPr>
            <p:ph type="sldNum" sz="quarter" idx="2"/>
          </p:nvPr>
        </p:nvSpPr>
        <p:spPr>
          <a:xfrm>
            <a:off x="11948160" y="6466837"/>
            <a:ext cx="231141" cy="372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8" name="Сервис регистратор (Р)"/>
          <p:cNvSpPr/>
          <p:nvPr/>
        </p:nvSpPr>
        <p:spPr>
          <a:xfrm>
            <a:off x="833975" y="477504"/>
            <a:ext cx="2630822" cy="482651"/>
          </a:xfrm>
          <a:prstGeom prst="roundRect">
            <a:avLst>
              <a:gd name="adj" fmla="val 39470"/>
            </a:avLst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Сервис регистратор (Р)</a:t>
            </a:r>
          </a:p>
        </p:txBody>
      </p:sp>
      <p:sp>
        <p:nvSpPr>
          <p:cNvPr id="149" name="Голосующий (Г)"/>
          <p:cNvSpPr/>
          <p:nvPr/>
        </p:nvSpPr>
        <p:spPr>
          <a:xfrm>
            <a:off x="4820525" y="477504"/>
            <a:ext cx="2550950" cy="482651"/>
          </a:xfrm>
          <a:prstGeom prst="roundRect">
            <a:avLst>
              <a:gd name="adj" fmla="val 39470"/>
            </a:avLst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Голосующий (Г)</a:t>
            </a:r>
          </a:p>
        </p:txBody>
      </p:sp>
      <p:sp>
        <p:nvSpPr>
          <p:cNvPr id="150" name="Сервис учета голосов (У)"/>
          <p:cNvSpPr/>
          <p:nvPr/>
        </p:nvSpPr>
        <p:spPr>
          <a:xfrm>
            <a:off x="8839220" y="477504"/>
            <a:ext cx="2899282" cy="482651"/>
          </a:xfrm>
          <a:prstGeom prst="roundRect">
            <a:avLst>
              <a:gd name="adj" fmla="val 39470"/>
            </a:avLst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Сервис учета голосов (У)</a:t>
            </a:r>
          </a:p>
        </p:txBody>
      </p:sp>
      <p:sp>
        <p:nvSpPr>
          <p:cNvPr id="151" name="Шаг 1. Утверждает список голосующих"/>
          <p:cNvSpPr/>
          <p:nvPr/>
        </p:nvSpPr>
        <p:spPr>
          <a:xfrm>
            <a:off x="88610" y="1199695"/>
            <a:ext cx="3683001" cy="10795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lnSpc>
                <a:spcPct val="90000"/>
              </a:lnSpc>
              <a:spcBef>
                <a:spcPts val="1000"/>
              </a:spcBef>
              <a:defRPr sz="2000"/>
            </a:pPr>
            <a:r>
              <a:t>Шаг</a:t>
            </a:r>
            <a:r>
              <a:rPr spc="-64"/>
              <a:t> </a:t>
            </a:r>
            <a:r>
              <a:t>1.</a:t>
            </a:r>
            <a:r>
              <a:rPr spc="-64"/>
              <a:t> Утверждает список голосующих</a:t>
            </a:r>
          </a:p>
        </p:txBody>
      </p:sp>
      <p:sp>
        <p:nvSpPr>
          <p:cNvPr id="152" name="Шаг 4. V создает ключи КРзак , КРотк выкладывает К𝑉отк ."/>
          <p:cNvSpPr/>
          <p:nvPr/>
        </p:nvSpPr>
        <p:spPr>
          <a:xfrm>
            <a:off x="93785" y="2516505"/>
            <a:ext cx="3683001" cy="10795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lnSpc>
                <a:spcPct val="90000"/>
              </a:lnSpc>
              <a:spcBef>
                <a:spcPts val="1000"/>
              </a:spcBef>
              <a:defRPr sz="2000"/>
            </a:pPr>
            <a:r>
              <a:t>Шаг</a:t>
            </a:r>
            <a:r>
              <a:rPr spc="-100"/>
              <a:t> </a:t>
            </a:r>
            <a:r>
              <a:t>4.</a:t>
            </a:r>
            <a:r>
              <a:rPr spc="-92"/>
              <a:t> </a:t>
            </a:r>
            <a:r>
              <a:t>V</a:t>
            </a:r>
            <a:r>
              <a:rPr spc="-78"/>
              <a:t> </a:t>
            </a:r>
            <a:r>
              <a:t>создает</a:t>
            </a:r>
            <a:r>
              <a:rPr spc="-78"/>
              <a:t> </a:t>
            </a:r>
            <a:r>
              <a:t>ключи</a:t>
            </a:r>
            <a:r>
              <a:rPr spc="-78"/>
              <a:t> </a:t>
            </a:r>
            <a:r>
              <a:t>К</a:t>
            </a:r>
            <a:r>
              <a:rPr baseline="-12500" spc="-39"/>
              <a:t>Р</a:t>
            </a:r>
            <a:r>
              <a:rPr baseline="-22499" spc="-50"/>
              <a:t>зак</a:t>
            </a:r>
            <a:r>
              <a:rPr baseline="-22499" spc="-200"/>
              <a:t> </a:t>
            </a:r>
            <a:r>
              <a:t>,</a:t>
            </a:r>
            <a:r>
              <a:rPr spc="-71"/>
              <a:t> </a:t>
            </a:r>
            <a:r>
              <a:t>К</a:t>
            </a:r>
            <a:r>
              <a:rPr baseline="-12500" spc="-39"/>
              <a:t>Р</a:t>
            </a:r>
            <a:r>
              <a:rPr baseline="-22499" spc="-50"/>
              <a:t>отк </a:t>
            </a:r>
            <a:r>
              <a:t>выкладывает</a:t>
            </a:r>
            <a:r>
              <a:rPr spc="-78"/>
              <a:t> </a:t>
            </a:r>
            <a:r>
              <a:t>К</a:t>
            </a:r>
            <a:r>
              <a:rPr baseline="-12500" spc="-39"/>
              <a:t>𝑉</a:t>
            </a:r>
            <a:r>
              <a:rPr baseline="-22499" spc="-50"/>
              <a:t>отк</a:t>
            </a:r>
            <a:r>
              <a:rPr baseline="-22499" spc="-175"/>
              <a:t> </a:t>
            </a:r>
            <a:r>
              <a:rPr spc="-71"/>
              <a:t>.</a:t>
            </a:r>
          </a:p>
        </p:txBody>
      </p:sp>
      <p:sp>
        <p:nvSpPr>
          <p:cNvPr id="153" name="Шаг 3. Формирует сообщение (С), шифрует его КГсек , маскирует, подписывает КГзак, отправляет"/>
          <p:cNvSpPr/>
          <p:nvPr/>
        </p:nvSpPr>
        <p:spPr>
          <a:xfrm>
            <a:off x="4428665" y="2516505"/>
            <a:ext cx="3683001" cy="127670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lnSpc>
                <a:spcPct val="90000"/>
              </a:lnSpc>
              <a:spcBef>
                <a:spcPts val="1000"/>
              </a:spcBef>
              <a:defRPr sz="2000"/>
            </a:pPr>
            <a:r>
              <a:t>Шаг</a:t>
            </a:r>
            <a:r>
              <a:rPr spc="-78"/>
              <a:t> </a:t>
            </a:r>
            <a:r>
              <a:t>3.</a:t>
            </a:r>
            <a:r>
              <a:rPr spc="-71"/>
              <a:t> Ф</a:t>
            </a:r>
            <a:r>
              <a:t>ормирует</a:t>
            </a:r>
            <a:r>
              <a:rPr spc="-71"/>
              <a:t> сообщение (</a:t>
            </a:r>
            <a:r>
              <a:t>С),</a:t>
            </a:r>
            <a:r>
              <a:rPr spc="-71"/>
              <a:t> </a:t>
            </a:r>
            <a:r>
              <a:t>шифрует</a:t>
            </a:r>
            <a:r>
              <a:rPr spc="-71"/>
              <a:t> </a:t>
            </a:r>
            <a:r>
              <a:rPr spc="-35"/>
              <a:t>его</a:t>
            </a:r>
            <a:r>
              <a:t> К</a:t>
            </a:r>
            <a:r>
              <a:rPr baseline="-12500"/>
              <a:t>Г</a:t>
            </a:r>
            <a:r>
              <a:rPr baseline="-22499"/>
              <a:t>сек</a:t>
            </a:r>
            <a:r>
              <a:rPr baseline="-22499" spc="-187"/>
              <a:t> </a:t>
            </a:r>
            <a:r>
              <a:t>,</a:t>
            </a:r>
            <a:r>
              <a:rPr spc="-100"/>
              <a:t> </a:t>
            </a:r>
            <a:r>
              <a:t>маскирует,</a:t>
            </a:r>
            <a:r>
              <a:rPr spc="-78"/>
              <a:t> </a:t>
            </a:r>
            <a:r>
              <a:t>подписывает</a:t>
            </a:r>
            <a:r>
              <a:rPr spc="-78"/>
              <a:t> </a:t>
            </a:r>
            <a:r>
              <a:t>К</a:t>
            </a:r>
            <a:r>
              <a:rPr baseline="-12500"/>
              <a:t>Г</a:t>
            </a:r>
            <a:r>
              <a:rPr baseline="-22499"/>
              <a:t>зак</a:t>
            </a:r>
            <a:r>
              <a:rPr baseline="-22499" spc="512"/>
              <a:t>,</a:t>
            </a:r>
            <a:r>
              <a:rPr spc="-78"/>
              <a:t> о</a:t>
            </a:r>
            <a:r>
              <a:t>тправляет</a:t>
            </a:r>
          </a:p>
        </p:txBody>
      </p:sp>
      <p:sp>
        <p:nvSpPr>
          <p:cNvPr id="154" name="Шаг 7. Проверяет подписи Р и Г и помещает зашифрованный С в специальный список"/>
          <p:cNvSpPr/>
          <p:nvPr/>
        </p:nvSpPr>
        <p:spPr>
          <a:xfrm>
            <a:off x="8447361" y="3975246"/>
            <a:ext cx="3683001" cy="10795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lnSpc>
                <a:spcPct val="90000"/>
              </a:lnSpc>
              <a:spcBef>
                <a:spcPts val="1000"/>
              </a:spcBef>
              <a:defRPr sz="2000"/>
            </a:pPr>
            <a:r>
              <a:t>Шаг</a:t>
            </a:r>
            <a:r>
              <a:rPr spc="-42"/>
              <a:t> </a:t>
            </a:r>
            <a:r>
              <a:t>7.</a:t>
            </a:r>
            <a:r>
              <a:rPr spc="-35"/>
              <a:t> П</a:t>
            </a:r>
            <a:r>
              <a:t>роверяет</a:t>
            </a:r>
            <a:r>
              <a:rPr spc="-42"/>
              <a:t> </a:t>
            </a:r>
            <a:r>
              <a:t>подписи</a:t>
            </a:r>
            <a:r>
              <a:rPr spc="-42"/>
              <a:t> Р </a:t>
            </a:r>
            <a:r>
              <a:t>и</a:t>
            </a:r>
            <a:r>
              <a:rPr spc="-42"/>
              <a:t> Г </a:t>
            </a:r>
            <a:r>
              <a:t>и</a:t>
            </a:r>
            <a:r>
              <a:rPr spc="-42"/>
              <a:t> </a:t>
            </a:r>
            <a:r>
              <a:t>помещает</a:t>
            </a:r>
            <a:r>
              <a:rPr spc="-42"/>
              <a:t> </a:t>
            </a:r>
            <a:r>
              <a:t>зашифрованный</a:t>
            </a:r>
            <a:r>
              <a:rPr spc="-42"/>
              <a:t> </a:t>
            </a:r>
            <a:r>
              <a:t>С</a:t>
            </a:r>
            <a:r>
              <a:rPr spc="-42"/>
              <a:t> </a:t>
            </a:r>
            <a:r>
              <a:t>в</a:t>
            </a:r>
            <a:r>
              <a:rPr spc="-42"/>
              <a:t> </a:t>
            </a:r>
            <a:r>
              <a:t>специальный список</a:t>
            </a:r>
          </a:p>
        </p:txBody>
      </p:sp>
      <p:sp>
        <p:nvSpPr>
          <p:cNvPr id="155" name="Шаг 8. После публикации списка, отправляет свой КВсек"/>
          <p:cNvSpPr/>
          <p:nvPr/>
        </p:nvSpPr>
        <p:spPr>
          <a:xfrm>
            <a:off x="4444738" y="5356446"/>
            <a:ext cx="3683001" cy="10795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lnSpc>
                <a:spcPct val="90000"/>
              </a:lnSpc>
              <a:spcBef>
                <a:spcPts val="1000"/>
              </a:spcBef>
              <a:defRPr sz="2000"/>
            </a:pPr>
            <a:r>
              <a:t>Шаг</a:t>
            </a:r>
            <a:r>
              <a:rPr spc="-92"/>
              <a:t> </a:t>
            </a:r>
            <a:r>
              <a:t>8.</a:t>
            </a:r>
            <a:r>
              <a:rPr spc="-64"/>
              <a:t> </a:t>
            </a:r>
            <a:r>
              <a:t>После</a:t>
            </a:r>
            <a:r>
              <a:rPr spc="-71"/>
              <a:t> </a:t>
            </a:r>
            <a:r>
              <a:t>публикации</a:t>
            </a:r>
            <a:r>
              <a:rPr spc="-64"/>
              <a:t> </a:t>
            </a:r>
            <a:r>
              <a:t>списка,</a:t>
            </a:r>
            <a:r>
              <a:rPr spc="-64"/>
              <a:t> </a:t>
            </a:r>
            <a:r>
              <a:t>отправляет</a:t>
            </a:r>
            <a:r>
              <a:rPr spc="-64"/>
              <a:t> </a:t>
            </a:r>
            <a:r>
              <a:t>свой</a:t>
            </a:r>
            <a:r>
              <a:rPr spc="-71"/>
              <a:t> </a:t>
            </a:r>
            <a:r>
              <a:t>К</a:t>
            </a:r>
            <a:r>
              <a:rPr baseline="-12500"/>
              <a:t>В</a:t>
            </a:r>
            <a:r>
              <a:rPr baseline="-22499"/>
              <a:t>сек</a:t>
            </a:r>
          </a:p>
        </p:txBody>
      </p:sp>
      <p:sp>
        <p:nvSpPr>
          <p:cNvPr id="156" name="Шаг 9. Расшифровывает С подсчитывает голоса, публикует ключи и зашифрованные С"/>
          <p:cNvSpPr/>
          <p:nvPr/>
        </p:nvSpPr>
        <p:spPr>
          <a:xfrm>
            <a:off x="8447361" y="5356446"/>
            <a:ext cx="3683001" cy="10795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lnSpc>
                <a:spcPct val="90000"/>
              </a:lnSpc>
              <a:spcBef>
                <a:spcPts val="1000"/>
              </a:spcBef>
              <a:defRPr sz="2000"/>
            </a:pPr>
            <a:r>
              <a:t>Шаг</a:t>
            </a:r>
            <a:r>
              <a:rPr spc="-50"/>
              <a:t> </a:t>
            </a:r>
            <a:r>
              <a:t>9.</a:t>
            </a:r>
            <a:r>
              <a:rPr spc="-50"/>
              <a:t> Р</a:t>
            </a:r>
            <a:r>
              <a:t>асшифровывает</a:t>
            </a:r>
            <a:r>
              <a:rPr spc="-50"/>
              <a:t> </a:t>
            </a:r>
            <a:r>
              <a:t>С</a:t>
            </a:r>
            <a:r>
              <a:rPr spc="-50"/>
              <a:t> </a:t>
            </a:r>
            <a:r>
              <a:t>подсчитывает</a:t>
            </a:r>
            <a:r>
              <a:rPr spc="-50"/>
              <a:t> </a:t>
            </a:r>
            <a:r>
              <a:t>голоса,</a:t>
            </a:r>
            <a:r>
              <a:rPr spc="-50"/>
              <a:t> </a:t>
            </a:r>
            <a:r>
              <a:t>публикует ключи и зашифрованные С</a:t>
            </a:r>
          </a:p>
        </p:txBody>
      </p:sp>
      <p:sp>
        <p:nvSpPr>
          <p:cNvPr id="157" name="Шаг 6. Удаляет слой маскирующего шифрования и отправляет"/>
          <p:cNvSpPr/>
          <p:nvPr/>
        </p:nvSpPr>
        <p:spPr>
          <a:xfrm>
            <a:off x="4428665" y="3973015"/>
            <a:ext cx="3683001" cy="10795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lnSpc>
                <a:spcPct val="90000"/>
              </a:lnSpc>
              <a:spcBef>
                <a:spcPts val="1000"/>
              </a:spcBef>
              <a:defRPr sz="2000"/>
            </a:pPr>
            <a:r>
              <a:t>Шаг</a:t>
            </a:r>
            <a:r>
              <a:rPr spc="-85"/>
              <a:t> </a:t>
            </a:r>
            <a:r>
              <a:t>6.</a:t>
            </a:r>
            <a:r>
              <a:rPr spc="-78"/>
              <a:t> У</a:t>
            </a:r>
            <a:r>
              <a:t>даляет</a:t>
            </a:r>
            <a:r>
              <a:rPr spc="-78"/>
              <a:t> </a:t>
            </a:r>
            <a:r>
              <a:t>слой</a:t>
            </a:r>
            <a:r>
              <a:rPr spc="-85"/>
              <a:t> </a:t>
            </a:r>
            <a:r>
              <a:t>маскирующего</a:t>
            </a:r>
            <a:r>
              <a:rPr spc="-78"/>
              <a:t> </a:t>
            </a:r>
            <a:r>
              <a:t>шифрования</a:t>
            </a:r>
            <a:r>
              <a:rPr spc="-85"/>
              <a:t> </a:t>
            </a:r>
            <a:r>
              <a:t>и</a:t>
            </a:r>
            <a:r>
              <a:rPr spc="-85"/>
              <a:t> </a:t>
            </a:r>
            <a:r>
              <a:t>отправляет</a:t>
            </a:r>
          </a:p>
        </p:txBody>
      </p:sp>
      <p:sp>
        <p:nvSpPr>
          <p:cNvPr id="158" name="Шаг 5. Удостоверяется, что С принадлежит Г, который еще не голосовал, подписывает К𝑉зак, отправляет."/>
          <p:cNvSpPr/>
          <p:nvPr/>
        </p:nvSpPr>
        <p:spPr>
          <a:xfrm>
            <a:off x="88610" y="3975246"/>
            <a:ext cx="3683001" cy="13723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lnSpc>
                <a:spcPct val="90000"/>
              </a:lnSpc>
              <a:spcBef>
                <a:spcPts val="1000"/>
              </a:spcBef>
              <a:defRPr sz="2000"/>
            </a:pPr>
            <a:r>
              <a:t>Шаг</a:t>
            </a:r>
            <a:r>
              <a:rPr spc="-50"/>
              <a:t> </a:t>
            </a:r>
            <a:r>
              <a:t>5.</a:t>
            </a:r>
            <a:r>
              <a:rPr spc="-42"/>
              <a:t> У</a:t>
            </a:r>
            <a:r>
              <a:t>достоверяется,</a:t>
            </a:r>
            <a:r>
              <a:rPr spc="-50"/>
              <a:t> </a:t>
            </a:r>
            <a:r>
              <a:t>что</a:t>
            </a:r>
            <a:r>
              <a:rPr spc="-50"/>
              <a:t> </a:t>
            </a:r>
            <a:r>
              <a:t>С</a:t>
            </a:r>
            <a:r>
              <a:rPr spc="-50"/>
              <a:t> </a:t>
            </a:r>
            <a:r>
              <a:t>принадлежит</a:t>
            </a:r>
            <a:r>
              <a:rPr spc="-50"/>
              <a:t> </a:t>
            </a:r>
            <a:r>
              <a:t>Г,</a:t>
            </a:r>
            <a:r>
              <a:rPr spc="-50"/>
              <a:t> </a:t>
            </a:r>
            <a:r>
              <a:t>который</a:t>
            </a:r>
            <a:r>
              <a:rPr spc="-50"/>
              <a:t> </a:t>
            </a:r>
            <a:r>
              <a:t>еще</a:t>
            </a:r>
            <a:r>
              <a:rPr spc="-50"/>
              <a:t> </a:t>
            </a:r>
            <a:r>
              <a:t>не</a:t>
            </a:r>
            <a:r>
              <a:rPr spc="-50"/>
              <a:t> </a:t>
            </a:r>
            <a:r>
              <a:t>голосовал, подписывает К</a:t>
            </a:r>
            <a:r>
              <a:rPr baseline="-12500"/>
              <a:t>𝑉</a:t>
            </a:r>
            <a:r>
              <a:rPr baseline="-22499"/>
              <a:t>зак</a:t>
            </a:r>
            <a:r>
              <a:rPr baseline="-22499" spc="500"/>
              <a:t>, </a:t>
            </a:r>
            <a:r>
              <a:t>отправляет.</a:t>
            </a:r>
          </a:p>
        </p:txBody>
      </p:sp>
      <p:sp>
        <p:nvSpPr>
          <p:cNvPr id="159" name="Линия"/>
          <p:cNvSpPr/>
          <p:nvPr/>
        </p:nvSpPr>
        <p:spPr>
          <a:xfrm>
            <a:off x="3832159" y="1702409"/>
            <a:ext cx="541133" cy="1"/>
          </a:xfrm>
          <a:prstGeom prst="line">
            <a:avLst/>
          </a:pr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algn="ctr"/>
          </a:p>
        </p:txBody>
      </p:sp>
      <p:sp>
        <p:nvSpPr>
          <p:cNvPr id="160" name="Линия"/>
          <p:cNvSpPr/>
          <p:nvPr/>
        </p:nvSpPr>
        <p:spPr>
          <a:xfrm>
            <a:off x="6286238" y="2225694"/>
            <a:ext cx="1" cy="257060"/>
          </a:xfrm>
          <a:prstGeom prst="line">
            <a:avLst/>
          </a:pr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algn="ctr"/>
          </a:p>
        </p:txBody>
      </p:sp>
      <p:sp>
        <p:nvSpPr>
          <p:cNvPr id="161" name="Линия"/>
          <p:cNvSpPr/>
          <p:nvPr/>
        </p:nvSpPr>
        <p:spPr>
          <a:xfrm flipH="1">
            <a:off x="3832159" y="3057319"/>
            <a:ext cx="541133" cy="1"/>
          </a:xfrm>
          <a:prstGeom prst="line">
            <a:avLst/>
          </a:pr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algn="ctr"/>
          </a:p>
        </p:txBody>
      </p:sp>
      <p:sp>
        <p:nvSpPr>
          <p:cNvPr id="162" name="Линия"/>
          <p:cNvSpPr/>
          <p:nvPr/>
        </p:nvSpPr>
        <p:spPr>
          <a:xfrm>
            <a:off x="3832159" y="4514996"/>
            <a:ext cx="541133" cy="1"/>
          </a:xfrm>
          <a:prstGeom prst="line">
            <a:avLst/>
          </a:pr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algn="ctr"/>
          </a:p>
        </p:txBody>
      </p:sp>
      <p:sp>
        <p:nvSpPr>
          <p:cNvPr id="163" name="Линия"/>
          <p:cNvSpPr/>
          <p:nvPr/>
        </p:nvSpPr>
        <p:spPr>
          <a:xfrm flipV="1">
            <a:off x="8108582" y="4477960"/>
            <a:ext cx="338932" cy="1"/>
          </a:xfrm>
          <a:prstGeom prst="line">
            <a:avLst/>
          </a:pr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algn="ctr"/>
          </a:p>
        </p:txBody>
      </p:sp>
      <p:sp>
        <p:nvSpPr>
          <p:cNvPr id="164" name="Шаг 2. В создает ключи КГзак , КГотк , КГсек и выкладывает КГотк"/>
          <p:cNvSpPr/>
          <p:nvPr/>
        </p:nvSpPr>
        <p:spPr>
          <a:xfrm>
            <a:off x="4428665" y="1199695"/>
            <a:ext cx="3683001" cy="10795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lnSpc>
                <a:spcPct val="90000"/>
              </a:lnSpc>
              <a:spcBef>
                <a:spcPts val="1000"/>
              </a:spcBef>
              <a:defRPr sz="2000"/>
            </a:pPr>
            <a:r>
              <a:t>Шаг</a:t>
            </a:r>
            <a:r>
              <a:rPr spc="-21"/>
              <a:t> </a:t>
            </a:r>
            <a:r>
              <a:t>2.</a:t>
            </a:r>
            <a:r>
              <a:rPr spc="-21"/>
              <a:t> </a:t>
            </a:r>
            <a:r>
              <a:t>В</a:t>
            </a:r>
            <a:r>
              <a:rPr spc="-21"/>
              <a:t> </a:t>
            </a:r>
            <a:r>
              <a:t>создает</a:t>
            </a:r>
            <a:r>
              <a:rPr spc="-21"/>
              <a:t> </a:t>
            </a:r>
            <a:r>
              <a:t>ключи</a:t>
            </a:r>
            <a:r>
              <a:rPr spc="-21"/>
              <a:t> </a:t>
            </a:r>
            <a:r>
              <a:t>К</a:t>
            </a:r>
            <a:r>
              <a:rPr baseline="-12500"/>
              <a:t>Г</a:t>
            </a:r>
            <a:r>
              <a:rPr baseline="-22499"/>
              <a:t>зак</a:t>
            </a:r>
            <a:r>
              <a:rPr baseline="-22499" spc="-200"/>
              <a:t> </a:t>
            </a:r>
            <a:r>
              <a:t>,</a:t>
            </a:r>
            <a:r>
              <a:rPr spc="-21"/>
              <a:t> </a:t>
            </a:r>
            <a:r>
              <a:t>К</a:t>
            </a:r>
            <a:r>
              <a:rPr baseline="-12500"/>
              <a:t>Г</a:t>
            </a:r>
            <a:r>
              <a:rPr baseline="-22499"/>
              <a:t>отк</a:t>
            </a:r>
            <a:r>
              <a:rPr baseline="-22499" spc="-200"/>
              <a:t> </a:t>
            </a:r>
            <a:r>
              <a:t>,</a:t>
            </a:r>
            <a:r>
              <a:rPr spc="-21"/>
              <a:t> </a:t>
            </a:r>
            <a:r>
              <a:t>К</a:t>
            </a:r>
            <a:r>
              <a:rPr baseline="-12500"/>
              <a:t>Г</a:t>
            </a:r>
            <a:r>
              <a:rPr baseline="-22499"/>
              <a:t>сек</a:t>
            </a:r>
            <a:r>
              <a:rPr baseline="-22499" spc="500"/>
              <a:t> </a:t>
            </a:r>
            <a:r>
              <a:t>и</a:t>
            </a:r>
            <a:r>
              <a:rPr spc="-21"/>
              <a:t> </a:t>
            </a:r>
            <a:r>
              <a:t>выкладывает</a:t>
            </a:r>
            <a:r>
              <a:rPr spc="-21"/>
              <a:t> </a:t>
            </a:r>
            <a:r>
              <a:t>К</a:t>
            </a:r>
            <a:r>
              <a:rPr baseline="-12500"/>
              <a:t>Г</a:t>
            </a:r>
            <a:r>
              <a:rPr baseline="-22499"/>
              <a:t>отк</a:t>
            </a:r>
          </a:p>
        </p:txBody>
      </p:sp>
      <p:sp>
        <p:nvSpPr>
          <p:cNvPr id="165" name="Линия"/>
          <p:cNvSpPr/>
          <p:nvPr/>
        </p:nvSpPr>
        <p:spPr>
          <a:xfrm>
            <a:off x="1930110" y="3598268"/>
            <a:ext cx="1" cy="257061"/>
          </a:xfrm>
          <a:prstGeom prst="line">
            <a:avLst/>
          </a:pr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algn="ctr"/>
          </a:p>
        </p:txBody>
      </p:sp>
      <p:sp>
        <p:nvSpPr>
          <p:cNvPr id="166" name="Линия"/>
          <p:cNvSpPr/>
          <p:nvPr/>
        </p:nvSpPr>
        <p:spPr>
          <a:xfrm flipH="1">
            <a:off x="8103833" y="5023468"/>
            <a:ext cx="334960" cy="334959"/>
          </a:xfrm>
          <a:prstGeom prst="line">
            <a:avLst/>
          </a:pr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algn="ctr"/>
          </a:p>
        </p:txBody>
      </p:sp>
      <p:sp>
        <p:nvSpPr>
          <p:cNvPr id="167" name="Линия"/>
          <p:cNvSpPr/>
          <p:nvPr/>
        </p:nvSpPr>
        <p:spPr>
          <a:xfrm flipV="1">
            <a:off x="8108582" y="5896196"/>
            <a:ext cx="338932" cy="1"/>
          </a:xfrm>
          <a:prstGeom prst="line">
            <a:avLst/>
          </a:prstGeom>
          <a:ln w="3810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ntr" nodeType="click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11"/>
      <p:bldP build="whole" bldLvl="1" animBg="1" rev="0" advAuto="0" spid="161" grpId="7"/>
      <p:bldP build="whole" bldLvl="1" animBg="1" rev="0" advAuto="0" spid="163" grpId="13"/>
      <p:bldP build="whole" bldLvl="1" animBg="1" rev="0" advAuto="0" spid="166" grpId="14"/>
      <p:bldP build="whole" bldLvl="1" animBg="1" rev="0" advAuto="0" spid="165" grpId="8"/>
      <p:bldP build="whole" bldLvl="1" animBg="1" rev="0" advAuto="0" spid="155" grpId="15"/>
      <p:bldP build="whole" bldLvl="1" animBg="1" rev="0" advAuto="0" spid="157" grpId="10"/>
      <p:bldP build="whole" bldLvl="1" animBg="1" rev="0" advAuto="0" spid="160" grpId="4"/>
      <p:bldP build="whole" bldLvl="1" animBg="1" rev="0" advAuto="0" spid="154" grpId="12"/>
      <p:bldP build="whole" bldLvl="1" animBg="1" rev="0" advAuto="0" spid="152" grpId="6"/>
      <p:bldP build="whole" bldLvl="1" animBg="1" rev="0" advAuto="0" spid="156" grpId="16"/>
      <p:bldP build="whole" bldLvl="1" animBg="1" rev="0" advAuto="0" spid="167" grpId="17"/>
      <p:bldP build="whole" bldLvl="1" animBg="1" rev="0" advAuto="0" spid="153" grpId="5"/>
      <p:bldP build="whole" bldLvl="1" animBg="1" rev="0" advAuto="0" spid="151" grpId="1"/>
      <p:bldP build="whole" bldLvl="1" animBg="1" rev="0" advAuto="0" spid="159" grpId="3"/>
      <p:bldP build="whole" bldLvl="1" animBg="1" rev="0" advAuto="0" spid="164" grpId="2"/>
      <p:bldP build="whole" bldLvl="1" animBg="1" rev="0" advAuto="0" spid="158" grpId="9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