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71" r:id="rId3"/>
    <p:sldId id="273" r:id="rId4"/>
    <p:sldId id="272" r:id="rId5"/>
    <p:sldId id="274" r:id="rId6"/>
    <p:sldId id="275" r:id="rId7"/>
    <p:sldId id="276" r:id="rId8"/>
    <p:sldId id="277" r:id="rId9"/>
    <p:sldId id="278" r:id="rId10"/>
    <p:sldId id="279" r:id="rId11"/>
    <p:sldId id="280" r:id="rId12"/>
    <p:sldId id="28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5"/>
    <p:restoredTop sz="94541"/>
  </p:normalViewPr>
  <p:slideViewPr>
    <p:cSldViewPr snapToGrid="0" snapToObjects="1">
      <p:cViewPr varScale="1">
        <p:scale>
          <a:sx n="80" d="100"/>
          <a:sy n="80" d="100"/>
        </p:scale>
        <p:origin x="538" y="67"/>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err="1"/>
              <a:t>FInal</a:t>
            </a:r>
            <a:r>
              <a:rPr lang="en-US" dirty="0"/>
              <a:t> project DELIVERY TIMELINE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Sheet1!$B$1</c:f>
              <c:strCache>
                <c:ptCount val="1"/>
                <c:pt idx="0">
                  <c:v>Start Date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Deliverable-1</c:v>
                </c:pt>
                <c:pt idx="1">
                  <c:v>Deliverable-2</c:v>
                </c:pt>
                <c:pt idx="2">
                  <c:v>Deliverable-3</c:v>
                </c:pt>
                <c:pt idx="3">
                  <c:v>Deliverable-4</c:v>
                </c:pt>
                <c:pt idx="4">
                  <c:v>Deliverable-5 </c:v>
                </c:pt>
              </c:strCache>
            </c:strRef>
          </c:cat>
          <c:val>
            <c:numRef>
              <c:f>Sheet1!$B$2:$B$6</c:f>
              <c:numCache>
                <c:formatCode>d\-mmm</c:formatCode>
                <c:ptCount val="5"/>
                <c:pt idx="0">
                  <c:v>44950</c:v>
                </c:pt>
                <c:pt idx="1">
                  <c:v>44968</c:v>
                </c:pt>
                <c:pt idx="2">
                  <c:v>44985</c:v>
                </c:pt>
                <c:pt idx="3">
                  <c:v>45006</c:v>
                </c:pt>
                <c:pt idx="4">
                  <c:v>45027</c:v>
                </c:pt>
              </c:numCache>
            </c:numRef>
          </c:val>
          <c:extLst>
            <c:ext xmlns:c16="http://schemas.microsoft.com/office/drawing/2014/chart" uri="{C3380CC4-5D6E-409C-BE32-E72D297353CC}">
              <c16:uniqueId val="{00000000-BB03-4592-9A6C-518A9A950F61}"/>
            </c:ext>
          </c:extLst>
        </c:ser>
        <c:ser>
          <c:idx val="1"/>
          <c:order val="1"/>
          <c:tx>
            <c:strRef>
              <c:f>Sheet1!$C$1</c:f>
              <c:strCache>
                <c:ptCount val="1"/>
                <c:pt idx="0">
                  <c:v>End date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Deliverable-1</c:v>
                </c:pt>
                <c:pt idx="1">
                  <c:v>Deliverable-2</c:v>
                </c:pt>
                <c:pt idx="2">
                  <c:v>Deliverable-3</c:v>
                </c:pt>
                <c:pt idx="3">
                  <c:v>Deliverable-4</c:v>
                </c:pt>
                <c:pt idx="4">
                  <c:v>Deliverable-5 </c:v>
                </c:pt>
              </c:strCache>
            </c:strRef>
          </c:cat>
          <c:val>
            <c:numRef>
              <c:f>Sheet1!$C$2:$C$6</c:f>
              <c:numCache>
                <c:formatCode>d\-mmm</c:formatCode>
                <c:ptCount val="5"/>
                <c:pt idx="0">
                  <c:v>44967</c:v>
                </c:pt>
                <c:pt idx="1">
                  <c:v>44984</c:v>
                </c:pt>
                <c:pt idx="2">
                  <c:v>45005</c:v>
                </c:pt>
                <c:pt idx="3">
                  <c:v>45026</c:v>
                </c:pt>
                <c:pt idx="4">
                  <c:v>45047</c:v>
                </c:pt>
              </c:numCache>
            </c:numRef>
          </c:val>
          <c:extLst>
            <c:ext xmlns:c16="http://schemas.microsoft.com/office/drawing/2014/chart" uri="{C3380CC4-5D6E-409C-BE32-E72D297353CC}">
              <c16:uniqueId val="{00000001-BB03-4592-9A6C-518A9A950F61}"/>
            </c:ext>
          </c:extLst>
        </c:ser>
        <c:ser>
          <c:idx val="2"/>
          <c:order val="2"/>
          <c:tx>
            <c:strRef>
              <c:f>Sheet1!$D$1</c:f>
              <c:strCache>
                <c:ptCount val="1"/>
                <c:pt idx="0">
                  <c:v>Duration in Days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Deliverable-1</c:v>
                </c:pt>
                <c:pt idx="1">
                  <c:v>Deliverable-2</c:v>
                </c:pt>
                <c:pt idx="2">
                  <c:v>Deliverable-3</c:v>
                </c:pt>
                <c:pt idx="3">
                  <c:v>Deliverable-4</c:v>
                </c:pt>
                <c:pt idx="4">
                  <c:v>Deliverable-5 </c:v>
                </c:pt>
              </c:strCache>
            </c:strRef>
          </c:cat>
          <c:val>
            <c:numRef>
              <c:f>Sheet1!$D$2:$D$6</c:f>
              <c:numCache>
                <c:formatCode>General</c:formatCode>
                <c:ptCount val="5"/>
                <c:pt idx="0">
                  <c:v>15</c:v>
                </c:pt>
                <c:pt idx="1">
                  <c:v>17</c:v>
                </c:pt>
                <c:pt idx="2">
                  <c:v>21</c:v>
                </c:pt>
                <c:pt idx="3">
                  <c:v>21</c:v>
                </c:pt>
                <c:pt idx="4">
                  <c:v>21</c:v>
                </c:pt>
              </c:numCache>
            </c:numRef>
          </c:val>
          <c:extLst>
            <c:ext xmlns:c16="http://schemas.microsoft.com/office/drawing/2014/chart" uri="{C3380CC4-5D6E-409C-BE32-E72D297353CC}">
              <c16:uniqueId val="{00000002-BB03-4592-9A6C-518A9A950F61}"/>
            </c:ext>
          </c:extLst>
        </c:ser>
        <c:dLbls>
          <c:showLegendKey val="0"/>
          <c:showVal val="1"/>
          <c:showCatName val="0"/>
          <c:showSerName val="0"/>
          <c:showPercent val="0"/>
          <c:showBubbleSize val="0"/>
        </c:dLbls>
        <c:gapWidth val="150"/>
        <c:shape val="box"/>
        <c:axId val="552296760"/>
        <c:axId val="552288560"/>
        <c:axId val="0"/>
      </c:bar3DChart>
      <c:catAx>
        <c:axId val="5522967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2288560"/>
        <c:crosses val="autoZero"/>
        <c:auto val="1"/>
        <c:lblAlgn val="ctr"/>
        <c:lblOffset val="100"/>
        <c:noMultiLvlLbl val="0"/>
      </c:catAx>
      <c:valAx>
        <c:axId val="552288560"/>
        <c:scaling>
          <c:orientation val="minMax"/>
        </c:scaling>
        <c:delete val="0"/>
        <c:axPos val="b"/>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2296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a:xfrm>
            <a:off x="3911599" y="3876675"/>
            <a:ext cx="4307841" cy="571500"/>
          </a:xfrm>
        </p:spPr>
        <p:txBody>
          <a:bodyPr/>
          <a:lstStyle/>
          <a:p>
            <a:r>
              <a:rPr lang="en-US" dirty="0"/>
              <a:t>Sneaky Shoes </a:t>
            </a:r>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a:xfrm>
            <a:off x="3911600" y="4362450"/>
            <a:ext cx="4308475" cy="2301876"/>
          </a:xfrm>
        </p:spPr>
        <p:txBody>
          <a:bodyPr/>
          <a:lstStyle/>
          <a:p>
            <a:r>
              <a:rPr lang="en-US" dirty="0"/>
              <a:t>This is an eCommerce Website Project created by      </a:t>
            </a:r>
            <a:r>
              <a:rPr lang="en-US" b="1" u="sng" dirty="0"/>
              <a:t>UNT-Dev Team</a:t>
            </a:r>
          </a:p>
          <a:p>
            <a:r>
              <a:rPr lang="en-US" sz="1050" dirty="0"/>
              <a:t>RAHEEM ALI</a:t>
            </a:r>
          </a:p>
          <a:p>
            <a:r>
              <a:rPr lang="en-US" sz="1050" dirty="0"/>
              <a:t>GIRISH VARDHAN GAVIREDDY </a:t>
            </a:r>
          </a:p>
          <a:p>
            <a:r>
              <a:rPr lang="en-US" sz="1050" dirty="0"/>
              <a:t>SAI KIRAN REDDY SOMA </a:t>
            </a:r>
          </a:p>
          <a:p>
            <a:r>
              <a:rPr lang="en-US" sz="1050" dirty="0"/>
              <a:t>LETHASWI THOKALA  </a:t>
            </a:r>
          </a:p>
          <a:p>
            <a:r>
              <a:rPr lang="en-US" sz="1050" dirty="0"/>
              <a:t>PRATHYUSHA REDDY PIPPIRADA </a:t>
            </a:r>
          </a:p>
          <a:p>
            <a:r>
              <a:rPr lang="en-US" sz="1050" dirty="0"/>
              <a:t>LIKHITHA REDDY SAMA </a:t>
            </a:r>
          </a:p>
          <a:p>
            <a:r>
              <a:rPr lang="en-US" sz="1050" dirty="0"/>
              <a:t>SAI VENKATARAMA INNAMURI</a:t>
            </a:r>
          </a:p>
          <a:p>
            <a:endParaRPr lang="en-US" dirty="0"/>
          </a:p>
        </p:txBody>
      </p:sp>
    </p:spTree>
    <p:extLst>
      <p:ext uri="{BB962C8B-B14F-4D97-AF65-F5344CB8AC3E}">
        <p14:creationId xmlns:p14="http://schemas.microsoft.com/office/powerpoint/2010/main" val="148413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59FC17-5D1E-789D-1AC7-749BE6348143}"/>
              </a:ext>
            </a:extLst>
          </p:cNvPr>
          <p:cNvSpPr>
            <a:spLocks noGrp="1"/>
          </p:cNvSpPr>
          <p:nvPr>
            <p:ph type="body" sz="quarter" idx="10"/>
          </p:nvPr>
        </p:nvSpPr>
        <p:spPr/>
        <p:txBody>
          <a:bodyPr/>
          <a:lstStyle/>
          <a:p>
            <a:r>
              <a:rPr lang="en-US" sz="4800" dirty="0"/>
              <a:t>7. </a:t>
            </a:r>
            <a:r>
              <a:rPr lang="en-US" sz="4800" b="1" dirty="0">
                <a:effectLst/>
                <a:latin typeface="Times New Roman" panose="02020603050405020304" pitchFamily="18" charset="0"/>
                <a:ea typeface="Calibri" panose="020F0502020204030204" pitchFamily="34" charset="0"/>
              </a:rPr>
              <a:t>ORDER INVOICE AND EMAIL INVOICE</a:t>
            </a:r>
            <a:endParaRPr lang="en-US" sz="4800" dirty="0"/>
          </a:p>
        </p:txBody>
      </p:sp>
      <p:sp>
        <p:nvSpPr>
          <p:cNvPr id="3" name="Text Placeholder 2">
            <a:extLst>
              <a:ext uri="{FF2B5EF4-FFF2-40B4-BE49-F238E27FC236}">
                <a16:creationId xmlns:a16="http://schemas.microsoft.com/office/drawing/2014/main" id="{5CC01317-C398-AFDB-7907-81E1F86A6398}"/>
              </a:ext>
            </a:extLst>
          </p:cNvPr>
          <p:cNvSpPr>
            <a:spLocks noGrp="1"/>
          </p:cNvSpPr>
          <p:nvPr>
            <p:ph type="body" sz="quarter" idx="11"/>
          </p:nvPr>
        </p:nvSpPr>
        <p:spPr>
          <a:xfrm>
            <a:off x="2092325" y="4238625"/>
            <a:ext cx="8667750" cy="1847214"/>
          </a:xfrm>
        </p:spPr>
        <p:txBody>
          <a:bodyPr/>
          <a:lstStyle/>
          <a:p>
            <a:r>
              <a:rPr lang="en-US" sz="1800" dirty="0">
                <a:effectLst/>
                <a:latin typeface="Times New Roman" panose="02020603050405020304" pitchFamily="18" charset="0"/>
                <a:ea typeface="Calibri" panose="020F0502020204030204" pitchFamily="34" charset="0"/>
              </a:rPr>
              <a:t>A customer's purchase is described in full in an order invoice, which also includes the products they ordered, their prices, quantities, and delivery information. An electronic order invoice that is issued to the customer by email is known as an email invoice</a:t>
            </a:r>
            <a:endParaRPr lang="en-US" dirty="0"/>
          </a:p>
        </p:txBody>
      </p:sp>
    </p:spTree>
    <p:extLst>
      <p:ext uri="{BB962C8B-B14F-4D97-AF65-F5344CB8AC3E}">
        <p14:creationId xmlns:p14="http://schemas.microsoft.com/office/powerpoint/2010/main" val="90769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171F7E-D25E-F716-C27B-7A49DAA741C3}"/>
              </a:ext>
            </a:extLst>
          </p:cNvPr>
          <p:cNvSpPr>
            <a:spLocks noGrp="1"/>
          </p:cNvSpPr>
          <p:nvPr>
            <p:ph type="body" sz="quarter" idx="10"/>
          </p:nvPr>
        </p:nvSpPr>
        <p:spPr/>
        <p:txBody>
          <a:bodyPr/>
          <a:lstStyle/>
          <a:p>
            <a:pPr marL="0" marR="0">
              <a:lnSpc>
                <a:spcPct val="107000"/>
              </a:lnSpc>
              <a:spcBef>
                <a:spcPts val="0"/>
              </a:spcBef>
              <a:spcAft>
                <a:spcPts val="800"/>
              </a:spcAft>
            </a:pPr>
            <a:r>
              <a:rPr lang="en-US" sz="3600" dirty="0"/>
              <a:t>8.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EMAIL NOTIFICATION OF ORDER</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5C2616AB-3188-B0E1-8D07-7D62898343C1}"/>
              </a:ext>
            </a:extLst>
          </p:cNvPr>
          <p:cNvSpPr>
            <a:spLocks noGrp="1"/>
          </p:cNvSpPr>
          <p:nvPr>
            <p:ph type="body" sz="quarter" idx="11"/>
          </p:nvPr>
        </p:nvSpPr>
        <p:spPr>
          <a:xfrm>
            <a:off x="2092325" y="3829050"/>
            <a:ext cx="8667750" cy="2256789"/>
          </a:xfrm>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automated email will be sent to a consumer to confirm the receipt of their transaction. The order number, date, items ordered, and total amount are frequently included. A consumer will receive an email notification informing them of the status of their order and giving them a record of their transaction. These notifications are a crucial tool for customer care and communication in e-commerce and we will issue this automatically after an order is placed.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091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AA739F-43F0-D284-4937-E8EA2B1EE4BA}"/>
              </a:ext>
            </a:extLst>
          </p:cNvPr>
          <p:cNvSpPr>
            <a:spLocks noGrp="1"/>
          </p:cNvSpPr>
          <p:nvPr>
            <p:ph type="body" sz="quarter" idx="10"/>
          </p:nvPr>
        </p:nvSpPr>
        <p:spPr>
          <a:xfrm>
            <a:off x="2092325" y="1056960"/>
            <a:ext cx="8667750" cy="762315"/>
          </a:xfrm>
        </p:spPr>
        <p:txBody>
          <a:bodyPr/>
          <a:lstStyle/>
          <a:p>
            <a:r>
              <a:rPr lang="en-US" dirty="0"/>
              <a:t>Project Timeline</a:t>
            </a:r>
          </a:p>
        </p:txBody>
      </p:sp>
      <p:graphicFrame>
        <p:nvGraphicFramePr>
          <p:cNvPr id="4" name="Chart 3">
            <a:extLst>
              <a:ext uri="{FF2B5EF4-FFF2-40B4-BE49-F238E27FC236}">
                <a16:creationId xmlns:a16="http://schemas.microsoft.com/office/drawing/2014/main" id="{C22FFF69-4B31-02F2-CC74-F32CA4A6D92D}"/>
              </a:ext>
            </a:extLst>
          </p:cNvPr>
          <p:cNvGraphicFramePr/>
          <p:nvPr>
            <p:extLst>
              <p:ext uri="{D42A27DB-BD31-4B8C-83A1-F6EECF244321}">
                <p14:modId xmlns:p14="http://schemas.microsoft.com/office/powerpoint/2010/main" val="3823273022"/>
              </p:ext>
            </p:extLst>
          </p:nvPr>
        </p:nvGraphicFramePr>
        <p:xfrm>
          <a:off x="1543050" y="2533650"/>
          <a:ext cx="9144000" cy="3629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841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8C3B6B-185C-DEB5-C2AA-0FF08809C1CF}"/>
              </a:ext>
            </a:extLst>
          </p:cNvPr>
          <p:cNvSpPr>
            <a:spLocks noGrp="1"/>
          </p:cNvSpPr>
          <p:nvPr>
            <p:ph type="body" sz="quarter" idx="10"/>
          </p:nvPr>
        </p:nvSpPr>
        <p:spPr>
          <a:xfrm>
            <a:off x="4238625" y="2631759"/>
            <a:ext cx="6521450" cy="873442"/>
          </a:xfrm>
        </p:spPr>
        <p:txBody>
          <a:bodyPr/>
          <a:lstStyle/>
          <a:p>
            <a:r>
              <a:rPr lang="en-US" dirty="0"/>
              <a:t>Thank You</a:t>
            </a:r>
          </a:p>
        </p:txBody>
      </p:sp>
    </p:spTree>
    <p:extLst>
      <p:ext uri="{BB962C8B-B14F-4D97-AF65-F5344CB8AC3E}">
        <p14:creationId xmlns:p14="http://schemas.microsoft.com/office/powerpoint/2010/main" val="29555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p:txBody>
          <a:bodyPr/>
          <a:lstStyle/>
          <a:p>
            <a:r>
              <a:rPr lang="en-US" sz="6000" b="1" dirty="0">
                <a:effectLst/>
                <a:latin typeface="Calibri" panose="020F0502020204030204" pitchFamily="34" charset="0"/>
                <a:ea typeface="Calibri" panose="020F0502020204030204" pitchFamily="34" charset="0"/>
                <a:cs typeface="Times New Roman" panose="02020603050405020304" pitchFamily="18" charset="0"/>
              </a:rPr>
              <a:t>Sneaky Shoes </a:t>
            </a:r>
            <a:endParaRPr lang="en-US" dirty="0"/>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Project is to develop an E-Commerce website specifically designed for shoes. The global sneakers market was valued at UDS 78.59 billion in 2021 and is expected to register a compound annual growth rate (CAGR) of 5.2% from 2022 to 2030. The proliferation of online platforms across the globe act as one of the major factors driving the growth of the industry. To grab some of the market share our team is going to create an E-commerce website that is specially designed for footwear market using the latest technologies.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772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23EAF-0377-C5AC-B6D0-E038440B6D04}"/>
              </a:ext>
            </a:extLst>
          </p:cNvPr>
          <p:cNvSpPr>
            <a:spLocks noGrp="1"/>
          </p:cNvSpPr>
          <p:nvPr>
            <p:ph type="body" sz="quarter" idx="10"/>
          </p:nvPr>
        </p:nvSpPr>
        <p:spPr>
          <a:xfrm>
            <a:off x="2092325" y="2631759"/>
            <a:ext cx="8667750" cy="2102166"/>
          </a:xfrm>
        </p:spPr>
        <p:txBody>
          <a:bodyPr/>
          <a:lstStyle/>
          <a:p>
            <a:r>
              <a:rPr lang="en-US" dirty="0"/>
              <a:t>LIST OF FEATURES OF OUR                     WEBSITE </a:t>
            </a:r>
          </a:p>
        </p:txBody>
      </p:sp>
    </p:spTree>
    <p:extLst>
      <p:ext uri="{BB962C8B-B14F-4D97-AF65-F5344CB8AC3E}">
        <p14:creationId xmlns:p14="http://schemas.microsoft.com/office/powerpoint/2010/main" val="42924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CD369E-9F47-F595-1F19-A26311A98587}"/>
              </a:ext>
            </a:extLst>
          </p:cNvPr>
          <p:cNvSpPr>
            <a:spLocks noGrp="1"/>
          </p:cNvSpPr>
          <p:nvPr>
            <p:ph type="body" sz="quarter" idx="10"/>
          </p:nvPr>
        </p:nvSpPr>
        <p:spPr/>
        <p:txBody>
          <a:bodyPr/>
          <a:lstStyle/>
          <a:p>
            <a:r>
              <a:rPr lang="en-US" dirty="0"/>
              <a:t>1. </a:t>
            </a:r>
            <a:r>
              <a:rPr lang="en-US" sz="6000" b="1" dirty="0">
                <a:effectLst/>
                <a:latin typeface="Times New Roman" panose="02020603050405020304" pitchFamily="18" charset="0"/>
                <a:ea typeface="Calibri" panose="020F0502020204030204" pitchFamily="34" charset="0"/>
              </a:rPr>
              <a:t>USERS LOGIN</a:t>
            </a:r>
            <a:endParaRPr lang="en-US" dirty="0"/>
          </a:p>
        </p:txBody>
      </p:sp>
      <p:sp>
        <p:nvSpPr>
          <p:cNvPr id="3" name="Text Placeholder 2">
            <a:extLst>
              <a:ext uri="{FF2B5EF4-FFF2-40B4-BE49-F238E27FC236}">
                <a16:creationId xmlns:a16="http://schemas.microsoft.com/office/drawing/2014/main" id="{0CACE517-E253-7084-2D36-769F333CC579}"/>
              </a:ext>
            </a:extLst>
          </p:cNvPr>
          <p:cNvSpPr>
            <a:spLocks noGrp="1"/>
          </p:cNvSpPr>
          <p:nvPr>
            <p:ph type="body" sz="quarter" idx="11"/>
          </p:nvPr>
        </p:nvSpPr>
        <p:spPr/>
        <p:txBody>
          <a:bodyPr/>
          <a:lstStyle/>
          <a:p>
            <a:r>
              <a:rPr lang="en-US" sz="1800" dirty="0">
                <a:effectLst/>
                <a:latin typeface="Times New Roman" panose="02020603050405020304" pitchFamily="18" charset="0"/>
                <a:ea typeface="Calibri" panose="020F0502020204030204" pitchFamily="34" charset="0"/>
              </a:rPr>
              <a:t>Users will be able to create an account on site using their email address, choosing a username and password</a:t>
            </a:r>
            <a:endParaRPr lang="en-US" dirty="0"/>
          </a:p>
        </p:txBody>
      </p:sp>
    </p:spTree>
    <p:extLst>
      <p:ext uri="{BB962C8B-B14F-4D97-AF65-F5344CB8AC3E}">
        <p14:creationId xmlns:p14="http://schemas.microsoft.com/office/powerpoint/2010/main" val="46602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DF84F-1BE0-9C3E-15F8-AA5E7B7F6BDB}"/>
              </a:ext>
            </a:extLst>
          </p:cNvPr>
          <p:cNvSpPr>
            <a:spLocks noGrp="1"/>
          </p:cNvSpPr>
          <p:nvPr>
            <p:ph type="body" sz="quarter" idx="10"/>
          </p:nvPr>
        </p:nvSpPr>
        <p:spPr/>
        <p:txBody>
          <a:bodyPr/>
          <a:lstStyle/>
          <a:p>
            <a:pPr marL="0" marR="0">
              <a:lnSpc>
                <a:spcPct val="107000"/>
              </a:lnSpc>
              <a:spcBef>
                <a:spcPts val="0"/>
              </a:spcBef>
              <a:spcAft>
                <a:spcPts val="800"/>
              </a:spcAft>
            </a:pPr>
            <a:r>
              <a:rPr lang="en-US" dirty="0"/>
              <a:t>2. </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PROFILE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1061F5D3-4A6C-EEC0-6B49-3E9E774BB7AE}"/>
              </a:ext>
            </a:extLst>
          </p:cNvPr>
          <p:cNvSpPr>
            <a:spLocks noGrp="1"/>
          </p:cNvSpPr>
          <p:nvPr>
            <p:ph type="body" sz="quarter" idx="11"/>
          </p:nvPr>
        </p:nvSpPr>
        <p:spPr/>
        <p:txBody>
          <a:bodyPr/>
          <a:lstStyle/>
          <a:p>
            <a:r>
              <a:rPr lang="en-US" sz="1800" dirty="0">
                <a:effectLst/>
                <a:latin typeface="Times New Roman" panose="02020603050405020304" pitchFamily="18" charset="0"/>
                <a:ea typeface="Calibri" panose="020F0502020204030204" pitchFamily="34" charset="0"/>
              </a:rPr>
              <a:t>"Profile" is used to store a user's profile or other personal information.</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With this we can know our Users about their AGE, GENDER, SHOE SIZE, PROFILE PICTURE, ADDRESS, COUNTRY, PINCODE, BIO ETC</a:t>
            </a:r>
          </a:p>
        </p:txBody>
      </p:sp>
    </p:spTree>
    <p:extLst>
      <p:ext uri="{BB962C8B-B14F-4D97-AF65-F5344CB8AC3E}">
        <p14:creationId xmlns:p14="http://schemas.microsoft.com/office/powerpoint/2010/main" val="136195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D8DE5F-0525-6CBD-6634-82D47D0452A2}"/>
              </a:ext>
            </a:extLst>
          </p:cNvPr>
          <p:cNvSpPr>
            <a:spLocks noGrp="1"/>
          </p:cNvSpPr>
          <p:nvPr>
            <p:ph type="body" sz="quarter" idx="10"/>
          </p:nvPr>
        </p:nvSpPr>
        <p:spPr/>
        <p:txBody>
          <a:bodyPr/>
          <a:lstStyle/>
          <a:p>
            <a:pPr marL="0" marR="0">
              <a:lnSpc>
                <a:spcPct val="107000"/>
              </a:lnSpc>
              <a:spcBef>
                <a:spcPts val="0"/>
              </a:spcBef>
              <a:spcAft>
                <a:spcPts val="800"/>
              </a:spcAft>
            </a:pPr>
            <a:r>
              <a:rPr lang="en-US" sz="4800" dirty="0"/>
              <a:t>3.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SEARCH BOX AND FILTER OPTION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80E7DAA9-67BF-08D7-7C90-078FD3C9DFED}"/>
              </a:ext>
            </a:extLst>
          </p:cNvPr>
          <p:cNvSpPr>
            <a:spLocks noGrp="1"/>
          </p:cNvSpPr>
          <p:nvPr>
            <p:ph type="body" sz="quarter" idx="11"/>
          </p:nvPr>
        </p:nvSpPr>
        <p:spPr>
          <a:xfrm>
            <a:off x="2092325" y="4419599"/>
            <a:ext cx="8667750" cy="1666239"/>
          </a:xfrm>
        </p:spPr>
        <p:txBody>
          <a:bodyPr/>
          <a:lstStyle/>
          <a:p>
            <a:r>
              <a:rPr lang="en-US" dirty="0">
                <a:latin typeface="Times New Roman" panose="02020603050405020304" pitchFamily="18" charset="0"/>
                <a:ea typeface="Calibri" panose="020F0502020204030204" pitchFamily="34" charset="0"/>
              </a:rPr>
              <a:t>In Sneaky Shoes </a:t>
            </a:r>
            <a:r>
              <a:rPr lang="en-US" sz="1800" dirty="0">
                <a:effectLst/>
                <a:latin typeface="Times New Roman" panose="02020603050405020304" pitchFamily="18" charset="0"/>
                <a:ea typeface="Calibri" panose="020F0502020204030204" pitchFamily="34" charset="0"/>
              </a:rPr>
              <a:t>website's search box and filter options aid consumers in finding the products they're looking for quickly. The search function of the website will then return a list of relevant products once customers enter keywords or phrases connected to the product they are looking for in the search box. </a:t>
            </a:r>
            <a:endParaRPr lang="en-US" dirty="0"/>
          </a:p>
        </p:txBody>
      </p:sp>
    </p:spTree>
    <p:extLst>
      <p:ext uri="{BB962C8B-B14F-4D97-AF65-F5344CB8AC3E}">
        <p14:creationId xmlns:p14="http://schemas.microsoft.com/office/powerpoint/2010/main" val="270485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15B7DC-3C57-B1D9-9060-E0645E92CE34}"/>
              </a:ext>
            </a:extLst>
          </p:cNvPr>
          <p:cNvSpPr>
            <a:spLocks noGrp="1"/>
          </p:cNvSpPr>
          <p:nvPr>
            <p:ph type="body" sz="quarter" idx="10"/>
          </p:nvPr>
        </p:nvSpPr>
        <p:spPr/>
        <p:txBody>
          <a:bodyPr/>
          <a:lstStyle/>
          <a:p>
            <a:pPr marL="0" marR="0">
              <a:lnSpc>
                <a:spcPct val="107000"/>
              </a:lnSpc>
              <a:spcBef>
                <a:spcPts val="0"/>
              </a:spcBef>
              <a:spcAft>
                <a:spcPts val="800"/>
              </a:spcAft>
            </a:pPr>
            <a:r>
              <a:rPr lang="en-US" dirty="0"/>
              <a:t>4. </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ADD TO CART</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FAC1379F-7C49-EF39-AEA4-50DF7C0E944A}"/>
              </a:ext>
            </a:extLst>
          </p:cNvPr>
          <p:cNvSpPr>
            <a:spLocks noGrp="1"/>
          </p:cNvSpPr>
          <p:nvPr>
            <p:ph type="body" sz="quarter" idx="1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order to store the things that a customer has added to their cart, the "Add to Cart" feature would need building a shopping cart object in the database. Information about the product, including the product ID, name, price, and quantity, would be included in the shopping cart object.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889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0E3FC5-91AF-F8CB-9A83-A9D7EE581660}"/>
              </a:ext>
            </a:extLst>
          </p:cNvPr>
          <p:cNvSpPr>
            <a:spLocks noGrp="1"/>
          </p:cNvSpPr>
          <p:nvPr>
            <p:ph type="body" sz="quarter" idx="10"/>
          </p:nvPr>
        </p:nvSpPr>
        <p:spPr/>
        <p:txBody>
          <a:bodyPr/>
          <a:lstStyle/>
          <a:p>
            <a:pPr marL="0" marR="0">
              <a:lnSpc>
                <a:spcPct val="107000"/>
              </a:lnSpc>
              <a:spcBef>
                <a:spcPts val="0"/>
              </a:spcBef>
              <a:spcAft>
                <a:spcPts val="800"/>
              </a:spcAft>
            </a:pPr>
            <a:r>
              <a:rPr lang="en-US" dirty="0"/>
              <a:t>5. </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SHIPPING DETAILS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7D499040-1912-A513-7A78-E969436FC0E4}"/>
              </a:ext>
            </a:extLst>
          </p:cNvPr>
          <p:cNvSpPr>
            <a:spLocks noGrp="1"/>
          </p:cNvSpPr>
          <p:nvPr>
            <p:ph type="body" sz="quarter" idx="1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Sneaky Shoes eCommerce website's shipping details include specifics about how to deliver online-purchased goods to the intended address of the consumer. The following components are frequently found in this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725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F8EEA-28FF-537B-D651-778BA04A1B97}"/>
              </a:ext>
            </a:extLst>
          </p:cNvPr>
          <p:cNvSpPr>
            <a:spLocks noGrp="1"/>
          </p:cNvSpPr>
          <p:nvPr>
            <p:ph type="body" sz="quarter" idx="10"/>
          </p:nvPr>
        </p:nvSpPr>
        <p:spPr/>
        <p:txBody>
          <a:bodyPr/>
          <a:lstStyle/>
          <a:p>
            <a:r>
              <a:rPr lang="en-US" dirty="0"/>
              <a:t>6. </a:t>
            </a:r>
            <a:r>
              <a:rPr lang="en-US" sz="6000" b="1" dirty="0">
                <a:effectLst/>
                <a:latin typeface="Times New Roman" panose="02020603050405020304" pitchFamily="18" charset="0"/>
                <a:ea typeface="Calibri" panose="020F0502020204030204" pitchFamily="34" charset="0"/>
              </a:rPr>
              <a:t>PAYMENT METHOD</a:t>
            </a:r>
            <a:endParaRPr lang="en-US" dirty="0"/>
          </a:p>
        </p:txBody>
      </p:sp>
      <p:sp>
        <p:nvSpPr>
          <p:cNvPr id="3" name="Text Placeholder 2">
            <a:extLst>
              <a:ext uri="{FF2B5EF4-FFF2-40B4-BE49-F238E27FC236}">
                <a16:creationId xmlns:a16="http://schemas.microsoft.com/office/drawing/2014/main" id="{20079D5D-0BB7-2097-5EF4-D6E616DB2530}"/>
              </a:ext>
            </a:extLst>
          </p:cNvPr>
          <p:cNvSpPr>
            <a:spLocks noGrp="1"/>
          </p:cNvSpPr>
          <p:nvPr>
            <p:ph type="body" sz="quarter" idx="1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many ways that customers can pay for the things they buy online are referred to as payment options on an eCommerce website. Typical forms of payment include Credit or Debit cards.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6645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2271</TotalTime>
  <Words>554</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Regular</vt:lpstr>
      <vt:lpstr>Helvetica</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Rahim ale</cp:lastModifiedBy>
  <cp:revision>41</cp:revision>
  <cp:lastPrinted>2019-10-14T17:07:34Z</cp:lastPrinted>
  <dcterms:created xsi:type="dcterms:W3CDTF">2019-07-08T18:39:15Z</dcterms:created>
  <dcterms:modified xsi:type="dcterms:W3CDTF">2023-02-11T00:26:31Z</dcterms:modified>
</cp:coreProperties>
</file>