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nton"/>
      <p:regular r:id="rId24"/>
    </p:embeddedFont>
    <p:embeddedFont>
      <p:font typeface="Barlow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nto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ng.com/images/search?view=detailV2&amp;ccid=0PGVLG5d&amp;id=5CF5D9983CDB6ADEBDA3BA0386C859CE5130A50A&amp;thid=OIP.0PGVLG5dWMtAev-R_UYzegAAAA&amp;mediaurl=https%3a%2f%2fuhf-satcom.com%2fstorage%2fs-band%2fsband_omni.jpg&amp;cdnurl=https%3a%2f%2fth.bing.com%2fth%2fid%2fR.d0f1952c6e5d58cb407aff91fd46337a%3frik%3dCqUwUc5ZyIYDug%26pid%3dImgRaw%26r%3d0&amp;exph=439&amp;expw=294&amp;q=s-band+helix+antenna&amp;simid=608005187357732146&amp;FORM=IRPRST&amp;ck=F317352E374005C5B324718568494A08&amp;selectedIndex=49" TargetMode="External"/><Relationship Id="rId3" Type="http://schemas.openxmlformats.org/officeDocument/2006/relationships/hyperlink" Target="https://www.bing.com/images/search?view=detailV2&amp;ccid=Pxc6EaVC&amp;id=191E10AB5864593FBD92B35FA47512EFA8E20247&amp;thid=OIP.Pxc6EaVCiATjuFDgraHW5QHaEr&amp;mediaurl=https%3a%2f%2fth.bing.com%2fth%2fid%2fR.3f173a11a5428804e3b850e0ada1d6e5%3frik%3dRwLiqO8SdaRfsw%26riu%3dhttp%253a%252f%252fwww.asahi-net.or.jp%252f%257eia6m-isk%252fimage%252fhelix1-1.jpg%26ehk%3dXNMD1Dp9%252fR1L7dq5juVsCWImgBnu2cxYI9MsGBGQajg%253d%26risl%3d%26pid%3dImgRaw%26r%3d0&amp;exph=279&amp;expw=441&amp;q=s-band+helix+antenna&amp;simid=608020902651831398&amp;FORM=IRPRST&amp;ck=A2FCB1482675622E73AF7DD6D2C6F6A4&amp;selectedIndex=8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5efa7b2e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5efa7b2e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66ec23dc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66ec23dc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66ec23dc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66ec23dc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66ec23dc9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66ec23dc9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66ec23dc9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66ec23dc9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s-band helix antenna - Bing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s-band helix antenna - Bing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66ec23dc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166ec23dc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67b13d66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67b13d66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&amp; JT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66ec23dc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66ec23d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4a933e515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4a933e515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 - Software, Lee - Hardware, JT - Radio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6822a4a54b_4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6822a4a54b_4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68008ce3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68008ce3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66ec23dc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66ec23dc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-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66ec23dc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66ec23dc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66ec23dc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66ec23dc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68008ce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68008ce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6822a4a5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6822a4a5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6822a4a54b_4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6822a4a54b_4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651b39e0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651b39e0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11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3">
            <a:hlinkClick/>
          </p:cNvPr>
          <p:cNvSpPr txBox="1"/>
          <p:nvPr>
            <p:ph hasCustomPrompt="1"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>
            <a:hlinkClick/>
          </p:cNvPr>
          <p:cNvSpPr txBox="1"/>
          <p:nvPr>
            <p:ph hasCustomPrompt="1"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3">
            <a:hlinkClick/>
          </p:cNvPr>
          <p:cNvSpPr txBox="1"/>
          <p:nvPr>
            <p:ph hasCustomPrompt="1"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>
            <a:hlinkClick/>
          </p:cNvPr>
          <p:cNvSpPr txBox="1"/>
          <p:nvPr>
            <p:ph hasCustomPrompt="1"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/>
          </p:cNvPr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6" name="Google Shape;376;p14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14"/>
          <p:cNvSpPr txBox="1"/>
          <p:nvPr>
            <p:ph hasCustomPrompt="1"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4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15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15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0" name="Google Shape;430;p16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1" name="Google Shape;431;p16"/>
          <p:cNvSpPr txBox="1"/>
          <p:nvPr>
            <p:ph hasCustomPrompt="1"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7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7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7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7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7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0" name="Google Shape;520;p18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8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8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7" name="Google Shape;537;p18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8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9" name="Google Shape;539;p18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18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1" name="Google Shape;541;p18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8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18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8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8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6" name="Google Shape;546;p18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8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/>
          <p:nvPr>
            <p:ph hasCustomPrompt="1"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9"/>
          <p:cNvSpPr txBox="1"/>
          <p:nvPr>
            <p:ph hasCustomPrompt="1"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9"/>
          <p:cNvSpPr txBox="1"/>
          <p:nvPr>
            <p:ph hasCustomPrompt="1"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19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0" name="Google Shape;590;p20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0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0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0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0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0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0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0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0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21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1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5" name="Google Shape;645;p22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3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2" name="Google Shape;672;p23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3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3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3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3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3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3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3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1" name="Google Shape;691;p24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4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4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4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4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4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4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25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9" name="Google Shape;709;p25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5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5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8" name="Google Shape;728;p26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9" name="Google Shape;729;p26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6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7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7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7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7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27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1" name="Google Shape;781;p28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2" name="Google Shape;782;p28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3" name="Google Shape;783;p28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28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8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8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8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1" name="Google Shape;801;p29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29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9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29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9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29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9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7" name="Google Shape;837;p30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30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30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0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0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1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31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31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31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31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31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31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31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31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31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4" name="Google Shape;874;p31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1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1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1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1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1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4" name="Google Shape;904;p32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2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2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2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32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2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32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2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32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32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32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32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32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2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2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2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2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2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2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2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2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2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2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2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2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3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3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3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3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3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3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3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3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3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3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3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4" name="Google Shape;964;p33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5" name="Google Shape;965;p33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6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9" name="Google Shape;109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0" name="Google Shape;11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3" name="Google Shape;110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4" name="Google Shape;11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7" name="Google Shape;1107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8" name="Google Shape;1108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9" name="Google Shape;110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6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7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9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0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rRZsLJvibMdBYQ9uRA56qCSJO44fLWUT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8ZsJuG9cdVrXyJYqTjK0p3o7vlFe0_GR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1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Sprint Recap</a:t>
            </a:r>
            <a:endParaRPr/>
          </a:p>
        </p:txBody>
      </p:sp>
      <p:sp>
        <p:nvSpPr>
          <p:cNvPr id="1115" name="Google Shape;1115;p41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Group 4: Microwave Tracking Ground Station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116" name="Google Shape;1116;p41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17" name="Google Shape;1117;p41"/>
            <p:cNvSpPr/>
            <p:nvPr/>
          </p:nvSpPr>
          <p:spPr>
            <a:xfrm>
              <a:off x="4730175" y="1009275"/>
              <a:ext cx="2879900" cy="2746149"/>
            </a:xfrm>
            <a:custGeom>
              <a:rect b="b" l="l" r="r" t="t"/>
              <a:pathLst>
                <a:path extrusionOk="0" h="42850" w="44937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rgbClr val="008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5026584" y="1079196"/>
              <a:ext cx="2529726" cy="2495375"/>
            </a:xfrm>
            <a:custGeom>
              <a:rect b="b" l="l" r="r" t="t"/>
              <a:pathLst>
                <a:path extrusionOk="0" h="38937" w="39473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5035300" y="1076824"/>
              <a:ext cx="2517229" cy="2476726"/>
            </a:xfrm>
            <a:custGeom>
              <a:rect b="b" l="l" r="r" t="t"/>
              <a:pathLst>
                <a:path extrusionOk="0" h="38646" w="39278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rgbClr val="00C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5106566" y="1154180"/>
              <a:ext cx="2413471" cy="2344193"/>
            </a:xfrm>
            <a:custGeom>
              <a:rect b="b" l="l" r="r" t="t"/>
              <a:pathLst>
                <a:path extrusionOk="0" h="36578" w="37659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4766769" y="1372980"/>
              <a:ext cx="2798317" cy="930166"/>
            </a:xfrm>
            <a:custGeom>
              <a:rect b="b" l="l" r="r" t="t"/>
              <a:pathLst>
                <a:path extrusionOk="0" h="14514" w="43664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4766834" y="1371762"/>
              <a:ext cx="2794471" cy="929397"/>
            </a:xfrm>
            <a:custGeom>
              <a:rect b="b" l="l" r="r" t="t"/>
              <a:pathLst>
                <a:path extrusionOk="0" h="14502" w="43604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5626836" y="2371999"/>
              <a:ext cx="1225545" cy="446369"/>
            </a:xfrm>
            <a:custGeom>
              <a:rect b="b" l="l" r="r" t="t"/>
              <a:pathLst>
                <a:path extrusionOk="0" h="6965" w="19123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5626708" y="2473900"/>
              <a:ext cx="1225673" cy="344470"/>
            </a:xfrm>
            <a:custGeom>
              <a:rect b="b" l="l" r="r" t="t"/>
              <a:pathLst>
                <a:path extrusionOk="0" h="5375" w="19125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4765808" y="2220685"/>
              <a:ext cx="1378714" cy="813142"/>
            </a:xfrm>
            <a:custGeom>
              <a:rect b="b" l="l" r="r" t="t"/>
              <a:pathLst>
                <a:path extrusionOk="0" h="12688" w="21513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4765808" y="2219275"/>
              <a:ext cx="1378714" cy="814552"/>
            </a:xfrm>
            <a:custGeom>
              <a:rect b="b" l="l" r="r" t="t"/>
              <a:pathLst>
                <a:path extrusionOk="0" h="12710" w="21513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6480879" y="2378280"/>
              <a:ext cx="1217278" cy="805580"/>
            </a:xfrm>
            <a:custGeom>
              <a:rect b="b" l="l" r="r" t="t"/>
              <a:pathLst>
                <a:path extrusionOk="0" h="12570" w="18994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6478379" y="2378280"/>
              <a:ext cx="1219777" cy="805580"/>
            </a:xfrm>
            <a:custGeom>
              <a:rect b="b" l="l" r="r" t="t"/>
              <a:pathLst>
                <a:path extrusionOk="0" h="12570" w="19033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AutoCad Design</a:t>
            </a:r>
            <a:endParaRPr/>
          </a:p>
        </p:txBody>
      </p:sp>
      <p:pic>
        <p:nvPicPr>
          <p:cNvPr id="1188" name="Google Shape;1188;p50"/>
          <p:cNvPicPr preferRelativeResize="0"/>
          <p:nvPr/>
        </p:nvPicPr>
        <p:blipFill rotWithShape="1">
          <a:blip r:embed="rId3">
            <a:alphaModFix/>
          </a:blip>
          <a:srcRect b="20011" l="31301" r="25182" t="9427"/>
          <a:stretch/>
        </p:blipFill>
        <p:spPr>
          <a:xfrm>
            <a:off x="622600" y="1579100"/>
            <a:ext cx="3523325" cy="2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50"/>
          <p:cNvPicPr preferRelativeResize="0"/>
          <p:nvPr/>
        </p:nvPicPr>
        <p:blipFill rotWithShape="1">
          <a:blip r:embed="rId4">
            <a:alphaModFix/>
          </a:blip>
          <a:srcRect b="19331" l="38360" r="35862" t="12908"/>
          <a:stretch/>
        </p:blipFill>
        <p:spPr>
          <a:xfrm>
            <a:off x="5362825" y="1135325"/>
            <a:ext cx="2936126" cy="34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Positioner</a:t>
            </a:r>
            <a:endParaRPr/>
          </a:p>
        </p:txBody>
      </p:sp>
      <p:sp>
        <p:nvSpPr>
          <p:cNvPr id="1195" name="Google Shape;119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518" lvl="0" marL="457200" rtl="0" algn="l">
              <a:lnSpc>
                <a:spcPct val="118181"/>
              </a:lnSpc>
              <a:spcBef>
                <a:spcPts val="1200"/>
              </a:spcBef>
              <a:spcAft>
                <a:spcPts val="0"/>
              </a:spcAft>
              <a:buSzPts val="1511"/>
              <a:buChar char="●"/>
            </a:pPr>
            <a:r>
              <a:rPr lang="en" sz="1510"/>
              <a:t>G-5500</a:t>
            </a:r>
            <a:endParaRPr sz="1510"/>
          </a:p>
          <a:p>
            <a:pPr indent="-324518" lvl="0" marL="4572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●"/>
            </a:pPr>
            <a:r>
              <a:rPr lang="en" sz="1510"/>
              <a:t>Key Features:</a:t>
            </a:r>
            <a:endParaRPr sz="1510"/>
          </a:p>
          <a:p>
            <a:pPr indent="-324518" lvl="1" marL="914400" rtl="0" algn="l"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180° Elevation and 450° Azimuth rotations </a:t>
            </a:r>
            <a:endParaRPr sz="1510"/>
          </a:p>
          <a:p>
            <a:pPr indent="-324518" lvl="1" marL="914400" rtl="0" algn="l"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The positioner is placed on a cart for mobile testing 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Voltage requirement: 110-120 or 200-240 VAC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Motor voltage: 22 VDC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Rotation time (approx.): Elevation (180°): 65 sec. ± 20%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Azimuth (360°): 60 sec. ± 20%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Maximum continuous operation: 3 minutes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Azimuth: 40 kg-m (289 ft-lbs)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Vertical load: 200 kg (440 lbs)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 Pointing accuracy: ±4 percent</a:t>
            </a:r>
            <a:endParaRPr sz="1510"/>
          </a:p>
          <a:p>
            <a:pPr indent="-324518" lvl="1" marL="9144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511"/>
              <a:buChar char="○"/>
            </a:pPr>
            <a:r>
              <a:rPr lang="en" sz="1510"/>
              <a:t>Weight (approx.): Rotators: 8 kg (17.7 lbs)</a:t>
            </a:r>
            <a:endParaRPr sz="1510"/>
          </a:p>
          <a:p>
            <a:pPr indent="0" lvl="0" marL="0" rtl="0" algn="l">
              <a:lnSpc>
                <a:spcPct val="118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196" name="Google Shape;11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350" y="3325459"/>
            <a:ext cx="1519800" cy="169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426" y="96175"/>
            <a:ext cx="2288850" cy="30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</a:t>
            </a:r>
            <a:endParaRPr/>
          </a:p>
        </p:txBody>
      </p:sp>
      <p:sp>
        <p:nvSpPr>
          <p:cNvPr id="1203" name="Google Shape;1203;p52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2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 Test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5" name="Google Shape;12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9875"/>
            <a:ext cx="3854725" cy="289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25" y="1599875"/>
            <a:ext cx="4623026" cy="261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52"/>
          <p:cNvSpPr txBox="1"/>
          <p:nvPr/>
        </p:nvSpPr>
        <p:spPr>
          <a:xfrm>
            <a:off x="4469875" y="4378650"/>
            <a:ext cx="4617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Bandwidth = 660 MHz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Beamwidth = 3.38°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 </a:t>
            </a:r>
            <a:r>
              <a:rPr lang="en"/>
              <a:t>Alternative Designs </a:t>
            </a:r>
            <a:r>
              <a:rPr lang="en"/>
              <a:t> </a:t>
            </a:r>
            <a:endParaRPr/>
          </a:p>
        </p:txBody>
      </p:sp>
      <p:pic>
        <p:nvPicPr>
          <p:cNvPr id="1213" name="Google Shape;12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1707" y="1164825"/>
            <a:ext cx="2110399" cy="28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506" y="1170125"/>
            <a:ext cx="255892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827" y="1170125"/>
            <a:ext cx="3705773" cy="234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4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Structure</a:t>
            </a:r>
            <a:endParaRPr/>
          </a:p>
        </p:txBody>
      </p:sp>
      <p:pic>
        <p:nvPicPr>
          <p:cNvPr id="1221" name="Google Shape;1221;p54" title="IMG_157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50" y="1017725"/>
            <a:ext cx="5365300" cy="40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" name="Google Shape;1226;p55" title="IMG_4319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737" y="540325"/>
            <a:ext cx="5978525" cy="44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55"/>
          <p:cNvSpPr txBox="1"/>
          <p:nvPr>
            <p:ph type="title"/>
          </p:nvPr>
        </p:nvSpPr>
        <p:spPr>
          <a:xfrm>
            <a:off x="311700" y="3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Prototype Demonstration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Tasks Completed this Sprint</a:t>
            </a:r>
            <a:endParaRPr/>
          </a:p>
        </p:txBody>
      </p:sp>
      <p:sp>
        <p:nvSpPr>
          <p:cNvPr id="1233" name="Google Shape;1233;p5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Doppler Frequency Shift Estimation for Satellites in Orbit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S-Band frequencies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Antenna Designs for S-Band at LEO and HEO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Matlab Script Written to Calculate the Sat.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7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Next Sprint</a:t>
            </a:r>
            <a:endParaRPr/>
          </a:p>
        </p:txBody>
      </p:sp>
      <p:sp>
        <p:nvSpPr>
          <p:cNvPr id="1239" name="Google Shape;1239;p57"/>
          <p:cNvSpPr txBox="1"/>
          <p:nvPr>
            <p:ph idx="1" type="subTitle"/>
          </p:nvPr>
        </p:nvSpPr>
        <p:spPr>
          <a:xfrm>
            <a:off x="564575" y="12356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240" name="Google Shape;1240;p57"/>
          <p:cNvSpPr txBox="1"/>
          <p:nvPr>
            <p:ph idx="2" type="subTitle"/>
          </p:nvPr>
        </p:nvSpPr>
        <p:spPr>
          <a:xfrm>
            <a:off x="911075" y="1948400"/>
            <a:ext cx="19656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Translating Matlab Script from Matlab to Python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Begin to work on the GUI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Assemble the Databases and the function calls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7"/>
          <p:cNvSpPr txBox="1"/>
          <p:nvPr>
            <p:ph idx="3" type="subTitle"/>
          </p:nvPr>
        </p:nvSpPr>
        <p:spPr>
          <a:xfrm>
            <a:off x="3242661" y="12356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242" name="Google Shape;1242;p57"/>
          <p:cNvSpPr txBox="1"/>
          <p:nvPr>
            <p:ph idx="4" type="subTitle"/>
          </p:nvPr>
        </p:nvSpPr>
        <p:spPr>
          <a:xfrm>
            <a:off x="3483550" y="1948400"/>
            <a:ext cx="21768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Properly connect base station to cart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Attach counterweights to ground station frame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Securely fasten frame to actuating motors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Attach dish to frame (test)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onnect </a:t>
            </a:r>
            <a:r>
              <a:rPr lang="en"/>
              <a:t>Yaesu GS-232A to GS-232 and personal computer 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57"/>
          <p:cNvSpPr txBox="1"/>
          <p:nvPr>
            <p:ph idx="5" type="subTitle"/>
          </p:nvPr>
        </p:nvSpPr>
        <p:spPr>
          <a:xfrm>
            <a:off x="6004946" y="12356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Radio</a:t>
            </a:r>
            <a:endParaRPr/>
          </a:p>
        </p:txBody>
      </p:sp>
      <p:sp>
        <p:nvSpPr>
          <p:cNvPr id="1244" name="Google Shape;1244;p57"/>
          <p:cNvSpPr txBox="1"/>
          <p:nvPr>
            <p:ph idx="6" type="subTitle"/>
          </p:nvPr>
        </p:nvSpPr>
        <p:spPr>
          <a:xfrm>
            <a:off x="6161625" y="1948400"/>
            <a:ext cx="21768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</a:t>
            </a:r>
            <a:r>
              <a:rPr lang="en"/>
              <a:t>pecific</a:t>
            </a:r>
            <a:r>
              <a:rPr lang="en"/>
              <a:t> S-Band frequencies covered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GNU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Preliminary </a:t>
            </a:r>
            <a:r>
              <a:rPr lang="en"/>
              <a:t>receiver</a:t>
            </a:r>
            <a:r>
              <a:rPr lang="en"/>
              <a:t> testing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formalized RF testing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 Budget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8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sz="30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34" name="Google Shape;1134;p42"/>
          <p:cNvSpPr txBox="1"/>
          <p:nvPr/>
        </p:nvSpPr>
        <p:spPr>
          <a:xfrm>
            <a:off x="311700" y="1152475"/>
            <a:ext cx="465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What’s our Product?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We are building a satellite ground station intended for tracking and receiving data from S-Band satellites within range of Embry-Riddle.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Why is it important?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It provides valuable data to customer.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It provides a link between Earth and space.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Without a ground station, a satellite is just space junk.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5" name="Google Shape;11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00" y="1501363"/>
            <a:ext cx="3810050" cy="214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3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1141" name="Google Shape;1141;p4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use COTS (consumer off the shelf) components to reduce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ositioner unit speed</a:t>
            </a:r>
            <a:endParaRPr/>
          </a:p>
          <a:p>
            <a:pPr indent="-330200" lvl="2" marL="13716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Rotation time (approx.): Elevation (180°): 65 sec. ± 20%</a:t>
            </a:r>
            <a:endParaRPr/>
          </a:p>
          <a:p>
            <a:pPr indent="-330200" lvl="2" marL="13716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Azimuth (360°): 60 sec. ± 20%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Antenna beam width &lt;/= 3.38 degrees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User-Interface written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Operates in the windows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Positioner</a:t>
            </a:r>
            <a:r>
              <a:rPr lang="en"/>
              <a:t> controller utilizes Arduino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in S-Band freq. Range (2.3GHz - 2.7GHz)</a:t>
            </a:r>
            <a:endParaRPr/>
          </a:p>
        </p:txBody>
      </p:sp>
      <p:pic>
        <p:nvPicPr>
          <p:cNvPr id="1142" name="Google Shape;11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50" y="1892125"/>
            <a:ext cx="2758350" cy="31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4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148" name="Google Shape;1148;p4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 of satellites we want to track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updated anytime by customer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Rating/preference system to determine which satellite to choose from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GUI will display ground station pointing towards satellite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Elevation + Azimuth angles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Satellite being tracked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will be displayed on a menu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Logged in file for customer 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5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154" name="Google Shape;1154;p4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AutoCad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Positioner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Structure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Receiver Antenna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Antenna Azimuth-Elevation Rotators &amp; Controller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Control Interface for Antenna Rotators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 Defined Radio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Ground Station Mount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Positioner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Front-End Filter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Circular Polarization Adjusters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Constraints/Industry Standards</a:t>
            </a:r>
            <a:endParaRPr/>
          </a:p>
        </p:txBody>
      </p:sp>
      <p:sp>
        <p:nvSpPr>
          <p:cNvPr id="1160" name="Google Shape;1160;p4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system must be mounted at all times during operation.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 must withstand blowing wind gusts no greater than 120mph.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 must withstand rain no greater than an IP44 rating.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 height must not exceed the MicaPlex roof level per FAA requirements.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Electrical system shall be ground properly through provided grounding wires.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must reduce RF emissions in accordance with FCC regulations.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will not have access to the MicaPlex Roof following FAA and DHS guidelines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7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7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168" name="Google Shape;11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14" y="1152473"/>
            <a:ext cx="583776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r>
              <a:rPr lang="en"/>
              <a:t> Subsystem Level 0 Data Flow Diagram</a:t>
            </a:r>
            <a:endParaRPr/>
          </a:p>
        </p:txBody>
      </p:sp>
      <p:pic>
        <p:nvPicPr>
          <p:cNvPr id="1174" name="Google Shape;11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25" y="1311500"/>
            <a:ext cx="4569750" cy="3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" name="Google Shape;11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4190550" cy="35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099" y="1152475"/>
            <a:ext cx="3796576" cy="35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49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9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Satellite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