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3"/>
  </p:notesMasterIdLst>
  <p:sldIdLst>
    <p:sldId id="256" r:id="rId2"/>
  </p:sldIdLst>
  <p:sldSz cx="9144000" cy="6858000" type="letter"/>
  <p:notesSz cx="6858000" cy="9144000"/>
  <p:defaultTextStyle>
    <a:defPPr>
      <a:defRPr lang="en-US"/>
    </a:defPPr>
    <a:lvl1pPr marL="0" algn="l" defTabSz="91422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15" algn="l" defTabSz="91422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29" algn="l" defTabSz="91422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345" algn="l" defTabSz="91422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460" algn="l" defTabSz="91422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575" algn="l" defTabSz="91422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690" algn="l" defTabSz="91422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805" algn="l" defTabSz="91422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6920" algn="l" defTabSz="91422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72"/>
    <p:restoredTop sz="94697"/>
  </p:normalViewPr>
  <p:slideViewPr>
    <p:cSldViewPr snapToGrid="0" snapToObjects="1">
      <p:cViewPr>
        <p:scale>
          <a:sx n="110" d="100"/>
          <a:sy n="110" d="100"/>
        </p:scale>
        <p:origin x="328" y="-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3CC44-315A-8B4B-8C05-97E1A5F768E7}" type="datetimeFigureOut">
              <a:rPr lang="en-US" smtClean="0"/>
              <a:t>3/20/17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CC3E3-BBFB-F442-879A-3F9BD0EE7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37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51749" rtl="0" eaLnBrk="1" latinLnBrk="0" hangingPunct="1">
      <a:defRPr sz="724" kern="1200">
        <a:solidFill>
          <a:schemeClr val="tx1"/>
        </a:solidFill>
        <a:latin typeface="+mn-lt"/>
        <a:ea typeface="+mn-ea"/>
        <a:cs typeface="+mn-cs"/>
      </a:defRPr>
    </a:lvl1pPr>
    <a:lvl2pPr marL="275874" algn="l" defTabSz="551749" rtl="0" eaLnBrk="1" latinLnBrk="0" hangingPunct="1">
      <a:defRPr sz="724" kern="1200">
        <a:solidFill>
          <a:schemeClr val="tx1"/>
        </a:solidFill>
        <a:latin typeface="+mn-lt"/>
        <a:ea typeface="+mn-ea"/>
        <a:cs typeface="+mn-cs"/>
      </a:defRPr>
    </a:lvl2pPr>
    <a:lvl3pPr marL="551749" algn="l" defTabSz="551749" rtl="0" eaLnBrk="1" latinLnBrk="0" hangingPunct="1">
      <a:defRPr sz="724" kern="1200">
        <a:solidFill>
          <a:schemeClr val="tx1"/>
        </a:solidFill>
        <a:latin typeface="+mn-lt"/>
        <a:ea typeface="+mn-ea"/>
        <a:cs typeface="+mn-cs"/>
      </a:defRPr>
    </a:lvl3pPr>
    <a:lvl4pPr marL="827623" algn="l" defTabSz="551749" rtl="0" eaLnBrk="1" latinLnBrk="0" hangingPunct="1">
      <a:defRPr sz="724" kern="1200">
        <a:solidFill>
          <a:schemeClr val="tx1"/>
        </a:solidFill>
        <a:latin typeface="+mn-lt"/>
        <a:ea typeface="+mn-ea"/>
        <a:cs typeface="+mn-cs"/>
      </a:defRPr>
    </a:lvl4pPr>
    <a:lvl5pPr marL="1103498" algn="l" defTabSz="551749" rtl="0" eaLnBrk="1" latinLnBrk="0" hangingPunct="1">
      <a:defRPr sz="724" kern="1200">
        <a:solidFill>
          <a:schemeClr val="tx1"/>
        </a:solidFill>
        <a:latin typeface="+mn-lt"/>
        <a:ea typeface="+mn-ea"/>
        <a:cs typeface="+mn-cs"/>
      </a:defRPr>
    </a:lvl5pPr>
    <a:lvl6pPr marL="1379372" algn="l" defTabSz="551749" rtl="0" eaLnBrk="1" latinLnBrk="0" hangingPunct="1">
      <a:defRPr sz="724" kern="1200">
        <a:solidFill>
          <a:schemeClr val="tx1"/>
        </a:solidFill>
        <a:latin typeface="+mn-lt"/>
        <a:ea typeface="+mn-ea"/>
        <a:cs typeface="+mn-cs"/>
      </a:defRPr>
    </a:lvl6pPr>
    <a:lvl7pPr marL="1655247" algn="l" defTabSz="551749" rtl="0" eaLnBrk="1" latinLnBrk="0" hangingPunct="1">
      <a:defRPr sz="724" kern="1200">
        <a:solidFill>
          <a:schemeClr val="tx1"/>
        </a:solidFill>
        <a:latin typeface="+mn-lt"/>
        <a:ea typeface="+mn-ea"/>
        <a:cs typeface="+mn-cs"/>
      </a:defRPr>
    </a:lvl7pPr>
    <a:lvl8pPr marL="1931121" algn="l" defTabSz="551749" rtl="0" eaLnBrk="1" latinLnBrk="0" hangingPunct="1">
      <a:defRPr sz="724" kern="1200">
        <a:solidFill>
          <a:schemeClr val="tx1"/>
        </a:solidFill>
        <a:latin typeface="+mn-lt"/>
        <a:ea typeface="+mn-ea"/>
        <a:cs typeface="+mn-cs"/>
      </a:defRPr>
    </a:lvl8pPr>
    <a:lvl9pPr marL="2206996" algn="l" defTabSz="551749" rtl="0" eaLnBrk="1" latinLnBrk="0" hangingPunct="1">
      <a:defRPr sz="72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CC3E3-BBFB-F442-879A-3F9BD0EE77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41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92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769"/>
            </a:lvl1pPr>
            <a:lvl2pPr marL="527517" indent="0" algn="ctr">
              <a:buNone/>
              <a:defRPr sz="2308"/>
            </a:lvl2pPr>
            <a:lvl3pPr marL="1055035" indent="0" algn="ctr">
              <a:buNone/>
              <a:defRPr sz="2077"/>
            </a:lvl3pPr>
            <a:lvl4pPr marL="1582552" indent="0" algn="ctr">
              <a:buNone/>
              <a:defRPr sz="1846"/>
            </a:lvl4pPr>
            <a:lvl5pPr marL="2110069" indent="0" algn="ctr">
              <a:buNone/>
              <a:defRPr sz="1846"/>
            </a:lvl5pPr>
            <a:lvl6pPr marL="2637587" indent="0" algn="ctr">
              <a:buNone/>
              <a:defRPr sz="1846"/>
            </a:lvl6pPr>
            <a:lvl7pPr marL="3165104" indent="0" algn="ctr">
              <a:buNone/>
              <a:defRPr sz="1846"/>
            </a:lvl7pPr>
            <a:lvl8pPr marL="3692622" indent="0" algn="ctr">
              <a:buNone/>
              <a:defRPr sz="1846"/>
            </a:lvl8pPr>
            <a:lvl9pPr marL="4220139" indent="0" algn="ctr">
              <a:buNone/>
              <a:defRPr sz="184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F86E-20A1-F749-90EA-26B23E00EC05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78D3-0670-614C-BD56-263083C4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89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F86E-20A1-F749-90EA-26B23E00EC05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78D3-0670-614C-BD56-263083C4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78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6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F86E-20A1-F749-90EA-26B23E00EC05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78D3-0670-614C-BD56-263083C4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1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F86E-20A1-F749-90EA-26B23E00EC05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78D3-0670-614C-BD56-263083C4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03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92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769">
                <a:solidFill>
                  <a:schemeClr val="tx1"/>
                </a:solidFill>
              </a:defRPr>
            </a:lvl1pPr>
            <a:lvl2pPr marL="527517" indent="0">
              <a:buNone/>
              <a:defRPr sz="2308">
                <a:solidFill>
                  <a:schemeClr val="tx1">
                    <a:tint val="75000"/>
                  </a:schemeClr>
                </a:solidFill>
              </a:defRPr>
            </a:lvl2pPr>
            <a:lvl3pPr marL="1055035" indent="0">
              <a:buNone/>
              <a:defRPr sz="2077">
                <a:solidFill>
                  <a:schemeClr val="tx1">
                    <a:tint val="75000"/>
                  </a:schemeClr>
                </a:solidFill>
              </a:defRPr>
            </a:lvl3pPr>
            <a:lvl4pPr marL="1582552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4pPr>
            <a:lvl5pPr marL="2110069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5pPr>
            <a:lvl6pPr marL="2637587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6pPr>
            <a:lvl7pPr marL="3165104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7pPr>
            <a:lvl8pPr marL="3692622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8pPr>
            <a:lvl9pPr marL="4220139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F86E-20A1-F749-90EA-26B23E00EC05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78D3-0670-614C-BD56-263083C4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3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F86E-20A1-F749-90EA-26B23E00EC05}" type="datetimeFigureOut">
              <a:rPr lang="en-US" smtClean="0"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78D3-0670-614C-BD56-263083C4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1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769" b="1"/>
            </a:lvl1pPr>
            <a:lvl2pPr marL="527517" indent="0">
              <a:buNone/>
              <a:defRPr sz="2308" b="1"/>
            </a:lvl2pPr>
            <a:lvl3pPr marL="1055035" indent="0">
              <a:buNone/>
              <a:defRPr sz="2077" b="1"/>
            </a:lvl3pPr>
            <a:lvl4pPr marL="1582552" indent="0">
              <a:buNone/>
              <a:defRPr sz="1846" b="1"/>
            </a:lvl4pPr>
            <a:lvl5pPr marL="2110069" indent="0">
              <a:buNone/>
              <a:defRPr sz="1846" b="1"/>
            </a:lvl5pPr>
            <a:lvl6pPr marL="2637587" indent="0">
              <a:buNone/>
              <a:defRPr sz="1846" b="1"/>
            </a:lvl6pPr>
            <a:lvl7pPr marL="3165104" indent="0">
              <a:buNone/>
              <a:defRPr sz="1846" b="1"/>
            </a:lvl7pPr>
            <a:lvl8pPr marL="3692622" indent="0">
              <a:buNone/>
              <a:defRPr sz="1846" b="1"/>
            </a:lvl8pPr>
            <a:lvl9pPr marL="4220139" indent="0">
              <a:buNone/>
              <a:defRPr sz="184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6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769" b="1"/>
            </a:lvl1pPr>
            <a:lvl2pPr marL="527517" indent="0">
              <a:buNone/>
              <a:defRPr sz="2308" b="1"/>
            </a:lvl2pPr>
            <a:lvl3pPr marL="1055035" indent="0">
              <a:buNone/>
              <a:defRPr sz="2077" b="1"/>
            </a:lvl3pPr>
            <a:lvl4pPr marL="1582552" indent="0">
              <a:buNone/>
              <a:defRPr sz="1846" b="1"/>
            </a:lvl4pPr>
            <a:lvl5pPr marL="2110069" indent="0">
              <a:buNone/>
              <a:defRPr sz="1846" b="1"/>
            </a:lvl5pPr>
            <a:lvl6pPr marL="2637587" indent="0">
              <a:buNone/>
              <a:defRPr sz="1846" b="1"/>
            </a:lvl6pPr>
            <a:lvl7pPr marL="3165104" indent="0">
              <a:buNone/>
              <a:defRPr sz="1846" b="1"/>
            </a:lvl7pPr>
            <a:lvl8pPr marL="3692622" indent="0">
              <a:buNone/>
              <a:defRPr sz="1846" b="1"/>
            </a:lvl8pPr>
            <a:lvl9pPr marL="4220139" indent="0">
              <a:buNone/>
              <a:defRPr sz="184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6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F86E-20A1-F749-90EA-26B23E00EC05}" type="datetimeFigureOut">
              <a:rPr lang="en-US" smtClean="0"/>
              <a:t>3/20/17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78D3-0670-614C-BD56-263083C4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62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F86E-20A1-F749-90EA-26B23E00EC05}" type="datetimeFigureOut">
              <a:rPr lang="en-US" smtClean="0"/>
              <a:t>3/20/17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78D3-0670-614C-BD56-263083C4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02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F86E-20A1-F749-90EA-26B23E00EC05}" type="datetimeFigureOut">
              <a:rPr lang="en-US" smtClean="0"/>
              <a:t>3/20/17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78D3-0670-614C-BD56-263083C4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5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36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27"/>
            <a:ext cx="4629150" cy="4873625"/>
          </a:xfrm>
        </p:spPr>
        <p:txBody>
          <a:bodyPr/>
          <a:lstStyle>
            <a:lvl1pPr>
              <a:defRPr sz="3692"/>
            </a:lvl1pPr>
            <a:lvl2pPr>
              <a:defRPr sz="3231"/>
            </a:lvl2pPr>
            <a:lvl3pPr>
              <a:defRPr sz="2769"/>
            </a:lvl3pPr>
            <a:lvl4pPr>
              <a:defRPr sz="2308"/>
            </a:lvl4pPr>
            <a:lvl5pPr>
              <a:defRPr sz="2308"/>
            </a:lvl5pPr>
            <a:lvl6pPr>
              <a:defRPr sz="2308"/>
            </a:lvl6pPr>
            <a:lvl7pPr>
              <a:defRPr sz="2308"/>
            </a:lvl7pPr>
            <a:lvl8pPr>
              <a:defRPr sz="2308"/>
            </a:lvl8pPr>
            <a:lvl9pPr>
              <a:defRPr sz="230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846"/>
            </a:lvl1pPr>
            <a:lvl2pPr marL="527517" indent="0">
              <a:buNone/>
              <a:defRPr sz="1615"/>
            </a:lvl2pPr>
            <a:lvl3pPr marL="1055035" indent="0">
              <a:buNone/>
              <a:defRPr sz="1385"/>
            </a:lvl3pPr>
            <a:lvl4pPr marL="1582552" indent="0">
              <a:buNone/>
              <a:defRPr sz="1154"/>
            </a:lvl4pPr>
            <a:lvl5pPr marL="2110069" indent="0">
              <a:buNone/>
              <a:defRPr sz="1154"/>
            </a:lvl5pPr>
            <a:lvl6pPr marL="2637587" indent="0">
              <a:buNone/>
              <a:defRPr sz="1154"/>
            </a:lvl6pPr>
            <a:lvl7pPr marL="3165104" indent="0">
              <a:buNone/>
              <a:defRPr sz="1154"/>
            </a:lvl7pPr>
            <a:lvl8pPr marL="3692622" indent="0">
              <a:buNone/>
              <a:defRPr sz="1154"/>
            </a:lvl8pPr>
            <a:lvl9pPr marL="4220139" indent="0">
              <a:buNone/>
              <a:defRPr sz="115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F86E-20A1-F749-90EA-26B23E00EC05}" type="datetimeFigureOut">
              <a:rPr lang="en-US" smtClean="0"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78D3-0670-614C-BD56-263083C4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66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36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2" y="987427"/>
            <a:ext cx="4629150" cy="4873625"/>
          </a:xfrm>
        </p:spPr>
        <p:txBody>
          <a:bodyPr anchor="t"/>
          <a:lstStyle>
            <a:lvl1pPr marL="0" indent="0">
              <a:buNone/>
              <a:defRPr sz="3692"/>
            </a:lvl1pPr>
            <a:lvl2pPr marL="527517" indent="0">
              <a:buNone/>
              <a:defRPr sz="3231"/>
            </a:lvl2pPr>
            <a:lvl3pPr marL="1055035" indent="0">
              <a:buNone/>
              <a:defRPr sz="2769"/>
            </a:lvl3pPr>
            <a:lvl4pPr marL="1582552" indent="0">
              <a:buNone/>
              <a:defRPr sz="2308"/>
            </a:lvl4pPr>
            <a:lvl5pPr marL="2110069" indent="0">
              <a:buNone/>
              <a:defRPr sz="2308"/>
            </a:lvl5pPr>
            <a:lvl6pPr marL="2637587" indent="0">
              <a:buNone/>
              <a:defRPr sz="2308"/>
            </a:lvl6pPr>
            <a:lvl7pPr marL="3165104" indent="0">
              <a:buNone/>
              <a:defRPr sz="2308"/>
            </a:lvl7pPr>
            <a:lvl8pPr marL="3692622" indent="0">
              <a:buNone/>
              <a:defRPr sz="2308"/>
            </a:lvl8pPr>
            <a:lvl9pPr marL="4220139" indent="0">
              <a:buNone/>
              <a:defRPr sz="2308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846"/>
            </a:lvl1pPr>
            <a:lvl2pPr marL="527517" indent="0">
              <a:buNone/>
              <a:defRPr sz="1615"/>
            </a:lvl2pPr>
            <a:lvl3pPr marL="1055035" indent="0">
              <a:buNone/>
              <a:defRPr sz="1385"/>
            </a:lvl3pPr>
            <a:lvl4pPr marL="1582552" indent="0">
              <a:buNone/>
              <a:defRPr sz="1154"/>
            </a:lvl4pPr>
            <a:lvl5pPr marL="2110069" indent="0">
              <a:buNone/>
              <a:defRPr sz="1154"/>
            </a:lvl5pPr>
            <a:lvl6pPr marL="2637587" indent="0">
              <a:buNone/>
              <a:defRPr sz="1154"/>
            </a:lvl6pPr>
            <a:lvl7pPr marL="3165104" indent="0">
              <a:buNone/>
              <a:defRPr sz="1154"/>
            </a:lvl7pPr>
            <a:lvl8pPr marL="3692622" indent="0">
              <a:buNone/>
              <a:defRPr sz="1154"/>
            </a:lvl8pPr>
            <a:lvl9pPr marL="4220139" indent="0">
              <a:buNone/>
              <a:defRPr sz="115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F86E-20A1-F749-90EA-26B23E00EC05}" type="datetimeFigureOut">
              <a:rPr lang="en-US" smtClean="0"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78D3-0670-614C-BD56-263083C4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67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1F86E-20A1-F749-90EA-26B23E00EC05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578D3-0670-614C-BD56-263083C4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06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1055035" rtl="0" eaLnBrk="1" latinLnBrk="0" hangingPunct="1">
        <a:lnSpc>
          <a:spcPct val="90000"/>
        </a:lnSpc>
        <a:spcBef>
          <a:spcPct val="0"/>
        </a:spcBef>
        <a:buNone/>
        <a:defRPr sz="50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3759" indent="-263759" algn="l" defTabSz="1055035" rtl="0" eaLnBrk="1" latinLnBrk="0" hangingPunct="1">
        <a:lnSpc>
          <a:spcPct val="90000"/>
        </a:lnSpc>
        <a:spcBef>
          <a:spcPts val="1154"/>
        </a:spcBef>
        <a:buFont typeface="Arial" panose="020B0604020202020204" pitchFamily="34" charset="0"/>
        <a:buChar char="•"/>
        <a:defRPr sz="3231" kern="1200">
          <a:solidFill>
            <a:schemeClr val="tx1"/>
          </a:solidFill>
          <a:latin typeface="+mn-lt"/>
          <a:ea typeface="+mn-ea"/>
          <a:cs typeface="+mn-cs"/>
        </a:defRPr>
      </a:lvl1pPr>
      <a:lvl2pPr marL="791276" indent="-263759" algn="l" defTabSz="1055035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769" kern="1200">
          <a:solidFill>
            <a:schemeClr val="tx1"/>
          </a:solidFill>
          <a:latin typeface="+mn-lt"/>
          <a:ea typeface="+mn-ea"/>
          <a:cs typeface="+mn-cs"/>
        </a:defRPr>
      </a:lvl2pPr>
      <a:lvl3pPr marL="1318793" indent="-263759" algn="l" defTabSz="1055035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3pPr>
      <a:lvl4pPr marL="1846311" indent="-263759" algn="l" defTabSz="1055035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7" kern="1200">
          <a:solidFill>
            <a:schemeClr val="tx1"/>
          </a:solidFill>
          <a:latin typeface="+mn-lt"/>
          <a:ea typeface="+mn-ea"/>
          <a:cs typeface="+mn-cs"/>
        </a:defRPr>
      </a:lvl4pPr>
      <a:lvl5pPr marL="2373828" indent="-263759" algn="l" defTabSz="1055035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7" kern="1200">
          <a:solidFill>
            <a:schemeClr val="tx1"/>
          </a:solidFill>
          <a:latin typeface="+mn-lt"/>
          <a:ea typeface="+mn-ea"/>
          <a:cs typeface="+mn-cs"/>
        </a:defRPr>
      </a:lvl5pPr>
      <a:lvl6pPr marL="2901345" indent="-263759" algn="l" defTabSz="1055035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7" kern="1200">
          <a:solidFill>
            <a:schemeClr val="tx1"/>
          </a:solidFill>
          <a:latin typeface="+mn-lt"/>
          <a:ea typeface="+mn-ea"/>
          <a:cs typeface="+mn-cs"/>
        </a:defRPr>
      </a:lvl6pPr>
      <a:lvl7pPr marL="3428863" indent="-263759" algn="l" defTabSz="1055035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7" kern="1200">
          <a:solidFill>
            <a:schemeClr val="tx1"/>
          </a:solidFill>
          <a:latin typeface="+mn-lt"/>
          <a:ea typeface="+mn-ea"/>
          <a:cs typeface="+mn-cs"/>
        </a:defRPr>
      </a:lvl7pPr>
      <a:lvl8pPr marL="3956380" indent="-263759" algn="l" defTabSz="1055035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7" kern="1200">
          <a:solidFill>
            <a:schemeClr val="tx1"/>
          </a:solidFill>
          <a:latin typeface="+mn-lt"/>
          <a:ea typeface="+mn-ea"/>
          <a:cs typeface="+mn-cs"/>
        </a:defRPr>
      </a:lvl8pPr>
      <a:lvl9pPr marL="4483898" indent="-263759" algn="l" defTabSz="1055035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5035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1pPr>
      <a:lvl2pPr marL="527517" algn="l" defTabSz="1055035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2pPr>
      <a:lvl3pPr marL="1055035" algn="l" defTabSz="1055035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3pPr>
      <a:lvl4pPr marL="1582552" algn="l" defTabSz="1055035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4pPr>
      <a:lvl5pPr marL="2110069" algn="l" defTabSz="1055035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5pPr>
      <a:lvl6pPr marL="2637587" algn="l" defTabSz="1055035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6pPr>
      <a:lvl7pPr marL="3165104" algn="l" defTabSz="1055035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7pPr>
      <a:lvl8pPr marL="3692622" algn="l" defTabSz="1055035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8pPr>
      <a:lvl9pPr marL="4220139" algn="l" defTabSz="1055035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351766" y="51448"/>
                <a:ext cx="2514600" cy="93525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1. Calculate LF height-specific saltation fluxes,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(Eq. XX).</a:t>
                </a: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766" y="51448"/>
                <a:ext cx="2514600" cy="935256"/>
              </a:xfrm>
              <a:prstGeom prst="rect">
                <a:avLst/>
              </a:prstGeom>
              <a:blipFill rotWithShape="0">
                <a:blip r:embed="rId3"/>
                <a:stretch>
                  <a:fillRect l="-1691" t="-1282" b="-7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/>
              <p:cNvSpPr txBox="1"/>
              <p:nvPr/>
            </p:nvSpPr>
            <p:spPr>
              <a:xfrm>
                <a:off x="1351766" y="1076046"/>
                <a:ext cx="2514600" cy="1245919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2. Fit exponential profile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to obtain fitting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𝐵</m:t>
                        </m:r>
                        <m:r>
                          <a:rPr lang="en-US" i="1">
                            <a:latin typeface="Cambria Math" charset="0"/>
                          </a:rPr>
                          <m:t>,0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 smtClean="0"/>
                  <a:t> (Eq. XX).</a:t>
                </a:r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766" y="1076046"/>
                <a:ext cx="2514600" cy="1245919"/>
              </a:xfrm>
              <a:prstGeom prst="rect">
                <a:avLst/>
              </a:prstGeom>
              <a:blipFill rotWithShape="0">
                <a:blip r:embed="rId4"/>
                <a:stretch>
                  <a:fillRect l="-1691" t="-971" r="-966" b="-4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/>
              <p:cNvSpPr txBox="1"/>
              <p:nvPr/>
            </p:nvSpPr>
            <p:spPr>
              <a:xfrm>
                <a:off x="1351766" y="2411307"/>
                <a:ext cx="2514600" cy="149816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3. Based on fitted exponential profile, obtain predicted fluxes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𝑝𝑟𝑒𝑑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at HF sensor heights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(Eq. XX).</a:t>
                </a:r>
              </a:p>
            </p:txBody>
          </p:sp>
        </mc:Choice>
        <mc:Fallback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766" y="2411307"/>
                <a:ext cx="2514600" cy="1498167"/>
              </a:xfrm>
              <a:prstGeom prst="rect">
                <a:avLst/>
              </a:prstGeom>
              <a:blipFill rotWithShape="0">
                <a:blip r:embed="rId5"/>
                <a:stretch>
                  <a:fillRect l="-1691" t="-810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/>
              <p:cNvSpPr txBox="1"/>
              <p:nvPr/>
            </p:nvSpPr>
            <p:spPr>
              <a:xfrm>
                <a:off x="1351766" y="3998816"/>
                <a:ext cx="2514600" cy="149961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4. Obtain number counts rates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𝐿𝐹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for each HF sensor corresponding to LF trap time interval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𝐿</m:t>
                        </m:r>
                        <m:r>
                          <a:rPr lang="en-US" i="1">
                            <a:latin typeface="Cambria Math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dirty="0" smtClean="0"/>
                  <a:t>  </a:t>
                </a:r>
                <a:r>
                  <a:rPr lang="en-US" dirty="0"/>
                  <a:t>(Eq. XX</a:t>
                </a:r>
                <a:r>
                  <a:rPr lang="en-US" dirty="0" smtClean="0"/>
                  <a:t>).</a:t>
                </a:r>
              </a:p>
            </p:txBody>
          </p:sp>
        </mc:Choice>
        <mc:Fallback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766" y="3998816"/>
                <a:ext cx="2514600" cy="1499616"/>
              </a:xfrm>
              <a:prstGeom prst="rect">
                <a:avLst/>
              </a:prstGeom>
              <a:blipFill rotWithShape="0">
                <a:blip r:embed="rId6"/>
                <a:stretch>
                  <a:fillRect l="-1691" t="-806" r="-2899" b="-4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1351766" y="5587773"/>
                <a:ext cx="2514600" cy="122129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5. Calculate HF sensor calibration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𝑝𝑟𝑒𝑑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𝐿𝐹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ratios </a:t>
                </a:r>
                <a:r>
                  <a:rPr lang="en-US" dirty="0"/>
                  <a:t>(Eq. XX</a:t>
                </a:r>
                <a:r>
                  <a:rPr lang="en-US" dirty="0" smtClean="0"/>
                  <a:t>).</a:t>
                </a:r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766" y="5587773"/>
                <a:ext cx="2514600" cy="1221296"/>
              </a:xfrm>
              <a:prstGeom prst="rect">
                <a:avLst/>
              </a:prstGeom>
              <a:blipFill rotWithShape="0">
                <a:blip r:embed="rId7"/>
                <a:stretch>
                  <a:fillRect l="-1691" t="-990" b="-6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/>
              <p:cNvSpPr txBox="1"/>
              <p:nvPr/>
            </p:nvSpPr>
            <p:spPr>
              <a:xfrm>
                <a:off x="5501870" y="155621"/>
                <a:ext cx="3200400" cy="122529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6. For high-frequency subsampling time interval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𝐻𝐹</m:t>
                        </m:r>
                      </m:sub>
                    </m:sSub>
                  </m:oMath>
                </a14:m>
                <a:r>
                  <a:rPr lang="en-US" dirty="0" smtClean="0"/>
                  <a:t>, obtain number counts rates for each HF sensor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(Eq. XX).</a:t>
                </a:r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870" y="155621"/>
                <a:ext cx="3200400" cy="1225296"/>
              </a:xfrm>
              <a:prstGeom prst="rect">
                <a:avLst/>
              </a:prstGeom>
              <a:blipFill rotWithShape="0">
                <a:blip r:embed="rId8"/>
                <a:stretch>
                  <a:fillRect l="-1328" t="-985" b="-3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/>
              <p:cNvSpPr txBox="1"/>
              <p:nvPr/>
            </p:nvSpPr>
            <p:spPr>
              <a:xfrm>
                <a:off x="5501870" y="1503400"/>
                <a:ext cx="3200400" cy="122129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7. Multiply number counts rates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by calibration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𝑞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to obtain height-specific saltation fluxes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(Eq. XX).</a:t>
                </a:r>
              </a:p>
            </p:txBody>
          </p:sp>
        </mc:Choice>
        <mc:Fallback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870" y="1503400"/>
                <a:ext cx="3200400" cy="1221296"/>
              </a:xfrm>
              <a:prstGeom prst="rect">
                <a:avLst/>
              </a:prstGeom>
              <a:blipFill rotWithShape="0">
                <a:blip r:embed="rId9"/>
                <a:stretch>
                  <a:fillRect l="-1328" t="-990" r="-1328" b="-6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/>
              <p:cNvSpPr txBox="1"/>
              <p:nvPr/>
            </p:nvSpPr>
            <p:spPr>
              <a:xfrm>
                <a:off x="4244570" y="3857987"/>
                <a:ext cx="2514600" cy="122129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8a. Fit exponential profile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to obtain fitting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 smtClean="0"/>
                  <a:t> (Eq. XX).</a:t>
                </a:r>
              </a:p>
            </p:txBody>
          </p:sp>
        </mc:Choice>
        <mc:Fallback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570" y="3857987"/>
                <a:ext cx="2514600" cy="1221296"/>
              </a:xfrm>
              <a:prstGeom prst="rect">
                <a:avLst/>
              </a:prstGeom>
              <a:blipFill rotWithShape="0">
                <a:blip r:embed="rId10"/>
                <a:stretch>
                  <a:fillRect l="-1446" t="-990" r="-3133" b="-4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244570" y="5200759"/>
                <a:ext cx="2514600" cy="149816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9a. Calculate total flux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𝑄</m:t>
                    </m:r>
                  </m:oMath>
                </a14:m>
                <a:r>
                  <a:rPr lang="en-US" dirty="0" smtClean="0"/>
                  <a:t> as product of fitting parameters  </a:t>
                </a:r>
                <a:r>
                  <a:rPr lang="en-US" dirty="0"/>
                  <a:t>multiplying fit parameters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 smtClean="0"/>
                  <a:t> (Eq. XX).</a:t>
                </a:r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570" y="5200759"/>
                <a:ext cx="2514600" cy="1498167"/>
              </a:xfrm>
              <a:prstGeom prst="rect">
                <a:avLst/>
              </a:prstGeom>
              <a:blipFill rotWithShape="0">
                <a:blip r:embed="rId11"/>
                <a:stretch>
                  <a:fillRect l="-1446" t="-806" b="-4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/>
              <p:cNvSpPr txBox="1"/>
              <p:nvPr/>
            </p:nvSpPr>
            <p:spPr>
              <a:xfrm>
                <a:off x="6858000" y="5499110"/>
                <a:ext cx="2286000" cy="1199816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9b. </a:t>
                </a:r>
                <a:r>
                  <a:rPr lang="en-US" dirty="0"/>
                  <a:t>Calculate total flux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𝑄</m:t>
                    </m:r>
                  </m:oMath>
                </a14:m>
                <a:r>
                  <a:rPr lang="en-US" dirty="0"/>
                  <a:t> as </a:t>
                </a:r>
                <a:r>
                  <a:rPr lang="en-US" dirty="0" smtClean="0"/>
                  <a:t>weighted sum of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(Eq. XX).</a:t>
                </a:r>
              </a:p>
            </p:txBody>
          </p:sp>
        </mc:Choice>
        <mc:Fallback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5499110"/>
                <a:ext cx="2286000" cy="1199816"/>
              </a:xfrm>
              <a:prstGeom prst="rect">
                <a:avLst/>
              </a:prstGeom>
              <a:blipFill rotWithShape="0">
                <a:blip r:embed="rId12"/>
                <a:stretch>
                  <a:fillRect l="-1587" t="-1000" r="-2381" b="-5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/>
          <p:cNvSpPr txBox="1"/>
          <p:nvPr/>
        </p:nvSpPr>
        <p:spPr>
          <a:xfrm>
            <a:off x="6858000" y="3857987"/>
            <a:ext cx="2286000" cy="14766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8b. Estimate relative importance of each HF sensor height for determining total saltation flux (Eq. XX).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26593" y="5081630"/>
            <a:ext cx="1275758" cy="9229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Obtain calibration coefficients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041280" y="980686"/>
            <a:ext cx="1361484" cy="9229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Calculate HF subsampled fluxes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247296" y="3079961"/>
            <a:ext cx="3023748" cy="3692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Calculate total saltation fluxes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46561" y="1905164"/>
            <a:ext cx="835822" cy="9229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Fit LF flux profile</a:t>
            </a:r>
          </a:p>
        </p:txBody>
      </p:sp>
      <p:cxnSp>
        <p:nvCxnSpPr>
          <p:cNvPr id="25" name="Straight Arrow Connector 24"/>
          <p:cNvCxnSpPr>
            <a:stCxn id="65" idx="2"/>
            <a:endCxn id="83" idx="0"/>
          </p:cNvCxnSpPr>
          <p:nvPr/>
        </p:nvCxnSpPr>
        <p:spPr>
          <a:xfrm flipH="1">
            <a:off x="6759170" y="2724696"/>
            <a:ext cx="342900" cy="3552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3" idx="2"/>
          </p:cNvCxnSpPr>
          <p:nvPr/>
        </p:nvCxnSpPr>
        <p:spPr>
          <a:xfrm flipH="1">
            <a:off x="5501870" y="3449165"/>
            <a:ext cx="1257300" cy="4164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83" idx="2"/>
            <a:endCxn id="71" idx="0"/>
          </p:cNvCxnSpPr>
          <p:nvPr/>
        </p:nvCxnSpPr>
        <p:spPr>
          <a:xfrm>
            <a:off x="6759170" y="3449165"/>
            <a:ext cx="1241830" cy="4088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7605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" id="{C5E81D53-8034-6146-B8BD-3120A054FD89}" vid="{ED52F828-B6A9-7E4B-B9D2-ED28AA8135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95</TotalTime>
  <Words>119</Words>
  <Application>Microsoft Macintosh PowerPoint</Application>
  <PresentationFormat>Letter Paper (8.5x11 in)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Cambria Math</vt:lpstr>
      <vt:lpstr>Arial</vt:lpstr>
      <vt:lpstr>Default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Raleigh L. Martin</dc:creator>
  <cp:lastModifiedBy>Raleigh L. Martin</cp:lastModifiedBy>
  <cp:revision>18</cp:revision>
  <dcterms:created xsi:type="dcterms:W3CDTF">2017-03-15T03:44:46Z</dcterms:created>
  <dcterms:modified xsi:type="dcterms:W3CDTF">2017-03-20T17:22:44Z</dcterms:modified>
</cp:coreProperties>
</file>