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Google Shape;46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69;p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7" name="Google Shape;77;p2"/>
          <p:cNvSpPr txBox="1"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2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1"/>
          <p:cNvSpPr txBox="1">
            <a:spLocks noGrp="1"/>
          </p:cNvSpPr>
          <p:nvPr>
            <p:ph type="body" idx="1"/>
          </p:nvPr>
        </p:nvSpPr>
        <p:spPr>
          <a:xfrm rot="5400000">
            <a:off x="4071361" y="-1040151"/>
            <a:ext cx="3564436" cy="10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11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1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3" name="Google Shape;273;p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77;p12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78;p12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12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12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12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12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12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12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12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6" name="Google Shape;286;p12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12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" name="Google Shape;288;p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12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12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12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12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12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5" name="Google Shape;295;p12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12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12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12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12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12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" name="Google Shape;302;p12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3" name="Google Shape;303;p12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4" name="Google Shape;304;p12"/>
          <p:cNvSpPr/>
          <p:nvPr/>
        </p:nvSpPr>
        <p:spPr>
          <a:xfrm rot="-27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 txBox="1">
            <a:spLocks noGrp="1"/>
          </p:cNvSpPr>
          <p:nvPr>
            <p:ph type="title"/>
          </p:nvPr>
        </p:nvSpPr>
        <p:spPr>
          <a:xfrm rot="5400000">
            <a:off x="6842413" y="1580976"/>
            <a:ext cx="5026597" cy="329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"/>
          <p:cNvSpPr txBox="1">
            <a:spLocks noGrp="1"/>
          </p:cNvSpPr>
          <p:nvPr>
            <p:ph type="body" idx="1"/>
          </p:nvPr>
        </p:nvSpPr>
        <p:spPr>
          <a:xfrm rot="5400000">
            <a:off x="1555514" y="-156309"/>
            <a:ext cx="5026597" cy="677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12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2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2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Google Shape;91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4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p4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4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4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4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4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4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4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p4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4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4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4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4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4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4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4"/>
          <p:cNvSpPr/>
          <p:nvPr/>
        </p:nvSpPr>
        <p:spPr>
          <a:xfrm rot="-81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691078" y="2345843"/>
            <a:ext cx="5009584" cy="327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2"/>
          </p:nvPr>
        </p:nvSpPr>
        <p:spPr>
          <a:xfrm>
            <a:off x="5935075" y="2345843"/>
            <a:ext cx="5068574" cy="327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691078" y="2954564"/>
            <a:ext cx="4963444" cy="279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3"/>
          </p:nvPr>
        </p:nvSpPr>
        <p:spPr>
          <a:xfrm>
            <a:off x="6103351" y="2331481"/>
            <a:ext cx="4900298" cy="54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4"/>
          </p:nvPr>
        </p:nvSpPr>
        <p:spPr>
          <a:xfrm>
            <a:off x="6103351" y="2954564"/>
            <a:ext cx="4900298" cy="279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marL="914400" lvl="1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1" name="Google Shape;151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" name="Google Shape;152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8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8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8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8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8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8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8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8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" name="Google Shape;167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0" name="Google Shape;170;p8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1" name="Google Shape;171;p8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8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" name="Google Shape;175;p8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" name="Google Shape;176;p8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" name="Google Shape;177;p8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8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0" name="Google Shape;180;p8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1" name="Google Shape;181;p8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2" name="Google Shape;182;p8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 rot="-81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5698672" y="708102"/>
            <a:ext cx="5656716" cy="543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 sz="3200"/>
            </a:lvl1pPr>
            <a:lvl2pPr marL="914400" lvl="1" indent="-3619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  <a:defRPr sz="28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400"/>
            </a:lvl3pPr>
            <a:lvl4pPr marL="1828800" lvl="3" indent="-3238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4pPr>
            <a:lvl5pPr marL="2286000" lvl="4" indent="-3238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body" idx="2"/>
          </p:nvPr>
        </p:nvSpPr>
        <p:spPr>
          <a:xfrm>
            <a:off x="683587" y="3976544"/>
            <a:ext cx="4499914" cy="216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190" name="Google Shape;190;p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1" name="Google Shape;191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" name="Google Shape;193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4" name="Google Shape;194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Google Shape;195;p9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9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9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9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9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9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9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9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9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9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" name="Google Shape;205;p9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Google Shape;208;p9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Google Shape;209;p9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0" name="Google Shape;210;p9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Google Shape;211;p9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Google Shape;212;p9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" name="Google Shape;213;p9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" name="Google Shape;214;p9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9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9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9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9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9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9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9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Google Shape;227;p1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" name="Google Shape;228;p1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" name="Google Shape;229;p1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1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10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" name="Google Shape;232;p10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" name="Google Shape;233;p10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" name="Google Shape;234;p10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10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10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237;p10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10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10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240;p10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10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1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" name="Google Shape;243;p1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" name="Google Shape;244;p10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5" name="Google Shape;245;p10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10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7" name="Google Shape;247;p10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8" name="Google Shape;248;p10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9" name="Google Shape;249;p10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10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1" name="Google Shape;251;p10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2" name="Google Shape;252;p10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3" name="Google Shape;253;p10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1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10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6" name="Google Shape;256;p10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7" name="Google Shape;257;p10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0"/>
          <p:cNvSpPr>
            <a:spLocks noGrp="1"/>
          </p:cNvSpPr>
          <p:nvPr>
            <p:ph type="pic" idx="2"/>
          </p:nvPr>
        </p:nvSpPr>
        <p:spPr>
          <a:xfrm>
            <a:off x="5698672" y="713677"/>
            <a:ext cx="5304977" cy="5430645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10"/>
          <p:cNvSpPr/>
          <p:nvPr/>
        </p:nvSpPr>
        <p:spPr>
          <a:xfrm rot="-81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>
            <a:spLocks noGrp="1"/>
          </p:cNvSpPr>
          <p:nvPr>
            <p:ph type="body" idx="1"/>
          </p:nvPr>
        </p:nvSpPr>
        <p:spPr>
          <a:xfrm>
            <a:off x="683587" y="3970330"/>
            <a:ext cx="4434823" cy="21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2" name="Google Shape;262;p10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0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0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1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" name="Google Shape;38;p1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89FB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432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89FB2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89FB2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89FB2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89FB2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dt" idx="10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ftr" idx="11"/>
          </p:nvPr>
        </p:nvSpPr>
        <p:spPr>
          <a:xfrm>
            <a:off x="691078" y="236364"/>
            <a:ext cx="4114800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"/>
          <p:cNvSpPr txBox="1">
            <a:spLocks noGrp="1"/>
          </p:cNvSpPr>
          <p:nvPr>
            <p:ph type="sldNum" idx="12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3" name="Google Shape;43;p1"/>
          <p:cNvSpPr/>
          <p:nvPr/>
        </p:nvSpPr>
        <p:spPr>
          <a:xfrm rot="-81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6" name="Google Shape;316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117592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1" name="Google Shape;321;p13"/>
            <p:cNvCxnSpPr/>
            <p:nvPr/>
          </p:nvCxnSpPr>
          <p:spPr>
            <a:xfrm>
              <a:off x="215931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314271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13"/>
            <p:cNvCxnSpPr/>
            <p:nvPr/>
          </p:nvCxnSpPr>
          <p:spPr>
            <a:xfrm>
              <a:off x="412610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13"/>
            <p:cNvCxnSpPr/>
            <p:nvPr/>
          </p:nvCxnSpPr>
          <p:spPr>
            <a:xfrm>
              <a:off x="510949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13"/>
            <p:cNvCxnSpPr/>
            <p:nvPr/>
          </p:nvCxnSpPr>
          <p:spPr>
            <a:xfrm>
              <a:off x="609289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13"/>
            <p:cNvCxnSpPr/>
            <p:nvPr/>
          </p:nvCxnSpPr>
          <p:spPr>
            <a:xfrm>
              <a:off x="70762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13"/>
            <p:cNvCxnSpPr/>
            <p:nvPr/>
          </p:nvCxnSpPr>
          <p:spPr>
            <a:xfrm>
              <a:off x="8059680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9043074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10026468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11009862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0" y="71459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13"/>
            <p:cNvCxnSpPr/>
            <p:nvPr/>
          </p:nvCxnSpPr>
          <p:spPr>
            <a:xfrm>
              <a:off x="0" y="1257478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13"/>
            <p:cNvCxnSpPr/>
            <p:nvPr/>
          </p:nvCxnSpPr>
          <p:spPr>
            <a:xfrm>
              <a:off x="0" y="180035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13"/>
            <p:cNvCxnSpPr/>
            <p:nvPr/>
          </p:nvCxnSpPr>
          <p:spPr>
            <a:xfrm>
              <a:off x="0" y="2343240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0" y="2886121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0" y="3429002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9" name="Google Shape;339;p13"/>
            <p:cNvCxnSpPr/>
            <p:nvPr/>
          </p:nvCxnSpPr>
          <p:spPr>
            <a:xfrm>
              <a:off x="0" y="3971883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0" name="Google Shape;340;p13"/>
            <p:cNvCxnSpPr/>
            <p:nvPr/>
          </p:nvCxnSpPr>
          <p:spPr>
            <a:xfrm>
              <a:off x="0" y="451476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1" name="Google Shape;341;p13"/>
            <p:cNvCxnSpPr/>
            <p:nvPr/>
          </p:nvCxnSpPr>
          <p:spPr>
            <a:xfrm>
              <a:off x="0" y="5057645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0" y="5600526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343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4" name="Google Shape;344;p13"/>
            <p:cNvCxnSpPr/>
            <p:nvPr/>
          </p:nvCxnSpPr>
          <p:spPr>
            <a:xfrm>
              <a:off x="16613" y="6143407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5" name="Google Shape;345;p13"/>
            <p:cNvCxnSpPr/>
            <p:nvPr/>
          </p:nvCxnSpPr>
          <p:spPr>
            <a:xfrm>
              <a:off x="684225" y="171716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6" name="Google Shape;346;p13"/>
            <p:cNvCxnSpPr/>
            <p:nvPr/>
          </p:nvCxnSpPr>
          <p:spPr>
            <a:xfrm>
              <a:off x="11508412" y="173267"/>
              <a:ext cx="0" cy="6511464"/>
            </a:xfrm>
            <a:prstGeom prst="straightConnector1">
              <a:avLst/>
            </a:prstGeom>
            <a:noFill/>
            <a:ln w="12700" cap="flat" cmpd="sng">
              <a:solidFill>
                <a:srgbClr val="BCBCBC">
                  <a:alpha val="2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7" name="Google Shape;347;p13"/>
          <p:cNvSpPr txBox="1">
            <a:spLocks noGrp="1"/>
          </p:cNvSpPr>
          <p:nvPr>
            <p:ph type="ctrTitle"/>
          </p:nvPr>
        </p:nvSpPr>
        <p:spPr>
          <a:xfrm>
            <a:off x="691078" y="722903"/>
            <a:ext cx="6374807" cy="217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s-MX" dirty="0"/>
              <a:t>Redes Neuronales Artificiales</a:t>
            </a:r>
            <a:endParaRPr dirty="0"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"/>
          </p:nvPr>
        </p:nvSpPr>
        <p:spPr>
          <a:xfrm>
            <a:off x="7427496" y="738954"/>
            <a:ext cx="4071650" cy="213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dirty="0"/>
              <a:t>Dr. Ramón Alejandro Briseño Martínez</a:t>
            </a:r>
            <a:endParaRPr dirty="0"/>
          </a:p>
        </p:txBody>
      </p:sp>
      <p:sp>
        <p:nvSpPr>
          <p:cNvPr id="349" name="Google Shape;349;p13"/>
          <p:cNvSpPr/>
          <p:nvPr/>
        </p:nvSpPr>
        <p:spPr>
          <a:xfrm rot="-81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3" descr="Un primer plano de un nervio"/>
          <p:cNvPicPr preferRelativeResize="0"/>
          <p:nvPr/>
        </p:nvPicPr>
        <p:blipFill rotWithShape="1">
          <a:blip r:embed="rId3">
            <a:alphaModFix/>
          </a:blip>
          <a:srcRect t="26363" r="2" b="3429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 extrusionOk="0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Funciones no lineales de activación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body" idx="1"/>
          </p:nvPr>
        </p:nvSpPr>
        <p:spPr>
          <a:xfrm>
            <a:off x="691079" y="2395537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Sigmoide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Tangente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Relu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Exponencial</a:t>
            </a:r>
            <a:endParaRPr/>
          </a:p>
        </p:txBody>
      </p:sp>
      <p:pic>
        <p:nvPicPr>
          <p:cNvPr id="410" name="Google Shape;4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7712" y="2395537"/>
            <a:ext cx="30765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2379" y="2395537"/>
            <a:ext cx="29337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4874" y="4538662"/>
            <a:ext cx="276225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56931" y="4624392"/>
            <a:ext cx="1798417" cy="183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Primera red neuronal </a:t>
            </a:r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s-MX" dirty="0"/>
              <a:t>Predecir la altura de los integrantes del salón con su edad y peso.</a:t>
            </a:r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s-MX" dirty="0"/>
              <a:t>Parámetros</a:t>
            </a:r>
          </a:p>
          <a:p>
            <a:pPr marL="1257300" lvl="2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s-MX" dirty="0"/>
              <a:t>Sesgos, coeficientes.</a:t>
            </a:r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s-MX" dirty="0"/>
              <a:t>Paso de aprendizaje</a:t>
            </a:r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s-MX" dirty="0"/>
              <a:t>Tamaño del </a:t>
            </a:r>
            <a:r>
              <a:rPr lang="es-MX" dirty="0" err="1"/>
              <a:t>batch</a:t>
            </a:r>
            <a:endParaRPr lang="es-MX" dirty="0"/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s-MX" dirty="0"/>
              <a:t>Época de entrenamiento</a:t>
            </a:r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s-MX" dirty="0"/>
              <a:t>Propagación hacia adelante</a:t>
            </a:r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s-MX" dirty="0"/>
              <a:t>Propagación hacia atrás</a:t>
            </a:r>
          </a:p>
          <a:p>
            <a:pPr marL="1257300" lvl="2" indent="-342900">
              <a:spcBef>
                <a:spcPts val="0"/>
              </a:spcBef>
              <a:buSzPts val="1500"/>
              <a:buFont typeface="+mj-lt"/>
              <a:buAutoNum type="arabicPeriod"/>
            </a:pPr>
            <a:r>
              <a:rPr lang="es-MX" dirty="0"/>
              <a:t>Descenso del gradiente</a:t>
            </a:r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lang="es-MX" dirty="0"/>
          </a:p>
          <a:p>
            <a:pPr marL="800100" lvl="1" indent="-342900">
              <a:spcBef>
                <a:spcPts val="0"/>
              </a:spcBef>
              <a:buSzPts val="1500"/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¿Como calibra los parámetros la red Neuronal?</a:t>
            </a:r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Derivadas parciales de la función de perdida utilizando regla de la cadena que usualmente es el error cuadrático medio respecto al peso a calibrar.</a:t>
            </a:r>
            <a:endParaRPr/>
          </a:p>
        </p:txBody>
      </p:sp>
      <p:pic>
        <p:nvPicPr>
          <p:cNvPr id="426" name="Google Shape;4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5464" y="3315800"/>
            <a:ext cx="4286767" cy="343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Componentes de la inteligencia artificial</a:t>
            </a:r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Heurísticas</a:t>
            </a:r>
            <a:endParaRPr/>
          </a:p>
          <a:p>
            <a:pPr marL="4572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s-MX"/>
              <a:t>Metaheurísticas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Función estocástica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Algoritmo.</a:t>
            </a:r>
            <a:endParaRPr/>
          </a:p>
          <a:p>
            <a:pPr marL="228600" lvl="0" indent="-133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228600" lvl="0" indent="-133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228600" lvl="0" indent="-133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Neurona biológica</a:t>
            </a:r>
            <a:endParaRPr/>
          </a:p>
        </p:txBody>
      </p:sp>
      <p:pic>
        <p:nvPicPr>
          <p:cNvPr id="362" name="Google Shape;362;p15" descr="Redes Neurona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7275" y="2555813"/>
            <a:ext cx="6063174" cy="391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>
            <a:spLocks noGrp="1"/>
          </p:cNvSpPr>
          <p:nvPr>
            <p:ph type="title"/>
          </p:nvPr>
        </p:nvSpPr>
        <p:spPr>
          <a:xfrm>
            <a:off x="564470" y="0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 dirty="0"/>
              <a:t>Neuronas en la niñez</a:t>
            </a:r>
            <a:endParaRPr dirty="0"/>
          </a:p>
        </p:txBody>
      </p:sp>
      <p:pic>
        <p:nvPicPr>
          <p:cNvPr id="368" name="Google Shape;368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9310" y="1772529"/>
            <a:ext cx="8613428" cy="479708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6"/>
          <p:cNvSpPr txBox="1"/>
          <p:nvPr/>
        </p:nvSpPr>
        <p:spPr>
          <a:xfrm>
            <a:off x="8229600" y="1617785"/>
            <a:ext cx="352309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un niño de 4-6 años recuerda va a aprender un 80% de lo que va a saber toda su vida. No a nivel cognitivo, pero sí a nivel somático, sensoriomotor y emocional.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>
            <a:spLocks noGrp="1"/>
          </p:cNvSpPr>
          <p:nvPr>
            <p:ph type="title"/>
          </p:nvPr>
        </p:nvSpPr>
        <p:spPr>
          <a:xfrm>
            <a:off x="733282" y="317988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Fenómenos lineales y no lineales</a:t>
            </a:r>
            <a:endParaRPr/>
          </a:p>
        </p:txBody>
      </p:sp>
      <p:pic>
        <p:nvPicPr>
          <p:cNvPr id="375" name="Google Shape;375;p17" descr="La correlación en un mundo no lineal. | by EQuiros | Data Science Street |  Medi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3127" y="2278966"/>
            <a:ext cx="9078402" cy="440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 txBox="1">
            <a:spLocks noGrp="1"/>
          </p:cNvSpPr>
          <p:nvPr>
            <p:ph type="title"/>
          </p:nvPr>
        </p:nvSpPr>
        <p:spPr>
          <a:xfrm>
            <a:off x="733282" y="317988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Fenómenos lineales y no lineales</a:t>
            </a:r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Ejemplo lineal.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Ejemplo de no lineal.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Redes neuronales artificiales</a:t>
            </a:r>
            <a:endParaRPr/>
          </a:p>
        </p:txBody>
      </p:sp>
      <p:sp>
        <p:nvSpPr>
          <p:cNvPr id="387" name="Google Shape;387;p19"/>
          <p:cNvSpPr txBox="1"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Son un algoritmo bioinspirado.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Permiten modelar fenómenos complejos.</a:t>
            </a:r>
            <a:endParaRPr/>
          </a:p>
          <a:p>
            <a:pPr marL="4572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</a:pPr>
            <a:r>
              <a:rPr lang="es-MX"/>
              <a:t>Combinan linealidad y no linealidad.</a:t>
            </a:r>
            <a:endParaRPr/>
          </a:p>
        </p:txBody>
      </p:sp>
      <p:pic>
        <p:nvPicPr>
          <p:cNvPr id="388" name="Google Shape;388;p19" descr="Qué son las redes neuronales y sus funciones | ATRIA Innov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3476" y="3319976"/>
            <a:ext cx="5888073" cy="328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9" descr="Redes neuronales artificiales: una medición de aprendizajes de pronósticos  como demanda potencia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451" y="3869588"/>
            <a:ext cx="5170633" cy="227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"/>
          <p:cNvSpPr txBox="1">
            <a:spLocks noGrp="1"/>
          </p:cNvSpPr>
          <p:nvPr>
            <p:ph type="title"/>
          </p:nvPr>
        </p:nvSpPr>
        <p:spPr>
          <a:xfrm>
            <a:off x="691079" y="127707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Redes neuronales artificiales</a:t>
            </a:r>
            <a:endParaRPr/>
          </a:p>
        </p:txBody>
      </p:sp>
      <p:pic>
        <p:nvPicPr>
          <p:cNvPr id="395" name="Google Shape;395;p20" descr="Redes neuronales o el arte de imitar el cerebro humano – magiquo creamos  inteligenc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79" y="2139243"/>
            <a:ext cx="5876925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0" descr="PDF) PRONÓSTICO DE VENTAS USANDO REDES NEURONAL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4350" y="2139242"/>
            <a:ext cx="4008339" cy="4008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>
            <a:spLocks noGrp="1"/>
          </p:cNvSpPr>
          <p:nvPr>
            <p:ph type="title"/>
          </p:nvPr>
        </p:nvSpPr>
        <p:spPr>
          <a:xfrm>
            <a:off x="831756" y="0"/>
            <a:ext cx="10325000" cy="144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MX"/>
              <a:t>Forma de la red neuronal perceptrón</a:t>
            </a:r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body" idx="1"/>
          </p:nvPr>
        </p:nvSpPr>
        <p:spPr>
          <a:xfrm>
            <a:off x="691079" y="1442463"/>
            <a:ext cx="10325000" cy="44621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4" r="-353" b="-140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s-MX"/>
              <a:t> </a:t>
            </a:r>
            <a:endParaRPr/>
          </a:p>
        </p:txBody>
      </p:sp>
      <p:pic>
        <p:nvPicPr>
          <p:cNvPr id="403" name="Google Shape;403;p21"/>
          <p:cNvPicPr preferRelativeResize="0"/>
          <p:nvPr/>
        </p:nvPicPr>
        <p:blipFill rotWithShape="1">
          <a:blip r:embed="rId4">
            <a:alphaModFix/>
          </a:blip>
          <a:srcRect l="25750" r="17945"/>
          <a:stretch/>
        </p:blipFill>
        <p:spPr>
          <a:xfrm>
            <a:off x="7428818" y="1442463"/>
            <a:ext cx="3727938" cy="182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5E2E8"/>
      </a:lt2>
      <a:accent1>
        <a:srgbClr val="90A97A"/>
      </a:accent1>
      <a:accent2>
        <a:srgbClr val="74AF70"/>
      </a:accent2>
      <a:accent3>
        <a:srgbClr val="7BAA8C"/>
      </a:accent3>
      <a:accent4>
        <a:srgbClr val="6EAC9E"/>
      </a:accent4>
      <a:accent5>
        <a:srgbClr val="73A8B5"/>
      </a:accent5>
      <a:accent6>
        <a:srgbClr val="7A95BE"/>
      </a:accent6>
      <a:hlink>
        <a:srgbClr val="8D6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193</Words>
  <Application>Microsoft Office PowerPoint</Application>
  <PresentationFormat>Panorámica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Roboto</vt:lpstr>
      <vt:lpstr>Noto Sans Symbols</vt:lpstr>
      <vt:lpstr>Arial</vt:lpstr>
      <vt:lpstr>CosineVTI</vt:lpstr>
      <vt:lpstr>Redes Neuronales Artificiales</vt:lpstr>
      <vt:lpstr>Componentes de la inteligencia artificial</vt:lpstr>
      <vt:lpstr>Neurona biológica</vt:lpstr>
      <vt:lpstr>Neuronas en la niñez</vt:lpstr>
      <vt:lpstr>Fenómenos lineales y no lineales</vt:lpstr>
      <vt:lpstr>Fenómenos lineales y no lineales</vt:lpstr>
      <vt:lpstr>Redes neuronales artificiales</vt:lpstr>
      <vt:lpstr>Redes neuronales artificiales</vt:lpstr>
      <vt:lpstr>Forma de la red neuronal perceptrón</vt:lpstr>
      <vt:lpstr>Funciones no lineales de activación</vt:lpstr>
      <vt:lpstr>Primera red neuronal </vt:lpstr>
      <vt:lpstr>¿Como calibra los parámetros la red Neuronal?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Ramón Alejandro Briseño Martínez</cp:lastModifiedBy>
  <cp:revision>3</cp:revision>
  <dcterms:modified xsi:type="dcterms:W3CDTF">2025-07-15T20:09:52Z</dcterms:modified>
</cp:coreProperties>
</file>