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Nunito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Nuni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uni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0a87575c4_0_0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07" name="Google Shape;107;g40a87575c4_0_0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0a87575c4_0_90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7" name="Google Shape;187;g40a87575c4_0_90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f43b3f7cd_0_0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40" name="Google Shape;140;g3f43b3f7cd_0_0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0a87575c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40a87575c4_0_32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0d7fe63ef_0_0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54" name="Google Shape;154;g40d7fe63ef_0_0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f30b4927f_0_4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60" name="Google Shape;160;g3f30b4927f_0_4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f43b30a9d_0_0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66" name="Google Shape;166;g3f43b30a9d_0_0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0d7fe63ef_0_7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2" name="Google Shape;172;g40d7fe63ef_0_7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0e1d23fb4_0_1:notes"/>
          <p:cNvSpPr/>
          <p:nvPr>
            <p:ph idx="2" type="sldImg"/>
          </p:nvPr>
        </p:nvSpPr>
        <p:spPr>
          <a:xfrm>
            <a:off x="-16992310" y="-11796713"/>
            <a:ext cx="22159200" cy="1246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7" name="Google Shape;177;g40e1d23fb4_0_1:notes"/>
          <p:cNvSpPr txBox="1"/>
          <p:nvPr>
            <p:ph idx="1" type="body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f30b4927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f30b492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fault">
  <p:cSld name="Defaul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14"/>
          <p:cNvGrpSpPr/>
          <p:nvPr/>
        </p:nvGrpSpPr>
        <p:grpSpPr>
          <a:xfrm rot="5400000">
            <a:off x="-6268628" y="-149214"/>
            <a:ext cx="9200670" cy="1614535"/>
            <a:chOff x="0" y="-156114"/>
            <a:chExt cx="24535120" cy="4304278"/>
          </a:xfrm>
        </p:grpSpPr>
        <p:sp>
          <p:nvSpPr>
            <p:cNvPr id="53" name="Google Shape;53;p14"/>
            <p:cNvSpPr/>
            <p:nvPr/>
          </p:nvSpPr>
          <p:spPr>
            <a:xfrm>
              <a:off x="23378291" y="2431564"/>
              <a:ext cx="1134300" cy="1716600"/>
            </a:xfrm>
            <a:custGeom>
              <a:rect b="b" l="l" r="r" t="t"/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4" name="Google Shape;54;p14"/>
            <p:cNvSpPr/>
            <p:nvPr/>
          </p:nvSpPr>
          <p:spPr>
            <a:xfrm>
              <a:off x="23079220" y="-88970"/>
              <a:ext cx="14559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5" name="Google Shape;55;p14"/>
            <p:cNvSpPr/>
            <p:nvPr/>
          </p:nvSpPr>
          <p:spPr>
            <a:xfrm>
              <a:off x="20776620" y="-88970"/>
              <a:ext cx="26466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6" name="Google Shape;56;p14"/>
            <p:cNvSpPr/>
            <p:nvPr/>
          </p:nvSpPr>
          <p:spPr>
            <a:xfrm>
              <a:off x="20420244" y="-88970"/>
              <a:ext cx="30030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7" name="Google Shape;57;p14"/>
            <p:cNvSpPr/>
            <p:nvPr/>
          </p:nvSpPr>
          <p:spPr>
            <a:xfrm>
              <a:off x="17677877" y="-88971"/>
              <a:ext cx="2785800" cy="3142200"/>
            </a:xfrm>
            <a:custGeom>
              <a:rect b="b" l="l" r="r" t="t"/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17608342" y="-88971"/>
              <a:ext cx="2168700" cy="19254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9" name="Google Shape;59;p14"/>
            <p:cNvSpPr/>
            <p:nvPr/>
          </p:nvSpPr>
          <p:spPr>
            <a:xfrm>
              <a:off x="14888519" y="-88734"/>
              <a:ext cx="2811900" cy="19254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0" name="Google Shape;60;p14"/>
            <p:cNvSpPr/>
            <p:nvPr/>
          </p:nvSpPr>
          <p:spPr>
            <a:xfrm>
              <a:off x="13589856" y="-88970"/>
              <a:ext cx="4137300" cy="35202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11104147" y="-111272"/>
              <a:ext cx="4346100" cy="3520200"/>
            </a:xfrm>
            <a:custGeom>
              <a:rect b="b" l="l" r="r" t="t"/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9793019" y="-88970"/>
              <a:ext cx="369300" cy="195600"/>
            </a:xfrm>
            <a:custGeom>
              <a:rect b="b" l="l" r="r" t="t"/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9698211" y="-88970"/>
              <a:ext cx="225900" cy="1956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8502000" y="61758"/>
              <a:ext cx="2646900" cy="2259900"/>
            </a:xfrm>
            <a:custGeom>
              <a:rect b="b" l="l" r="r" t="t"/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6821130" y="61996"/>
              <a:ext cx="2985600" cy="2259900"/>
            </a:xfrm>
            <a:custGeom>
              <a:rect b="b" l="l" r="r" t="t"/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6829814" y="-88970"/>
              <a:ext cx="2985600" cy="808500"/>
            </a:xfrm>
            <a:custGeom>
              <a:rect b="b" l="l" r="r" t="t"/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5975275" y="-88970"/>
              <a:ext cx="943200" cy="8085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5608571" y="674793"/>
              <a:ext cx="2916300" cy="1642800"/>
            </a:xfrm>
            <a:custGeom>
              <a:rect b="b" l="l" r="r" t="t"/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5092201" y="-155877"/>
              <a:ext cx="1760100" cy="21123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443059" y="190760"/>
              <a:ext cx="5232600" cy="2977200"/>
            </a:xfrm>
            <a:custGeom>
              <a:rect b="b" l="l" r="r" t="t"/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1264131" y="-156113"/>
              <a:ext cx="4393800" cy="2112300"/>
            </a:xfrm>
            <a:custGeom>
              <a:rect b="b" l="l" r="r" t="t"/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1264131" y="-133574"/>
              <a:ext cx="921300" cy="369300"/>
            </a:xfrm>
            <a:custGeom>
              <a:rect b="b" l="l" r="r" t="t"/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734484" y="-133574"/>
              <a:ext cx="621600" cy="3693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0" y="885559"/>
              <a:ext cx="447600" cy="2259900"/>
            </a:xfrm>
            <a:custGeom>
              <a:rect b="b" l="l" r="r" t="t"/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0" y="-156114"/>
              <a:ext cx="1286400" cy="3342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8462804" y="1591817"/>
              <a:ext cx="6988500" cy="1786200"/>
            </a:xfrm>
            <a:custGeom>
              <a:rect b="b" l="l" r="r" t="t"/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9776123" y="-125128"/>
              <a:ext cx="2307900" cy="1734000"/>
            </a:xfrm>
            <a:custGeom>
              <a:rect b="b" l="l" r="r" t="t"/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Default">
  <p:cSld name="2_Defaul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15"/>
          <p:cNvGrpSpPr/>
          <p:nvPr/>
        </p:nvGrpSpPr>
        <p:grpSpPr>
          <a:xfrm rot="10800000">
            <a:off x="-8839" y="4115558"/>
            <a:ext cx="9203124" cy="1614104"/>
            <a:chOff x="0" y="-156114"/>
            <a:chExt cx="24535120" cy="4304278"/>
          </a:xfrm>
        </p:grpSpPr>
        <p:sp>
          <p:nvSpPr>
            <p:cNvPr id="80" name="Google Shape;80;p15"/>
            <p:cNvSpPr/>
            <p:nvPr/>
          </p:nvSpPr>
          <p:spPr>
            <a:xfrm>
              <a:off x="23378291" y="2431564"/>
              <a:ext cx="1134300" cy="1716600"/>
            </a:xfrm>
            <a:custGeom>
              <a:rect b="b" l="l" r="r" t="t"/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23079220" y="-88970"/>
              <a:ext cx="14559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20776620" y="-88970"/>
              <a:ext cx="26466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20420244" y="-88970"/>
              <a:ext cx="30030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17677877" y="-88971"/>
              <a:ext cx="2785800" cy="3142200"/>
            </a:xfrm>
            <a:custGeom>
              <a:rect b="b" l="l" r="r" t="t"/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17608342" y="-88971"/>
              <a:ext cx="2168700" cy="19254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14888519" y="-88734"/>
              <a:ext cx="2811900" cy="19254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13589856" y="-88970"/>
              <a:ext cx="4137300" cy="35202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11104147" y="-111272"/>
              <a:ext cx="4346100" cy="3520200"/>
            </a:xfrm>
            <a:custGeom>
              <a:rect b="b" l="l" r="r" t="t"/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9793019" y="-88970"/>
              <a:ext cx="369300" cy="195600"/>
            </a:xfrm>
            <a:custGeom>
              <a:rect b="b" l="l" r="r" t="t"/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9698211" y="-88970"/>
              <a:ext cx="225900" cy="1956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8502000" y="61758"/>
              <a:ext cx="2646900" cy="2259900"/>
            </a:xfrm>
            <a:custGeom>
              <a:rect b="b" l="l" r="r" t="t"/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6821130" y="61996"/>
              <a:ext cx="2985600" cy="2259900"/>
            </a:xfrm>
            <a:custGeom>
              <a:rect b="b" l="l" r="r" t="t"/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6829814" y="-88970"/>
              <a:ext cx="2985600" cy="808500"/>
            </a:xfrm>
            <a:custGeom>
              <a:rect b="b" l="l" r="r" t="t"/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5975275" y="-88970"/>
              <a:ext cx="943200" cy="8085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5608571" y="674793"/>
              <a:ext cx="2916300" cy="1642800"/>
            </a:xfrm>
            <a:custGeom>
              <a:rect b="b" l="l" r="r" t="t"/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5092201" y="-155877"/>
              <a:ext cx="1760100" cy="21123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443059" y="190760"/>
              <a:ext cx="5232600" cy="2977200"/>
            </a:xfrm>
            <a:custGeom>
              <a:rect b="b" l="l" r="r" t="t"/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1264131" y="-156113"/>
              <a:ext cx="4393800" cy="2112300"/>
            </a:xfrm>
            <a:custGeom>
              <a:rect b="b" l="l" r="r" t="t"/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1264131" y="-133574"/>
              <a:ext cx="921300" cy="369300"/>
            </a:xfrm>
            <a:custGeom>
              <a:rect b="b" l="l" r="r" t="t"/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734484" y="-133574"/>
              <a:ext cx="621600" cy="3693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0" y="885559"/>
              <a:ext cx="447600" cy="2259900"/>
            </a:xfrm>
            <a:custGeom>
              <a:rect b="b" l="l" r="r" t="t"/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0" y="-156114"/>
              <a:ext cx="1286400" cy="3342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8462804" y="1591817"/>
              <a:ext cx="6988500" cy="1786200"/>
            </a:xfrm>
            <a:custGeom>
              <a:rect b="b" l="l" r="r" t="t"/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9776123" y="-125128"/>
              <a:ext cx="2307900" cy="1734000"/>
            </a:xfrm>
            <a:custGeom>
              <a:rect b="b" l="l" r="r" t="t"/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/>
        </p:nvSpPr>
        <p:spPr>
          <a:xfrm>
            <a:off x="2968877" y="2129290"/>
            <a:ext cx="3222900" cy="8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CodePath</a:t>
            </a:r>
            <a:endParaRPr b="1" sz="53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3364263" y="2891146"/>
            <a:ext cx="2415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Week 3</a:t>
            </a:r>
            <a:endParaRPr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111" name="Google Shape;111;p16"/>
          <p:cNvGrpSpPr/>
          <p:nvPr/>
        </p:nvGrpSpPr>
        <p:grpSpPr>
          <a:xfrm>
            <a:off x="0" y="-593538"/>
            <a:ext cx="9203124" cy="1614104"/>
            <a:chOff x="0" y="-156114"/>
            <a:chExt cx="24535120" cy="4304278"/>
          </a:xfrm>
        </p:grpSpPr>
        <p:sp>
          <p:nvSpPr>
            <p:cNvPr id="112" name="Google Shape;112;p16"/>
            <p:cNvSpPr/>
            <p:nvPr/>
          </p:nvSpPr>
          <p:spPr>
            <a:xfrm>
              <a:off x="23378291" y="2431564"/>
              <a:ext cx="1134300" cy="1716600"/>
            </a:xfrm>
            <a:custGeom>
              <a:rect b="b" l="l" r="r" t="t"/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3" name="Google Shape;113;p16"/>
            <p:cNvSpPr/>
            <p:nvPr/>
          </p:nvSpPr>
          <p:spPr>
            <a:xfrm>
              <a:off x="23079220" y="-88970"/>
              <a:ext cx="14559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4" name="Google Shape;114;p16"/>
            <p:cNvSpPr/>
            <p:nvPr/>
          </p:nvSpPr>
          <p:spPr>
            <a:xfrm>
              <a:off x="20776620" y="-88970"/>
              <a:ext cx="26466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20420244" y="-88970"/>
              <a:ext cx="30030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17677877" y="-88971"/>
              <a:ext cx="2785800" cy="3142200"/>
            </a:xfrm>
            <a:custGeom>
              <a:rect b="b" l="l" r="r" t="t"/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17608342" y="-88971"/>
              <a:ext cx="2168700" cy="19254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14888519" y="-88734"/>
              <a:ext cx="2811900" cy="19254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13589856" y="-88970"/>
              <a:ext cx="4137300" cy="35202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11104147" y="-111272"/>
              <a:ext cx="4346100" cy="3520200"/>
            </a:xfrm>
            <a:custGeom>
              <a:rect b="b" l="l" r="r" t="t"/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9793019" y="-88970"/>
              <a:ext cx="369300" cy="195600"/>
            </a:xfrm>
            <a:custGeom>
              <a:rect b="b" l="l" r="r" t="t"/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9698211" y="-88970"/>
              <a:ext cx="225900" cy="1956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8502000" y="61758"/>
              <a:ext cx="2646900" cy="2259900"/>
            </a:xfrm>
            <a:custGeom>
              <a:rect b="b" l="l" r="r" t="t"/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4" name="Google Shape;124;p16"/>
            <p:cNvSpPr/>
            <p:nvPr/>
          </p:nvSpPr>
          <p:spPr>
            <a:xfrm>
              <a:off x="6821130" y="61996"/>
              <a:ext cx="2985600" cy="2259900"/>
            </a:xfrm>
            <a:custGeom>
              <a:rect b="b" l="l" r="r" t="t"/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6829814" y="-88970"/>
              <a:ext cx="2985600" cy="808500"/>
            </a:xfrm>
            <a:custGeom>
              <a:rect b="b" l="l" r="r" t="t"/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5975275" y="-88970"/>
              <a:ext cx="943200" cy="8085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5608571" y="674793"/>
              <a:ext cx="2916300" cy="1642800"/>
            </a:xfrm>
            <a:custGeom>
              <a:rect b="b" l="l" r="r" t="t"/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5092201" y="-155877"/>
              <a:ext cx="1760100" cy="21123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443059" y="190760"/>
              <a:ext cx="5232600" cy="2977200"/>
            </a:xfrm>
            <a:custGeom>
              <a:rect b="b" l="l" r="r" t="t"/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1264131" y="-156113"/>
              <a:ext cx="4393800" cy="2112300"/>
            </a:xfrm>
            <a:custGeom>
              <a:rect b="b" l="l" r="r" t="t"/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1264131" y="-133574"/>
              <a:ext cx="921300" cy="369300"/>
            </a:xfrm>
            <a:custGeom>
              <a:rect b="b" l="l" r="r" t="t"/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2" name="Google Shape;132;p16"/>
            <p:cNvSpPr/>
            <p:nvPr/>
          </p:nvSpPr>
          <p:spPr>
            <a:xfrm>
              <a:off x="734484" y="-133574"/>
              <a:ext cx="621600" cy="3693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0" y="885559"/>
              <a:ext cx="447600" cy="2259900"/>
            </a:xfrm>
            <a:custGeom>
              <a:rect b="b" l="l" r="r" t="t"/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0" y="-156114"/>
              <a:ext cx="1286400" cy="3342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8462804" y="1591817"/>
              <a:ext cx="6988500" cy="1786200"/>
            </a:xfrm>
            <a:custGeom>
              <a:rect b="b" l="l" r="r" t="t"/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9776123" y="-125128"/>
              <a:ext cx="2307900" cy="1734000"/>
            </a:xfrm>
            <a:custGeom>
              <a:rect b="b" l="l" r="r" t="t"/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137" name="Google Shape;137;p16"/>
          <p:cNvSpPr txBox="1"/>
          <p:nvPr/>
        </p:nvSpPr>
        <p:spPr>
          <a:xfrm>
            <a:off x="7510850" y="4345625"/>
            <a:ext cx="16335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rPr>
              <a:t>CS 4760 F18</a:t>
            </a:r>
            <a:endParaRPr>
              <a:solidFill>
                <a:srgbClr val="99999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rPr>
              <a:t>Christopher Raley</a:t>
            </a:r>
            <a:endParaRPr>
              <a:solidFill>
                <a:srgbClr val="99999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/>
        </p:nvSpPr>
        <p:spPr>
          <a:xfrm>
            <a:off x="1782523" y="2456389"/>
            <a:ext cx="34545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XSS</a:t>
            </a:r>
            <a:endParaRPr sz="2400"/>
          </a:p>
        </p:txBody>
      </p:sp>
      <p:sp>
        <p:nvSpPr>
          <p:cNvPr id="190" name="Google Shape;190;p25"/>
          <p:cNvSpPr txBox="1"/>
          <p:nvPr/>
        </p:nvSpPr>
        <p:spPr>
          <a:xfrm>
            <a:off x="1782525" y="1517602"/>
            <a:ext cx="39663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Lab 3</a:t>
            </a:r>
            <a:endParaRPr b="1" sz="5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/>
          <p:nvPr/>
        </p:nvSpPr>
        <p:spPr>
          <a:xfrm>
            <a:off x="549175" y="502300"/>
            <a:ext cx="8231100" cy="43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Codepath Homework</a:t>
            </a:r>
            <a:endParaRPr b="1" sz="3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Security Shepherd (Challenges 0-4)</a:t>
            </a:r>
            <a:endParaRPr sz="3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No CTF</a:t>
            </a:r>
            <a:endParaRPr sz="3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/>
          <p:nvPr/>
        </p:nvSpPr>
        <p:spPr>
          <a:xfrm>
            <a:off x="0" y="0"/>
            <a:ext cx="4258200" cy="5143500"/>
          </a:xfrm>
          <a:prstGeom prst="rect">
            <a:avLst/>
          </a:prstGeom>
          <a:solidFill>
            <a:srgbClr val="0A2C5B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A2C5B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8" name="Google Shape;148;p18"/>
          <p:cNvSpPr txBox="1"/>
          <p:nvPr/>
        </p:nvSpPr>
        <p:spPr>
          <a:xfrm>
            <a:off x="641914" y="2569772"/>
            <a:ext cx="30546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Readings available on CodePath Course website</a:t>
            </a:r>
            <a:endParaRPr sz="500"/>
          </a:p>
        </p:txBody>
      </p:sp>
      <p:sp>
        <p:nvSpPr>
          <p:cNvPr id="149" name="Google Shape;149;p18"/>
          <p:cNvSpPr txBox="1"/>
          <p:nvPr/>
        </p:nvSpPr>
        <p:spPr>
          <a:xfrm>
            <a:off x="608449" y="1292825"/>
            <a:ext cx="21387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Topics</a:t>
            </a:r>
            <a:endParaRPr sz="4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0" name="Google Shape;150;p18"/>
          <p:cNvSpPr txBox="1"/>
          <p:nvPr/>
        </p:nvSpPr>
        <p:spPr>
          <a:xfrm>
            <a:off x="641914" y="2055958"/>
            <a:ext cx="22839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  <a:t>Week 3</a:t>
            </a:r>
            <a:endParaRPr sz="21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1" name="Google Shape;151;p18"/>
          <p:cNvSpPr txBox="1"/>
          <p:nvPr/>
        </p:nvSpPr>
        <p:spPr>
          <a:xfrm>
            <a:off x="4672025" y="542925"/>
            <a:ext cx="4143300" cy="4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Char char="●"/>
            </a:pPr>
            <a:r>
              <a:rPr b="1" lang="en" sz="2400">
                <a:latin typeface="Nunito"/>
                <a:ea typeface="Nunito"/>
                <a:cs typeface="Nunito"/>
                <a:sym typeface="Nunito"/>
              </a:rPr>
              <a:t>Cross-Site Scripting (XSS)</a:t>
            </a:r>
            <a:endParaRPr b="1" sz="2400"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Char char="●"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Clickjacking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Char char="●"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HTML Tags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/>
          <p:nvPr/>
        </p:nvSpPr>
        <p:spPr>
          <a:xfrm>
            <a:off x="641936" y="319750"/>
            <a:ext cx="8106600" cy="15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Cross-Site Scripting (XSS)</a:t>
            </a:r>
            <a:endParaRPr sz="3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565750" y="1009125"/>
            <a:ext cx="8106600" cy="22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Ranked #3 security threat by OWASP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Majority of websites like to use JavaScript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Users can inject their own scripts if the input on websites are not </a:t>
            </a:r>
            <a:r>
              <a:rPr b="1" i="1" lang="en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properly</a:t>
            </a:r>
            <a:r>
              <a:rPr lang="en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sanitized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137160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Another example of injection attack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1" marL="182880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○"/>
            </a:pPr>
            <a:r>
              <a:rPr lang="en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Recall SQLi last week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 txBox="1"/>
          <p:nvPr/>
        </p:nvSpPr>
        <p:spPr>
          <a:xfrm>
            <a:off x="641936" y="319750"/>
            <a:ext cx="8106600" cy="15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Cross-Site Scripting (XSS)</a:t>
            </a:r>
            <a:endParaRPr sz="3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3" name="Google Shape;163;p20"/>
          <p:cNvSpPr txBox="1"/>
          <p:nvPr/>
        </p:nvSpPr>
        <p:spPr>
          <a:xfrm>
            <a:off x="565750" y="1009125"/>
            <a:ext cx="8106600" cy="22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Attackers can steal your cookies or other private data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Cookies here in this case will be like session ID’s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Can be any script injection, but most commonly Javascript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1" marL="9144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○"/>
            </a:pPr>
            <a:r>
              <a:rPr lang="en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Majority of web applications use it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/>
          <p:nvPr/>
        </p:nvSpPr>
        <p:spPr>
          <a:xfrm>
            <a:off x="565750" y="1009125"/>
            <a:ext cx="8106600" cy="22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-342900" lvl="0" marL="4572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AutoNum type="arabicPeriod"/>
            </a:pPr>
            <a:r>
              <a:rPr lang="en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Persistent XSS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1" marL="9144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AutoNum type="alphaLcPeriod"/>
            </a:pPr>
            <a:r>
              <a:rPr lang="en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Originates from website’s database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AutoNum type="arabicPeriod"/>
            </a:pPr>
            <a:r>
              <a:rPr lang="en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Reflected XSS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1" marL="9144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AutoNum type="alphaLcPeriod"/>
            </a:pPr>
            <a:r>
              <a:rPr lang="en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Originates from client-side request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AutoNum type="arabicPeriod"/>
            </a:pPr>
            <a:r>
              <a:rPr lang="en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DOM-based XSS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1" marL="91440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AutoNum type="alphaLcPeriod"/>
            </a:pPr>
            <a:r>
              <a:rPr lang="en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Cross between persistent and reflected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9" name="Google Shape;169;p21"/>
          <p:cNvSpPr txBox="1"/>
          <p:nvPr/>
        </p:nvSpPr>
        <p:spPr>
          <a:xfrm>
            <a:off x="641936" y="319750"/>
            <a:ext cx="8106600" cy="15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Cross-Site Scripting (XSS)</a:t>
            </a:r>
            <a:endParaRPr sz="3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/>
        </p:nvSpPr>
        <p:spPr>
          <a:xfrm>
            <a:off x="2011127" y="2051000"/>
            <a:ext cx="4960800" cy="14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Why is this relevant?</a:t>
            </a:r>
            <a:endParaRPr b="1" sz="3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7912" y="431763"/>
            <a:ext cx="5828175" cy="4279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/>
          <p:nvPr/>
        </p:nvSpPr>
        <p:spPr>
          <a:xfrm>
            <a:off x="1596150" y="1071750"/>
            <a:ext cx="5951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90212"/>
                </a:solidFill>
                <a:latin typeface="Nunito"/>
                <a:ea typeface="Nunito"/>
                <a:cs typeface="Nunito"/>
                <a:sym typeface="Nunito"/>
              </a:rPr>
              <a:t>&lt;SCRIPT&gt;</a:t>
            </a:r>
            <a:r>
              <a:rPr lang="en" sz="1800">
                <a:solidFill>
                  <a:srgbClr val="9B1AC8"/>
                </a:solidFill>
                <a:latin typeface="Nunito"/>
                <a:ea typeface="Nunito"/>
                <a:cs typeface="Nunito"/>
                <a:sym typeface="Nunito"/>
              </a:rPr>
              <a:t>alert('XSS')</a:t>
            </a:r>
            <a:r>
              <a:rPr lang="en" sz="1800">
                <a:solidFill>
                  <a:srgbClr val="090212"/>
                </a:solidFill>
                <a:latin typeface="Nunito"/>
                <a:ea typeface="Nunito"/>
                <a:cs typeface="Nunito"/>
                <a:sym typeface="Nunito"/>
              </a:rPr>
              <a:t>&lt;/SCRIPT&gt;</a:t>
            </a:r>
            <a:endParaRPr sz="1800">
              <a:solidFill>
                <a:srgbClr val="09021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90212"/>
                </a:solidFill>
                <a:latin typeface="Nunito"/>
                <a:ea typeface="Nunito"/>
                <a:cs typeface="Nunito"/>
                <a:sym typeface="Nunito"/>
              </a:rPr>
              <a:t>&lt;IMG SRC="#" ONERROR="</a:t>
            </a:r>
            <a:r>
              <a:rPr lang="en" sz="1800">
                <a:solidFill>
                  <a:srgbClr val="9B1AC8"/>
                </a:solidFill>
                <a:latin typeface="Nunito"/>
                <a:ea typeface="Nunito"/>
                <a:cs typeface="Nunito"/>
                <a:sym typeface="Nunito"/>
              </a:rPr>
              <a:t>alert('XSS')</a:t>
            </a:r>
            <a:r>
              <a:rPr lang="en" sz="1800">
                <a:solidFill>
                  <a:srgbClr val="090212"/>
                </a:solidFill>
                <a:latin typeface="Nunito"/>
                <a:ea typeface="Nunito"/>
                <a:cs typeface="Nunito"/>
                <a:sym typeface="Nunito"/>
              </a:rPr>
              <a:t>"/&gt;</a:t>
            </a:r>
            <a:endParaRPr sz="1800">
              <a:solidFill>
                <a:srgbClr val="09021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90212"/>
                </a:solidFill>
                <a:latin typeface="Nunito"/>
                <a:ea typeface="Nunito"/>
                <a:cs typeface="Nunito"/>
                <a:sym typeface="Nunito"/>
              </a:rPr>
              <a:t>&lt;INPUT TYPE="BUTTON" ONCLICK="</a:t>
            </a:r>
            <a:r>
              <a:rPr lang="en" sz="1800">
                <a:solidFill>
                  <a:srgbClr val="9B1AC8"/>
                </a:solidFill>
                <a:latin typeface="Nunito"/>
                <a:ea typeface="Nunito"/>
                <a:cs typeface="Nunito"/>
                <a:sym typeface="Nunito"/>
              </a:rPr>
              <a:t>alert('XSS')</a:t>
            </a:r>
            <a:r>
              <a:rPr lang="en" sz="1800">
                <a:solidFill>
                  <a:srgbClr val="090212"/>
                </a:solidFill>
                <a:latin typeface="Nunito"/>
                <a:ea typeface="Nunito"/>
                <a:cs typeface="Nunito"/>
                <a:sym typeface="Nunito"/>
              </a:rPr>
              <a:t>"/&gt;</a:t>
            </a:r>
            <a:endParaRPr sz="1800">
              <a:solidFill>
                <a:srgbClr val="09021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90212"/>
                </a:solidFill>
                <a:latin typeface="Nunito"/>
                <a:ea typeface="Nunito"/>
                <a:cs typeface="Nunito"/>
                <a:sym typeface="Nunito"/>
              </a:rPr>
              <a:t>&lt;IFRAME SRC="javascript:</a:t>
            </a:r>
            <a:r>
              <a:rPr lang="en" sz="1800">
                <a:solidFill>
                  <a:srgbClr val="9B1AC8"/>
                </a:solidFill>
                <a:latin typeface="Nunito"/>
                <a:ea typeface="Nunito"/>
                <a:cs typeface="Nunito"/>
                <a:sym typeface="Nunito"/>
              </a:rPr>
              <a:t>alert('XSS')</a:t>
            </a:r>
            <a:r>
              <a:rPr lang="en" sz="1800">
                <a:solidFill>
                  <a:srgbClr val="090212"/>
                </a:solidFill>
                <a:latin typeface="Nunito"/>
                <a:ea typeface="Nunito"/>
                <a:cs typeface="Nunito"/>
                <a:sym typeface="Nunito"/>
              </a:rPr>
              <a:t>;"&gt;&lt;/IFRAME&gt;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Theme">
  <a:themeElements>
    <a:clrScheme name="Custom 5">
      <a:dk1>
        <a:srgbClr val="1B243B"/>
      </a:dk1>
      <a:lt1>
        <a:srgbClr val="FFFFFF"/>
      </a:lt1>
      <a:dk2>
        <a:srgbClr val="1B243B"/>
      </a:dk2>
      <a:lt2>
        <a:srgbClr val="FFFFFF"/>
      </a:lt2>
      <a:accent1>
        <a:srgbClr val="165AB6"/>
      </a:accent1>
      <a:accent2>
        <a:srgbClr val="1B8BCD"/>
      </a:accent2>
      <a:accent3>
        <a:srgbClr val="27C7CF"/>
      </a:accent3>
      <a:accent4>
        <a:srgbClr val="27C78A"/>
      </a:accent4>
      <a:accent5>
        <a:srgbClr val="70C456"/>
      </a:accent5>
      <a:accent6>
        <a:srgbClr val="CAC9D0"/>
      </a:accent6>
      <a:hlink>
        <a:srgbClr val="216BA9"/>
      </a:hlink>
      <a:folHlink>
        <a:srgbClr val="1FB1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