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0920a80f8_0_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7" name="Google Shape;107;g40920a80f8_0_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3220450f6_0_3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1" name="Google Shape;191;g43220450f6_0_3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3220450f6_0_51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6" name="Google Shape;196;g43220450f6_0_51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3220450f6_0_41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02" name="Google Shape;202;g43220450f6_0_41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3220450f6_0_46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08" name="Google Shape;208;g43220450f6_0_46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3220450f6_0_15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14" name="Google Shape;214;g43220450f6_0_15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3220450f6_0_36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1" name="Google Shape;221;g43220450f6_0_36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f7ed6858d_0_18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6" name="Google Shape;226;g3f7ed6858d_0_18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f02d874f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f02d874f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20ffd50aa_0_27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0" name="Google Shape;140;g420ffd50aa_0_27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0920a80f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40920a80f8_0_31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20ffd50aa_0_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4" name="Google Shape;154;g420ffd50aa_0_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371e3203c_0_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1" name="Google Shape;161;g4371e3203c_0_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371e3203c_0_5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7" name="Google Shape;167;g4371e3203c_0_5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3220450f6_0_5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3" name="Google Shape;173;g43220450f6_0_5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371e3203c_0_16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9" name="Google Shape;179;g4371e3203c_0_16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3220450f6_0_1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5" name="Google Shape;185;g43220450f6_0_1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>
  <p:cSld name="Defaul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4"/>
          <p:cNvGrpSpPr/>
          <p:nvPr/>
        </p:nvGrpSpPr>
        <p:grpSpPr>
          <a:xfrm rot="5400000">
            <a:off x="-6268628" y="-149214"/>
            <a:ext cx="9200670" cy="1614535"/>
            <a:chOff x="0" y="-156114"/>
            <a:chExt cx="24535120" cy="4304278"/>
          </a:xfrm>
        </p:grpSpPr>
        <p:sp>
          <p:nvSpPr>
            <p:cNvPr id="53" name="Google Shape;53;p14"/>
            <p:cNvSpPr/>
            <p:nvPr/>
          </p:nvSpPr>
          <p:spPr>
            <a:xfrm>
              <a:off x="23378291" y="2431564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" name="Google Shape;54;p14"/>
            <p:cNvSpPr/>
            <p:nvPr/>
          </p:nvSpPr>
          <p:spPr>
            <a:xfrm>
              <a:off x="23079220" y="-88970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" name="Google Shape;55;p14"/>
            <p:cNvSpPr/>
            <p:nvPr/>
          </p:nvSpPr>
          <p:spPr>
            <a:xfrm>
              <a:off x="20776620" y="-88970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20420244" y="-88970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17677877" y="-88971"/>
              <a:ext cx="2785800" cy="3142200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17608342" y="-88971"/>
              <a:ext cx="21687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14888519" y="-88734"/>
              <a:ext cx="28119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13589856" y="-88970"/>
              <a:ext cx="4137300" cy="352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11104147" y="-111272"/>
              <a:ext cx="4346100" cy="3520200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9793019" y="-88970"/>
              <a:ext cx="369300" cy="195600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9698211" y="-88970"/>
              <a:ext cx="225900" cy="19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8502000" y="61758"/>
              <a:ext cx="2646900" cy="225990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6821130" y="61996"/>
              <a:ext cx="2985600" cy="225990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6829814" y="-88970"/>
              <a:ext cx="2985600" cy="808500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5975275" y="-88970"/>
              <a:ext cx="943200" cy="808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5608571" y="674793"/>
              <a:ext cx="2916300" cy="164280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092201" y="-155877"/>
              <a:ext cx="1760100" cy="2112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43059" y="190760"/>
              <a:ext cx="5232600" cy="2977200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1264131" y="-156113"/>
              <a:ext cx="4393800" cy="2112300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1264131" y="-133574"/>
              <a:ext cx="921300" cy="369300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34484" y="-133574"/>
              <a:ext cx="621600" cy="369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0" y="885559"/>
              <a:ext cx="447600" cy="225990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0" y="-156114"/>
              <a:ext cx="1286400" cy="3342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8462804" y="1591817"/>
              <a:ext cx="6988500" cy="1786200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9776123" y="-125128"/>
              <a:ext cx="2307900" cy="1734000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Default">
  <p:cSld name="2_Defaul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5"/>
          <p:cNvGrpSpPr/>
          <p:nvPr/>
        </p:nvGrpSpPr>
        <p:grpSpPr>
          <a:xfrm rot="10800000">
            <a:off x="-8839" y="4115558"/>
            <a:ext cx="9203124" cy="1614104"/>
            <a:chOff x="0" y="-156114"/>
            <a:chExt cx="24535120" cy="4304278"/>
          </a:xfrm>
        </p:grpSpPr>
        <p:sp>
          <p:nvSpPr>
            <p:cNvPr id="80" name="Google Shape;80;p15"/>
            <p:cNvSpPr/>
            <p:nvPr/>
          </p:nvSpPr>
          <p:spPr>
            <a:xfrm>
              <a:off x="23378291" y="2431564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23079220" y="-88970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0776620" y="-88970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20420244" y="-88970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7677877" y="-88971"/>
              <a:ext cx="2785800" cy="3142200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7608342" y="-88971"/>
              <a:ext cx="21687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4888519" y="-88734"/>
              <a:ext cx="28119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3589856" y="-88970"/>
              <a:ext cx="4137300" cy="352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1104147" y="-111272"/>
              <a:ext cx="4346100" cy="3520200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9793019" y="-88970"/>
              <a:ext cx="369300" cy="195600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9698211" y="-88970"/>
              <a:ext cx="225900" cy="19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8502000" y="61758"/>
              <a:ext cx="2646900" cy="225990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6821130" y="61996"/>
              <a:ext cx="2985600" cy="225990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6829814" y="-88970"/>
              <a:ext cx="2985600" cy="808500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5975275" y="-88970"/>
              <a:ext cx="943200" cy="808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5608571" y="674793"/>
              <a:ext cx="2916300" cy="164280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5092201" y="-155877"/>
              <a:ext cx="1760100" cy="2112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443059" y="190760"/>
              <a:ext cx="5232600" cy="2977200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1264131" y="-156113"/>
              <a:ext cx="4393800" cy="2112300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1264131" y="-133574"/>
              <a:ext cx="921300" cy="369300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734484" y="-133574"/>
              <a:ext cx="621600" cy="369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0" y="885559"/>
              <a:ext cx="447600" cy="225990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0" y="-156114"/>
              <a:ext cx="1286400" cy="3342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8462804" y="1591817"/>
              <a:ext cx="6988500" cy="1786200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9776123" y="-125128"/>
              <a:ext cx="2307900" cy="1734000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hashcat/hashcat" TargetMode="External"/><Relationship Id="rId4" Type="http://schemas.openxmlformats.org/officeDocument/2006/relationships/hyperlink" Target="https://hashcat.net/hashcat/" TargetMode="External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/>
        </p:nvSpPr>
        <p:spPr>
          <a:xfrm>
            <a:off x="2968877" y="2129290"/>
            <a:ext cx="32229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CodePath</a:t>
            </a:r>
            <a:endParaRPr b="1" sz="5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364263" y="2891146"/>
            <a:ext cx="2415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Week 6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11" name="Google Shape;111;p16"/>
          <p:cNvGrpSpPr/>
          <p:nvPr/>
        </p:nvGrpSpPr>
        <p:grpSpPr>
          <a:xfrm>
            <a:off x="0" y="-593538"/>
            <a:ext cx="9203124" cy="1614104"/>
            <a:chOff x="0" y="-156114"/>
            <a:chExt cx="24535120" cy="4304278"/>
          </a:xfrm>
        </p:grpSpPr>
        <p:sp>
          <p:nvSpPr>
            <p:cNvPr id="112" name="Google Shape;112;p16"/>
            <p:cNvSpPr/>
            <p:nvPr/>
          </p:nvSpPr>
          <p:spPr>
            <a:xfrm>
              <a:off x="23378291" y="2431564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23079220" y="-88970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20776620" y="-88970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20420244" y="-88970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17677877" y="-88971"/>
              <a:ext cx="2785800" cy="3142200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17608342" y="-88971"/>
              <a:ext cx="21687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14888519" y="-88734"/>
              <a:ext cx="28119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13589856" y="-88970"/>
              <a:ext cx="4137300" cy="352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11104147" y="-111272"/>
              <a:ext cx="4346100" cy="3520200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9793019" y="-88970"/>
              <a:ext cx="369300" cy="195600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9698211" y="-88970"/>
              <a:ext cx="225900" cy="19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8502000" y="61758"/>
              <a:ext cx="2646900" cy="225990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6821130" y="61996"/>
              <a:ext cx="2985600" cy="225990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6829814" y="-88970"/>
              <a:ext cx="2985600" cy="808500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5975275" y="-88970"/>
              <a:ext cx="943200" cy="808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5608571" y="674793"/>
              <a:ext cx="2916300" cy="164280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5092201" y="-155877"/>
              <a:ext cx="1760100" cy="2112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443059" y="190760"/>
              <a:ext cx="5232600" cy="2977200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1264131" y="-156113"/>
              <a:ext cx="4393800" cy="2112300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1264131" y="-133574"/>
              <a:ext cx="921300" cy="369300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734484" y="-133574"/>
              <a:ext cx="621600" cy="369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0" y="885559"/>
              <a:ext cx="447600" cy="225990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0" y="-156114"/>
              <a:ext cx="1286400" cy="3342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8462804" y="1591817"/>
              <a:ext cx="6988500" cy="1786200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9776123" y="-125128"/>
              <a:ext cx="2307900" cy="1734000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37" name="Google Shape;137;p16"/>
          <p:cNvSpPr txBox="1"/>
          <p:nvPr/>
        </p:nvSpPr>
        <p:spPr>
          <a:xfrm>
            <a:off x="7510850" y="4345625"/>
            <a:ext cx="16335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CS 4760 F18</a:t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Christopher Raley</a:t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52400"/>
            <a:ext cx="725437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Recap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355600" y="1397400"/>
            <a:ext cx="81759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Which of the following should result from an incorrect username and/or password?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AutoNum type="alphaLcParenR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Invalid username and incorrect password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AutoNum type="alphaLcParenR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Invalid user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AutoNum type="alphaLcParenR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Invalid username and/or password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AutoNum type="alphaLcParenR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Incorrect password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Lab Report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355600" y="1397400"/>
            <a:ext cx="81759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Need to do all required Security Shepherd challenges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 can find them under the “Lab” tab on the course page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 need to include step-by-step instructions with screenshots on how you did them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Similar to extra credit for CTF’s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Lab Report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1" name="Google Shape;211;p28"/>
          <p:cNvSpPr txBox="1"/>
          <p:nvPr/>
        </p:nvSpPr>
        <p:spPr>
          <a:xfrm>
            <a:off x="355600" y="1397400"/>
            <a:ext cx="81759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Additionally, you need to make a walkthrough on how you got Hashcat installed/working on your machine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Include screenshots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Make sure to submit a PDF in the format as described in the write-up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/>
        </p:nvSpPr>
        <p:spPr>
          <a:xfrm>
            <a:off x="635950" y="1478475"/>
            <a:ext cx="8084700" cy="2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Hashcat: 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“world’s most fastest and most advanced password recovery utility…”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You will need this tool for the lab report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Check these out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https://github.com/hashcat/hashcat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https://hashcat.net/hashcat/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Hashcat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8" name="Google Shape;21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9250" y="2190749"/>
            <a:ext cx="3436300" cy="16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238" y="152400"/>
            <a:ext cx="478552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Security Shepherd Tips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9" name="Google Shape;229;p31"/>
          <p:cNvSpPr txBox="1"/>
          <p:nvPr/>
        </p:nvSpPr>
        <p:spPr>
          <a:xfrm>
            <a:off x="355600" y="1397400"/>
            <a:ext cx="81759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To confirm admin accounts…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Admin, administrator, root, superuser, manager, etc.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Inspect the element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Use Burp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Brute-force some user id’s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/>
        </p:nvSpPr>
        <p:spPr>
          <a:xfrm>
            <a:off x="887400" y="315150"/>
            <a:ext cx="73692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Nunito"/>
                <a:ea typeface="Nunito"/>
                <a:cs typeface="Nunito"/>
                <a:sym typeface="Nunito"/>
              </a:rPr>
              <a:t>Office Hours</a:t>
            </a:r>
            <a:endParaRPr sz="3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5" name="Google Shape;235;p32"/>
          <p:cNvSpPr txBox="1"/>
          <p:nvPr/>
        </p:nvSpPr>
        <p:spPr>
          <a:xfrm>
            <a:off x="853450" y="1343450"/>
            <a:ext cx="76584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Monday / Thursday / Sunday : 5 - 7 PM @ Rice 226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/>
        </p:nvSpPr>
        <p:spPr>
          <a:xfrm>
            <a:off x="549175" y="502300"/>
            <a:ext cx="8231100" cy="43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Codepath Homework</a:t>
            </a:r>
            <a:endParaRPr sz="3000" strike="sng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Lab report 10/14 @ 11:59 PM</a:t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unito"/>
              <a:buChar char="-"/>
            </a:pPr>
            <a:r>
              <a:rPr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Submitted on </a:t>
            </a:r>
            <a:r>
              <a:rPr b="1"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Collab</a:t>
            </a:r>
            <a:endParaRPr b="1"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unito"/>
              <a:buChar char="-"/>
            </a:pPr>
            <a:r>
              <a:rPr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This includes </a:t>
            </a:r>
            <a:r>
              <a:rPr b="1"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Security Shepherd</a:t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91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unito"/>
              <a:buChar char="-"/>
            </a:pPr>
            <a:r>
              <a:rPr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User Authentication (0 - 3)</a:t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91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unito"/>
              <a:buChar char="-"/>
            </a:pPr>
            <a:r>
              <a:rPr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Password Hashing (0 - 3)</a:t>
            </a:r>
            <a:endParaRPr i="1"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/>
          <p:nvPr/>
        </p:nvSpPr>
        <p:spPr>
          <a:xfrm>
            <a:off x="0" y="0"/>
            <a:ext cx="4258200" cy="5143500"/>
          </a:xfrm>
          <a:prstGeom prst="rect">
            <a:avLst/>
          </a:prstGeom>
          <a:solidFill>
            <a:srgbClr val="0A2C5B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A2C5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632551" y="2569775"/>
            <a:ext cx="32163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Readings on course website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Mostly review for attacks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608449" y="1292825"/>
            <a:ext cx="21387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Topics</a:t>
            </a:r>
            <a:endParaRPr sz="4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641914" y="2055958"/>
            <a:ext cx="22839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Week 6</a:t>
            </a:r>
            <a:endParaRPr sz="21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4672025" y="238125"/>
            <a:ext cx="4143300" cy="4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User Authentication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Username Enumeration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Credential Theft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Privilege Escalation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Brute Force Attack (review)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Dictionary Attack (review)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/>
        </p:nvSpPr>
        <p:spPr>
          <a:xfrm>
            <a:off x="635950" y="1707075"/>
            <a:ext cx="8084700" cy="2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Recall topics such as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Password hashes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Salts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Multi-factor authentication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Key space for brute-force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etc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User Authentication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8" name="Google Shape;15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9163" y="150018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/>
        </p:nvSpPr>
        <p:spPr>
          <a:xfrm>
            <a:off x="635950" y="1402275"/>
            <a:ext cx="8084700" cy="2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User Enumeration: 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Process of enumerating all possible usernames in an application, server, etc.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Strategy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 Enter random usernames to see what error-handling message you get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Dumpable Username Enumeration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 Manipulation that allows a full/partial list of valid users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Often a result of SQL Injections (as you hopefully saw)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User Enumeration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/>
        </p:nvSpPr>
        <p:spPr>
          <a:xfrm>
            <a:off x="355600" y="2200000"/>
            <a:ext cx="8175900" cy="16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Username: “john”</a:t>
            </a:r>
            <a:endParaRPr sz="2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“User john is not found”</a:t>
            </a:r>
            <a:endParaRPr sz="24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Login Page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/>
        </p:nvSpPr>
        <p:spPr>
          <a:xfrm>
            <a:off x="355600" y="2200000"/>
            <a:ext cx="8175900" cy="16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Username: “john”</a:t>
            </a:r>
            <a:endParaRPr sz="2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strike="sngStrike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“User john is not found”</a:t>
            </a:r>
            <a:endParaRPr sz="2400" strike="sngStrike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“User not found/invalid”</a:t>
            </a:r>
            <a:endParaRPr sz="24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Login Page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/>
        </p:nvSpPr>
        <p:spPr>
          <a:xfrm>
            <a:off x="635950" y="1478475"/>
            <a:ext cx="8084700" cy="2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Credential Theft: 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Action of retrieving a user’s login credentials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Three techniques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Phishing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Key-logging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Database theft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Usually part of other attacks as well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IDOR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SQLi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Credential Theft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/>
        </p:nvSpPr>
        <p:spPr>
          <a:xfrm>
            <a:off x="635950" y="1478475"/>
            <a:ext cx="8084700" cy="2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Privilege Escalation: 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Exploiting a vulnerability such that it allows an attacker to gain access to resources which are normally restricted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Strategy: 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Gain access to </a:t>
            </a:r>
            <a:r>
              <a:rPr lang="en" sz="18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root</a:t>
            </a:r>
            <a:r>
              <a:rPr i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or </a:t>
            </a:r>
            <a:r>
              <a:rPr lang="en" sz="18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admin </a:t>
            </a:r>
            <a:endParaRPr sz="1800" u="sng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Go from normal user to a root user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Can result due to </a:t>
            </a: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pivoting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■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Using a ‘plant’ or ‘foothold’ to move around inside a network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Why: 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 attackers to get around the “Principle of Least Privilege”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Privilege Escalation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