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7" r:id="rId4"/>
    <p:sldId id="270" r:id="rId5"/>
    <p:sldId id="265" r:id="rId6"/>
    <p:sldId id="266" r:id="rId7"/>
    <p:sldId id="267" r:id="rId8"/>
    <p:sldId id="262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1E1B"/>
    <a:srgbClr val="4C991D"/>
    <a:srgbClr val="995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9"/>
    <p:restoredTop sz="94655"/>
  </p:normalViewPr>
  <p:slideViewPr>
    <p:cSldViewPr snapToGrid="0" snapToObjects="1">
      <p:cViewPr varScale="1">
        <p:scale>
          <a:sx n="100" d="100"/>
          <a:sy n="100" d="100"/>
        </p:scale>
        <p:origin x="4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8ED23-43D8-D94F-A5DC-C0F7F3E11FBC}" type="datetimeFigureOut">
              <a:rPr lang="en-US" smtClean="0"/>
              <a:t>1/9/18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60561-B313-E648-A51E-CF34BBA5D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60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3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15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Slide_1_Tex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Internal_logo_widescre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9" r="41936" b="13101"/>
          <a:stretch>
            <a:fillRect/>
          </a:stretch>
        </p:blipFill>
        <p:spPr bwMode="auto">
          <a:xfrm>
            <a:off x="670560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IBM_logo_bl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38850"/>
            <a:ext cx="8128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493713"/>
            <a:ext cx="32956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29512"/>
            <a:ext cx="6705600" cy="1471837"/>
          </a:xfrm>
        </p:spPr>
        <p:txBody>
          <a:bodyPr lIns="91427" tIns="45714" rIns="91427" bIns="45714" anchor="b"/>
          <a:lstStyle>
            <a:lvl1pPr>
              <a:lnSpc>
                <a:spcPct val="90000"/>
              </a:lnSpc>
              <a:defRPr sz="5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86835"/>
            <a:ext cx="6705600" cy="1750979"/>
          </a:xfrm>
        </p:spPr>
        <p:txBody>
          <a:bodyPr lIns="91427" tIns="45714" rIns="91427" bIns="45714"/>
          <a:lstStyle>
            <a:lvl1pPr marL="0" indent="0">
              <a:buFontTx/>
              <a:buNone/>
              <a:defRPr sz="2400" b="1">
                <a:solidFill>
                  <a:srgbClr val="00B2F2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6833"/>
            <a:ext cx="10972800" cy="607980"/>
          </a:xfrm>
        </p:spPr>
        <p:txBody>
          <a:bodyPr lIns="91427" tIns="45714" rIns="91427" bIns="4571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9600" y="1601893"/>
            <a:ext cx="10972800" cy="4567770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 marL="608955" indent="-304477">
              <a:buFont typeface="Arial" pitchFamily="34" charset="0"/>
              <a:buChar char="−"/>
              <a:defRPr sz="2400"/>
            </a:lvl2pPr>
            <a:lvl3pPr marL="913432">
              <a:buFont typeface="Arial" pitchFamily="34" charset="0"/>
              <a:buChar char="−"/>
              <a:defRPr sz="2100"/>
            </a:lvl3pPr>
            <a:lvl4pPr marL="1217910">
              <a:buFont typeface="Arial" pitchFamily="34" charset="0"/>
              <a:buChar char="−"/>
              <a:defRPr sz="19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27" tIns="45714" rIns="91427" bIns="457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280"/>
            <a:ext cx="5386917" cy="638642"/>
          </a:xfrm>
        </p:spPr>
        <p:txBody>
          <a:bodyPr lIns="91427" tIns="45714" rIns="91427" bIns="45714" anchor="ctr"/>
          <a:lstStyle>
            <a:lvl1pPr marL="0" indent="0">
              <a:buNone/>
              <a:defRPr sz="2700" b="1"/>
            </a:lvl1pPr>
            <a:lvl2pPr marL="608955" indent="0">
              <a:buNone/>
              <a:defRPr sz="2700" b="1"/>
            </a:lvl2pPr>
            <a:lvl3pPr marL="1217910" indent="0">
              <a:buNone/>
              <a:defRPr sz="2400" b="1"/>
            </a:lvl3pPr>
            <a:lvl4pPr marL="1826864" indent="0">
              <a:buNone/>
              <a:defRPr sz="2100" b="1"/>
            </a:lvl4pPr>
            <a:lvl5pPr marL="2435819" indent="0">
              <a:buNone/>
              <a:defRPr sz="2100" b="1"/>
            </a:lvl5pPr>
            <a:lvl6pPr marL="3044775" indent="0">
              <a:buNone/>
              <a:defRPr sz="2100" b="1"/>
            </a:lvl6pPr>
            <a:lvl7pPr marL="3653730" indent="0">
              <a:buNone/>
              <a:defRPr sz="2100" b="1"/>
            </a:lvl7pPr>
            <a:lvl8pPr marL="4262684" indent="0">
              <a:buNone/>
              <a:defRPr sz="2100" b="1"/>
            </a:lvl8pPr>
            <a:lvl9pPr marL="4871639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280"/>
            <a:ext cx="5389033" cy="638642"/>
          </a:xfrm>
        </p:spPr>
        <p:txBody>
          <a:bodyPr lIns="91427" tIns="45714" rIns="91427" bIns="45714" anchor="ctr"/>
          <a:lstStyle>
            <a:lvl1pPr marL="0" indent="0">
              <a:buNone/>
              <a:defRPr sz="2700" b="1"/>
            </a:lvl1pPr>
            <a:lvl2pPr marL="608955" indent="0">
              <a:buNone/>
              <a:defRPr sz="2700" b="1"/>
            </a:lvl2pPr>
            <a:lvl3pPr marL="1217910" indent="0">
              <a:buNone/>
              <a:defRPr sz="2400" b="1"/>
            </a:lvl3pPr>
            <a:lvl4pPr marL="1826864" indent="0">
              <a:buNone/>
              <a:defRPr sz="2100" b="1"/>
            </a:lvl4pPr>
            <a:lvl5pPr marL="2435819" indent="0">
              <a:buNone/>
              <a:defRPr sz="2100" b="1"/>
            </a:lvl5pPr>
            <a:lvl6pPr marL="3044775" indent="0">
              <a:buNone/>
              <a:defRPr sz="2100" b="1"/>
            </a:lvl6pPr>
            <a:lvl7pPr marL="3653730" indent="0">
              <a:buNone/>
              <a:defRPr sz="2100" b="1"/>
            </a:lvl7pPr>
            <a:lvl8pPr marL="4262684" indent="0">
              <a:buNone/>
              <a:defRPr sz="2100" b="1"/>
            </a:lvl8pPr>
            <a:lvl9pPr marL="4871639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6197600" y="2210930"/>
            <a:ext cx="5384800" cy="3958735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Arial" pitchFamily="34" charset="0"/>
              <a:buChar char="•"/>
              <a:defRPr sz="2100"/>
            </a:lvl3pPr>
            <a:lvl4pPr>
              <a:buFont typeface="Arial" pitchFamily="34" charset="0"/>
              <a:buChar char="•"/>
              <a:defRPr sz="19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09600" y="2210930"/>
            <a:ext cx="5384800" cy="3958735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Arial" pitchFamily="34" charset="0"/>
              <a:buChar char="•"/>
              <a:defRPr sz="2100"/>
            </a:lvl3pPr>
            <a:lvl4pPr>
              <a:buFont typeface="Arial" pitchFamily="34" charset="0"/>
              <a:buChar char="•"/>
              <a:defRPr sz="190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27" tIns="45714" rIns="91427" bIns="457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89717" y="4800388"/>
            <a:ext cx="7315200" cy="566742"/>
          </a:xfrm>
        </p:spPr>
        <p:txBody>
          <a:bodyPr lIns="91427" tIns="45714" rIns="91427" bIns="45714"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269"/>
            <a:ext cx="7315200" cy="411522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4300"/>
            </a:lvl1pPr>
            <a:lvl2pPr marL="608955" indent="0">
              <a:buNone/>
              <a:defRPr sz="3700"/>
            </a:lvl2pPr>
            <a:lvl3pPr marL="1217910" indent="0">
              <a:buNone/>
              <a:defRPr sz="3200"/>
            </a:lvl3pPr>
            <a:lvl4pPr marL="1826864" indent="0">
              <a:buNone/>
              <a:defRPr sz="2700"/>
            </a:lvl4pPr>
            <a:lvl5pPr marL="2435819" indent="0">
              <a:buNone/>
              <a:defRPr sz="2700"/>
            </a:lvl5pPr>
            <a:lvl6pPr marL="3044775" indent="0">
              <a:buNone/>
              <a:defRPr sz="2700"/>
            </a:lvl6pPr>
            <a:lvl7pPr marL="3653730" indent="0">
              <a:buNone/>
              <a:defRPr sz="2700"/>
            </a:lvl7pPr>
            <a:lvl8pPr marL="4262684" indent="0">
              <a:buNone/>
              <a:defRPr sz="2700"/>
            </a:lvl8pPr>
            <a:lvl9pPr marL="4871639" indent="0">
              <a:buNone/>
              <a:defRPr sz="27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131"/>
            <a:ext cx="7315200" cy="805705"/>
          </a:xfrm>
        </p:spPr>
        <p:txBody>
          <a:bodyPr lIns="91427" tIns="45714" rIns="91427" bIns="45714"/>
          <a:lstStyle>
            <a:lvl1pPr marL="0" indent="0">
              <a:buNone/>
              <a:defRPr sz="1900"/>
            </a:lvl1pPr>
            <a:lvl2pPr marL="608955" indent="0">
              <a:buNone/>
              <a:defRPr sz="1600"/>
            </a:lvl2pPr>
            <a:lvl3pPr marL="1217910" indent="0">
              <a:buNone/>
              <a:defRPr sz="1300"/>
            </a:lvl3pPr>
            <a:lvl4pPr marL="1826864" indent="0">
              <a:buNone/>
              <a:defRPr sz="1200"/>
            </a:lvl4pPr>
            <a:lvl5pPr marL="2435819" indent="0">
              <a:buNone/>
              <a:defRPr sz="1200"/>
            </a:lvl5pPr>
            <a:lvl6pPr marL="3044775" indent="0">
              <a:buNone/>
              <a:defRPr sz="1200"/>
            </a:lvl6pPr>
            <a:lvl7pPr marL="3653730" indent="0">
              <a:buNone/>
              <a:defRPr sz="1200"/>
            </a:lvl7pPr>
            <a:lvl8pPr marL="4262684" indent="0">
              <a:buNone/>
              <a:defRPr sz="1200"/>
            </a:lvl8pPr>
            <a:lvl9pPr marL="487163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(above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1" y="231648"/>
            <a:ext cx="5966369" cy="121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6784" y="6318165"/>
            <a:ext cx="280416" cy="26822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33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4DBDE34-E9B5-E04F-B662-69720E4BCB53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227" y="6331712"/>
            <a:ext cx="3860800" cy="26822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33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/>
              <a:t>Watson Health © IBM Corporation 2017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8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5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3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9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3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2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CA86B-D2A5-1543-8396-0D0B2BBDC05D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0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9"/>
          <p:cNvSpPr>
            <a:spLocks noChangeShapeType="1"/>
          </p:cNvSpPr>
          <p:nvPr/>
        </p:nvSpPr>
        <p:spPr bwMode="auto">
          <a:xfrm>
            <a:off x="617538" y="458788"/>
            <a:ext cx="1107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7" tIns="45714" rIns="91427" bIns="45714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4266"/>
              </a:solidFill>
              <a:ea typeface="MS PGothic" panose="020B0600070205080204" pitchFamily="34" charset="-128"/>
            </a:endParaRPr>
          </a:p>
        </p:txBody>
      </p:sp>
      <p:pic>
        <p:nvPicPr>
          <p:cNvPr id="1027" name="Picture 8" descr="IBM_logo_blu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400" y="153988"/>
            <a:ext cx="6223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609600" y="6530975"/>
            <a:ext cx="447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4266"/>
                </a:solidFill>
                <a:ea typeface="ヒラギノ角ゴ Pro W3" charset="-128"/>
              </a:rPr>
              <a:t>© IBM 2017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8583613" y="6596063"/>
            <a:ext cx="33575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4" rIns="91427" bIns="45714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8B9CDD5-C20B-4E45-BC00-A284AFB1A6A0}" type="slidenum">
              <a:rPr lang="en-US" altLang="en-US" sz="1300">
                <a:solidFill>
                  <a:srgbClr val="004266"/>
                </a:solidFill>
                <a:ea typeface="ヒラギノ角ゴ Pro W3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1300" dirty="0">
              <a:solidFill>
                <a:srgbClr val="004266"/>
              </a:solidFill>
              <a:ea typeface="ヒラギノ角ゴ Pro W3" charset="-128"/>
            </a:endParaRPr>
          </a:p>
        </p:txBody>
      </p:sp>
      <p:pic>
        <p:nvPicPr>
          <p:cNvPr id="1030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88913"/>
            <a:ext cx="22352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18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5pPr>
      <a:lvl6pPr marL="608955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6pPr>
      <a:lvl7pPr marL="1217910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7pPr>
      <a:lvl8pPr marL="1826864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8pPr>
      <a:lvl9pPr marL="2435819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9pPr>
    </p:titleStyle>
    <p:bodyStyle>
      <a:lvl1pPr marL="306388" indent="-306388" algn="l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rgbClr val="004266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606425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>
          <a:solidFill>
            <a:srgbClr val="004266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911225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216025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738438" indent="-301625" algn="l" rtl="0" eaLnBrk="0" fontAlgn="base" hangingPunct="0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349252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3958207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567162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176117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55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1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64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19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775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73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684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639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wnichola@us.ibm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ubtitle 1"/>
          <p:cNvSpPr>
            <a:spLocks noGrp="1"/>
          </p:cNvSpPr>
          <p:nvPr>
            <p:ph type="subTitle" idx="1"/>
          </p:nvPr>
        </p:nvSpPr>
        <p:spPr bwMode="auto">
          <a:xfrm>
            <a:off x="692730" y="4240935"/>
            <a:ext cx="67056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January</a:t>
            </a:r>
            <a:r>
              <a:rPr lang="zh-CN" altLang="en-US" dirty="0" smtClean="0"/>
              <a:t> </a:t>
            </a:r>
            <a:r>
              <a:rPr lang="en-US" altLang="zh-CN" dirty="0"/>
              <a:t>6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2018</a:t>
            </a:r>
            <a:endParaRPr lang="en-US" altLang="en-US" dirty="0"/>
          </a:p>
        </p:txBody>
      </p:sp>
      <p:sp>
        <p:nvSpPr>
          <p:cNvPr id="6146" name="Title 1"/>
          <p:cNvSpPr>
            <a:spLocks/>
          </p:cNvSpPr>
          <p:nvPr/>
        </p:nvSpPr>
        <p:spPr bwMode="auto">
          <a:xfrm>
            <a:off x="661988" y="2327275"/>
            <a:ext cx="8234362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4" rIns="91427" bIns="45714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 smtClean="0">
                <a:solidFill>
                  <a:srgbClr val="004266"/>
                </a:solidFill>
                <a:latin typeface="Helvetica Neue Thin" charset="0"/>
              </a:rPr>
              <a:t>Analytics</a:t>
            </a:r>
            <a:r>
              <a:rPr lang="zh-CN" altLang="en-US" sz="3600" dirty="0" smtClean="0">
                <a:solidFill>
                  <a:srgbClr val="004266"/>
                </a:solidFill>
                <a:latin typeface="Helvetica Neue Thin" charset="0"/>
              </a:rPr>
              <a:t> </a:t>
            </a:r>
            <a:r>
              <a:rPr lang="en-US" altLang="zh-CN" sz="3600" dirty="0" smtClean="0">
                <a:solidFill>
                  <a:srgbClr val="004266"/>
                </a:solidFill>
                <a:latin typeface="Helvetica Neue Thin" charset="0"/>
              </a:rPr>
              <a:t>Server</a:t>
            </a:r>
            <a:r>
              <a:rPr lang="zh-CN" altLang="en-US" sz="3600" dirty="0" smtClean="0">
                <a:solidFill>
                  <a:srgbClr val="004266"/>
                </a:solidFill>
                <a:latin typeface="Helvetica Neue Thin" charset="0"/>
              </a:rPr>
              <a:t> </a:t>
            </a:r>
            <a:r>
              <a:rPr lang="en-US" altLang="zh-CN" sz="3600" dirty="0" smtClean="0">
                <a:solidFill>
                  <a:srgbClr val="004266"/>
                </a:solidFill>
                <a:latin typeface="Helvetica Neue Thin" charset="0"/>
              </a:rPr>
              <a:t>Setup</a:t>
            </a:r>
            <a:endParaRPr lang="en-US" altLang="en-US" sz="2800" dirty="0">
              <a:solidFill>
                <a:srgbClr val="404040"/>
              </a:solidFill>
              <a:latin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1751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sz="2400" dirty="0"/>
              <a:t>Step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1: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building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blocks</a:t>
            </a:r>
            <a:endParaRPr lang="en-US" altLang="zh-CN" sz="2400" dirty="0"/>
          </a:p>
          <a:p>
            <a:pPr lvl="1"/>
            <a:r>
              <a:rPr lang="en-US" altLang="zh-CN" sz="2000" dirty="0" smtClean="0"/>
              <a:t>Capacity</a:t>
            </a:r>
            <a:r>
              <a:rPr lang="zh-CN" altLang="en-US" sz="2000" dirty="0" smtClean="0"/>
              <a:t>： </a:t>
            </a:r>
            <a:r>
              <a:rPr lang="en-US" altLang="zh-CN" sz="2000" dirty="0" smtClean="0"/>
              <a:t>CPU,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memory,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Storage</a:t>
            </a:r>
            <a:endParaRPr lang="en-US" altLang="zh-CN" sz="2000" dirty="0"/>
          </a:p>
          <a:p>
            <a:pPr lvl="1"/>
            <a:r>
              <a:rPr lang="en-US" altLang="zh-CN" sz="2000" dirty="0" smtClean="0">
                <a:solidFill>
                  <a:schemeClr val="tx1"/>
                </a:solidFill>
              </a:rPr>
              <a:t>Connectivity: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/>
              <a:t>b</a:t>
            </a:r>
            <a:r>
              <a:rPr lang="en-US" altLang="zh-CN" sz="2000" dirty="0" smtClean="0"/>
              <a:t>ridges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existing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servers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Compatibility: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legacy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models,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version control</a:t>
            </a:r>
          </a:p>
          <a:p>
            <a:pPr lvl="1"/>
            <a:r>
              <a:rPr lang="en-US" altLang="zh-CN" sz="2000" dirty="0" smtClean="0"/>
              <a:t>Compliance: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HIPAA</a:t>
            </a:r>
          </a:p>
          <a:p>
            <a:pPr lvl="1"/>
            <a:endParaRPr lang="en-US" altLang="zh-CN" sz="2000" dirty="0"/>
          </a:p>
          <a:p>
            <a:r>
              <a:rPr lang="en-US" altLang="zh-CN" sz="2400" dirty="0" smtClean="0"/>
              <a:t>Step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2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Put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global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list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assets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tools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science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project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Step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3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Construct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comprehensive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requirement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development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sandbox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6455446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Sandbox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sandbox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extensions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existing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tools/languages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installed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maintain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existing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(MarketScan,</a:t>
            </a:r>
            <a:r>
              <a:rPr lang="zh-CN" altLang="en-US" dirty="0" smtClean="0"/>
              <a:t> </a:t>
            </a:r>
            <a:r>
              <a:rPr lang="en-US" altLang="zh-CN" dirty="0" smtClean="0"/>
              <a:t>NIKE)</a:t>
            </a:r>
          </a:p>
          <a:p>
            <a:pPr lvl="1"/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maintain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existing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(0852,</a:t>
            </a:r>
            <a:r>
              <a:rPr lang="zh-CN" altLang="en-US" dirty="0" smtClean="0"/>
              <a:t> </a:t>
            </a:r>
            <a:r>
              <a:rPr lang="en-US" altLang="zh-CN" dirty="0" smtClean="0"/>
              <a:t>1465)</a:t>
            </a:r>
          </a:p>
          <a:p>
            <a:pPr lvl="1"/>
            <a:r>
              <a:rPr lang="en-US" altLang="zh-CN" dirty="0" smtClean="0"/>
              <a:t>Legacy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keep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existing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until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they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ready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transitioned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servers</a:t>
            </a:r>
          </a:p>
          <a:p>
            <a:pPr lvl="1"/>
            <a:r>
              <a:rPr lang="en-US" altLang="zh-CN" dirty="0" smtClean="0"/>
              <a:t>Future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tested,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produced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sandbox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58521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vs.</a:t>
            </a:r>
            <a:r>
              <a:rPr lang="zh-CN" altLang="en-US" dirty="0" smtClean="0"/>
              <a:t> </a:t>
            </a:r>
            <a:r>
              <a:rPr lang="en-US" altLang="zh-CN" dirty="0" smtClean="0"/>
              <a:t>Sandbox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1646586156"/>
              </p:ext>
            </p:extLst>
          </p:nvPr>
        </p:nvGraphicFramePr>
        <p:xfrm>
          <a:off x="609600" y="1601789"/>
          <a:ext cx="10972800" cy="3292848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06600"/>
                <a:gridCol w="4445000"/>
                <a:gridCol w="4521200"/>
              </a:tblGrid>
              <a:tr h="37976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2"/>
                          </a:solidFill>
                        </a:rPr>
                        <a:t>Production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2"/>
                          </a:solidFill>
                        </a:rPr>
                        <a:t>Sandbox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7065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Timing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4C991D"/>
                          </a:solidFill>
                        </a:rPr>
                        <a:t>Early</a:t>
                      </a:r>
                      <a:r>
                        <a:rPr lang="zh-CN" altLang="en-US" sz="160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rgbClr val="4C991D"/>
                          </a:solidFill>
                        </a:rPr>
                        <a:t>February</a:t>
                      </a:r>
                      <a:endParaRPr lang="en-US" sz="1600" dirty="0">
                        <a:solidFill>
                          <a:srgbClr val="4C991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Upon</a:t>
                      </a:r>
                      <a:r>
                        <a:rPr lang="zh-CN" altLang="en-US" sz="160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finishing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Production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server</a:t>
                      </a:r>
                      <a:endParaRPr lang="en-US" sz="1600" dirty="0">
                        <a:solidFill>
                          <a:srgbClr val="991E1B"/>
                        </a:solidFill>
                      </a:endParaRPr>
                    </a:p>
                  </a:txBody>
                  <a:tcPr/>
                </a:tc>
              </a:tr>
              <a:tr h="41960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Data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restrictions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General HIPAA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General HIPAA</a:t>
                      </a:r>
                      <a:endParaRPr lang="en-US" sz="1600" dirty="0"/>
                    </a:p>
                  </a:txBody>
                  <a:tcPr/>
                </a:tc>
              </a:tr>
              <a:tr h="102243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3</a:t>
                      </a:r>
                      <a:r>
                        <a:rPr lang="en-US" altLang="zh-CN" sz="1800" baseline="30000" dirty="0" smtClean="0"/>
                        <a:t>rd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en-US" altLang="zh-CN" sz="1800" baseline="0" dirty="0" smtClean="0"/>
                        <a:t>party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en-US" altLang="zh-CN" sz="1800" baseline="0" dirty="0" smtClean="0"/>
                        <a:t>software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Docker</a:t>
                      </a:r>
                      <a:r>
                        <a:rPr lang="en-US" altLang="zh-CN" sz="1600" baseline="0" dirty="0" smtClean="0"/>
                        <a:t>,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Flexible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Analytics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Docker,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Flexible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Analytics,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Anaconda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Python(2.7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and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3.6: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pandas,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err="1" smtClean="0">
                          <a:solidFill>
                            <a:srgbClr val="991E1B"/>
                          </a:solidFill>
                        </a:rPr>
                        <a:t>numpy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,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err="1" smtClean="0">
                          <a:solidFill>
                            <a:srgbClr val="991E1B"/>
                          </a:solidFill>
                        </a:rPr>
                        <a:t>sklearn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),</a:t>
                      </a:r>
                    </a:p>
                    <a:p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R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and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err="1" smtClean="0">
                          <a:solidFill>
                            <a:srgbClr val="991E1B"/>
                          </a:solidFill>
                        </a:rPr>
                        <a:t>Rstudio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,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SQL,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err="1" smtClean="0">
                          <a:solidFill>
                            <a:srgbClr val="991E1B"/>
                          </a:solidFill>
                        </a:rPr>
                        <a:t>Git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,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err="1" smtClean="0">
                          <a:solidFill>
                            <a:srgbClr val="991E1B"/>
                          </a:solidFill>
                        </a:rPr>
                        <a:t>Git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LFS,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err="1" smtClean="0">
                          <a:solidFill>
                            <a:srgbClr val="991E1B"/>
                          </a:solidFill>
                        </a:rPr>
                        <a:t>Jupyter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Notebook,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Spark,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SAS(?)</a:t>
                      </a:r>
                      <a:endParaRPr lang="en-US" sz="1600" i="0" dirty="0">
                        <a:solidFill>
                          <a:srgbClr val="991E1B"/>
                        </a:solidFill>
                      </a:endParaRPr>
                    </a:p>
                  </a:txBody>
                  <a:tcPr/>
                </a:tc>
              </a:tr>
              <a:tr h="70363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Access/users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4C991D"/>
                          </a:solidFill>
                        </a:rPr>
                        <a:t>Restricted</a:t>
                      </a:r>
                      <a:r>
                        <a:rPr lang="zh-CN" altLang="en-US" sz="1600" baseline="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4C991D"/>
                          </a:solidFill>
                        </a:rPr>
                        <a:t>access</a:t>
                      </a:r>
                      <a:r>
                        <a:rPr lang="zh-CN" altLang="en-US" sz="1600" baseline="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4C991D"/>
                          </a:solidFill>
                        </a:rPr>
                        <a:t>to</a:t>
                      </a:r>
                      <a:r>
                        <a:rPr lang="zh-CN" altLang="en-US" sz="1600" baseline="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4C991D"/>
                          </a:solidFill>
                        </a:rPr>
                        <a:t>and</a:t>
                      </a:r>
                      <a:r>
                        <a:rPr lang="zh-CN" altLang="en-US" sz="1600" baseline="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4C991D"/>
                          </a:solidFill>
                        </a:rPr>
                        <a:t>control</a:t>
                      </a:r>
                      <a:r>
                        <a:rPr lang="zh-CN" altLang="en-US" sz="1600" baseline="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4C991D"/>
                          </a:solidFill>
                        </a:rPr>
                        <a:t>by</a:t>
                      </a:r>
                      <a:r>
                        <a:rPr lang="zh-CN" altLang="en-US" sz="1600" baseline="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4C991D"/>
                          </a:solidFill>
                        </a:rPr>
                        <a:t>project/production</a:t>
                      </a:r>
                      <a:r>
                        <a:rPr lang="zh-CN" altLang="en-US" sz="1600" baseline="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4C991D"/>
                          </a:solidFill>
                        </a:rPr>
                        <a:t>lead</a:t>
                      </a:r>
                      <a:endParaRPr lang="en-US" sz="1600" dirty="0">
                        <a:solidFill>
                          <a:srgbClr val="4C991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Unrestricted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access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to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and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control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by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ACE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users</a:t>
                      </a:r>
                      <a:endParaRPr lang="en-US" sz="1600" i="0" dirty="0">
                        <a:solidFill>
                          <a:srgbClr val="991E1B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5662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vs.</a:t>
            </a:r>
            <a:r>
              <a:rPr lang="zh-CN" altLang="en-US" dirty="0" smtClean="0"/>
              <a:t> </a:t>
            </a:r>
            <a:r>
              <a:rPr lang="en-US" altLang="zh-CN" dirty="0" smtClean="0"/>
              <a:t>Sandbox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903752246"/>
              </p:ext>
            </p:extLst>
          </p:nvPr>
        </p:nvGraphicFramePr>
        <p:xfrm>
          <a:off x="609600" y="1601789"/>
          <a:ext cx="10972800" cy="373221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349500"/>
                <a:gridCol w="4330700"/>
                <a:gridCol w="4292600"/>
              </a:tblGrid>
              <a:tr h="37976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2"/>
                          </a:solidFill>
                        </a:rPr>
                        <a:t>Production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2"/>
                          </a:solidFill>
                        </a:rPr>
                        <a:t>Sandbox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0227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CPU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4C991D"/>
                          </a:solidFill>
                        </a:rPr>
                        <a:t>24</a:t>
                      </a:r>
                      <a:endParaRPr lang="en-US" sz="1600" dirty="0">
                        <a:solidFill>
                          <a:srgbClr val="4C991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8</a:t>
                      </a:r>
                      <a:r>
                        <a:rPr lang="zh-CN" altLang="en-US" sz="160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per</a:t>
                      </a:r>
                      <a:r>
                        <a:rPr lang="zh-CN" altLang="en-US" sz="160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user</a:t>
                      </a:r>
                      <a:endParaRPr lang="en-US" sz="1600" dirty="0">
                        <a:solidFill>
                          <a:srgbClr val="991E1B"/>
                        </a:solidFill>
                      </a:endParaRPr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Storage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4C991D"/>
                          </a:solidFill>
                        </a:rPr>
                        <a:t>4-8TB</a:t>
                      </a:r>
                      <a:r>
                        <a:rPr lang="zh-CN" altLang="en-US" sz="160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rgbClr val="4C991D"/>
                          </a:solidFill>
                        </a:rPr>
                        <a:t>(must</a:t>
                      </a:r>
                      <a:r>
                        <a:rPr lang="zh-CN" altLang="en-US" sz="160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rgbClr val="4C991D"/>
                          </a:solidFill>
                        </a:rPr>
                        <a:t>be</a:t>
                      </a:r>
                      <a:r>
                        <a:rPr lang="zh-CN" altLang="en-US" sz="160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rgbClr val="4C991D"/>
                          </a:solidFill>
                        </a:rPr>
                        <a:t>scalable)</a:t>
                      </a:r>
                      <a:endParaRPr lang="en-US" sz="1600" dirty="0">
                        <a:solidFill>
                          <a:srgbClr val="4C991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1-2TB</a:t>
                      </a:r>
                      <a:r>
                        <a:rPr lang="zh-CN" altLang="en-US" sz="160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(must</a:t>
                      </a:r>
                      <a:r>
                        <a:rPr lang="zh-CN" altLang="en-US" sz="160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be</a:t>
                      </a:r>
                      <a:r>
                        <a:rPr lang="zh-CN" altLang="en-US" sz="160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scalable)</a:t>
                      </a:r>
                      <a:endParaRPr lang="en-US" sz="1600" dirty="0">
                        <a:solidFill>
                          <a:srgbClr val="991E1B"/>
                        </a:solidFill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RAM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4C991D"/>
                          </a:solidFill>
                        </a:rPr>
                        <a:t>64-128GB</a:t>
                      </a:r>
                      <a:endParaRPr lang="en-US" sz="1600" dirty="0">
                        <a:solidFill>
                          <a:srgbClr val="4C991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16-32GB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per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user</a:t>
                      </a:r>
                      <a:endParaRPr lang="en-US" sz="1600" dirty="0">
                        <a:solidFill>
                          <a:srgbClr val="991E1B"/>
                        </a:solidFill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Operating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system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Linux</a:t>
                      </a:r>
                      <a:r>
                        <a:rPr lang="zh-CN" altLang="en-US" sz="1600" smtClean="0"/>
                        <a:t> </a:t>
                      </a:r>
                      <a:r>
                        <a:rPr lang="en-US" altLang="zh-CN" sz="1600" smtClean="0"/>
                        <a:t>64-bit</a:t>
                      </a:r>
                      <a:r>
                        <a:rPr lang="zh-CN" altLang="en-US" sz="1600" smtClean="0"/>
                        <a:t> </a:t>
                      </a:r>
                      <a:r>
                        <a:rPr lang="en-US" altLang="zh-CN" sz="1600" smtClean="0"/>
                        <a:t>(Redhat</a:t>
                      </a:r>
                      <a:r>
                        <a:rPr lang="zh-CN" altLang="en-US" sz="1600" smtClean="0"/>
                        <a:t> </a:t>
                      </a:r>
                      <a:r>
                        <a:rPr lang="en-US" altLang="zh-CN" sz="1600" smtClean="0"/>
                        <a:t>or</a:t>
                      </a:r>
                      <a:r>
                        <a:rPr lang="zh-CN" altLang="en-US" sz="1600" smtClean="0"/>
                        <a:t> </a:t>
                      </a:r>
                      <a:r>
                        <a:rPr lang="en-US" altLang="zh-CN" sz="1600" smtClean="0"/>
                        <a:t>minimal</a:t>
                      </a:r>
                      <a:r>
                        <a:rPr lang="zh-CN" altLang="en-US" sz="1600" smtClean="0"/>
                        <a:t> </a:t>
                      </a:r>
                      <a:r>
                        <a:rPr lang="en-US" altLang="zh-CN" sz="1600" smtClean="0"/>
                        <a:t>install</a:t>
                      </a:r>
                      <a:r>
                        <a:rPr lang="zh-CN" altLang="en-US" sz="1600" smtClean="0"/>
                        <a:t> </a:t>
                      </a:r>
                      <a:r>
                        <a:rPr lang="en-US" altLang="zh-CN" sz="1600" smtClean="0"/>
                        <a:t>CentOS</a:t>
                      </a:r>
                      <a:r>
                        <a:rPr lang="zh-CN" altLang="en-US" sz="1600" smtClean="0"/>
                        <a:t> </a:t>
                      </a:r>
                      <a:r>
                        <a:rPr lang="en-US" altLang="zh-CN" sz="1600" smtClean="0"/>
                        <a:t>7)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Linux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64-bit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Redhat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or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minimal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install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CentOS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7)</a:t>
                      </a:r>
                      <a:endParaRPr lang="en-US" sz="16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 smtClean="0"/>
                        <a:t>Path</a:t>
                      </a:r>
                      <a:r>
                        <a:rPr lang="zh-CN" altLang="en-US" sz="1800" b="0" dirty="0" smtClean="0"/>
                        <a:t> </a:t>
                      </a:r>
                      <a:r>
                        <a:rPr lang="en-US" altLang="zh-CN" sz="1800" b="0" dirty="0" smtClean="0"/>
                        <a:t>to</a:t>
                      </a:r>
                      <a:r>
                        <a:rPr lang="zh-CN" altLang="en-US" sz="1800" b="0" dirty="0" smtClean="0"/>
                        <a:t> </a:t>
                      </a:r>
                      <a:r>
                        <a:rPr lang="en-US" altLang="zh-CN" sz="1800" b="0" dirty="0" smtClean="0"/>
                        <a:t>existing</a:t>
                      </a:r>
                      <a:r>
                        <a:rPr lang="zh-CN" altLang="en-US" sz="1800" b="0" baseline="0" dirty="0" smtClean="0"/>
                        <a:t> </a:t>
                      </a:r>
                      <a:r>
                        <a:rPr lang="en-US" altLang="zh-CN" sz="1800" b="0" baseline="0" dirty="0" smtClean="0"/>
                        <a:t>server/model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SFTP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tunnel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SFTP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tunnel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 smtClean="0"/>
                        <a:t>Data</a:t>
                      </a:r>
                      <a:r>
                        <a:rPr lang="zh-CN" altLang="en-US" sz="1800" b="0" dirty="0" smtClean="0"/>
                        <a:t> </a:t>
                      </a:r>
                      <a:r>
                        <a:rPr lang="en-US" altLang="zh-CN" sz="1800" b="0" dirty="0" smtClean="0"/>
                        <a:t>access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Explorys,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MarketScan,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SAF,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err="1" smtClean="0"/>
                        <a:t>Huntmore</a:t>
                      </a:r>
                      <a:r>
                        <a:rPr lang="en-US" altLang="zh-CN" sz="1600" baseline="0" dirty="0" smtClean="0"/>
                        <a:t>(CED)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Explorys,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MarketScan,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SAF,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err="1" smtClean="0"/>
                        <a:t>Huntmore</a:t>
                      </a:r>
                      <a:r>
                        <a:rPr lang="en-US" altLang="zh-CN" sz="1600" baseline="0" dirty="0" smtClean="0"/>
                        <a:t>(CED)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23346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2: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1804472265"/>
              </p:ext>
            </p:extLst>
          </p:nvPr>
        </p:nvGraphicFramePr>
        <p:xfrm>
          <a:off x="609600" y="1601788"/>
          <a:ext cx="10972800" cy="418814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486400"/>
                <a:gridCol w="5486400"/>
              </a:tblGrid>
              <a:tr h="44291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2"/>
                          </a:solidFill>
                        </a:rPr>
                        <a:t>Pros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2"/>
                          </a:solidFill>
                        </a:rPr>
                        <a:t>Cons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99442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No need for onsite hardware or capital expenses. Well suited to rapidly growing companies that may outgrow their infrastructure too quickly.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The user experience is limited by the speed of the Internet connection.</a:t>
                      </a:r>
                    </a:p>
                  </a:txBody>
                  <a:tcPr marL="50800" marR="50800" marT="50800" marB="50800"/>
                </a:tc>
              </a:tr>
              <a:tr h="761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Easily scalable; can be added to as needed. Solutions are often on-demand, so you only pay for the options you want.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n-lt"/>
                        </a:rPr>
                        <a:t>Third party cloud services could have direct access to your data.</a:t>
                      </a:r>
                    </a:p>
                  </a:txBody>
                  <a:tcPr marL="50800" marR="50800" marT="50800" marB="50800"/>
                </a:tc>
              </a:tr>
              <a:tr h="99442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Workers can connect from anywhere, using any computer, tablet, or smartphone. Companies can implement BYOD (bring your own device) policies.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If the Internet goes down on your side or on your cloud provider’s side, you won’t have access to any of your information.</a:t>
                      </a:r>
                    </a:p>
                  </a:txBody>
                  <a:tcPr marL="50800" marR="50800" marT="50800" marB="50800"/>
                </a:tc>
              </a:tr>
              <a:tr h="99442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Data can be backed up in the cloud as regularly as 15-minute intervals, minimizing data losses in disaster situations.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The costs can outweigh the benefits for companies not as dependent on uptime.</a:t>
                      </a: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97431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IBM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>
          <a:xfrm>
            <a:off x="609600" y="1601892"/>
            <a:ext cx="10972800" cy="5091007"/>
          </a:xfrm>
        </p:spPr>
        <p:txBody>
          <a:bodyPr numCol="1"/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8" y="1601892"/>
            <a:ext cx="10722604" cy="372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1057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IBM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sz="2400" dirty="0"/>
              <a:t>Intel Xeon E5-2690 v4: </a:t>
            </a:r>
            <a:r>
              <a:rPr lang="en-US" altLang="zh-CN" sz="2400" dirty="0" smtClean="0"/>
              <a:t>$1500</a:t>
            </a:r>
            <a:r>
              <a:rPr lang="en-US" sz="2400" dirty="0" smtClean="0"/>
              <a:t>/month </a:t>
            </a:r>
            <a:r>
              <a:rPr lang="en-US" sz="2400" dirty="0"/>
              <a:t>(additional 30% IBM internal discount</a:t>
            </a:r>
            <a:r>
              <a:rPr lang="en-US" sz="2400" dirty="0" smtClean="0"/>
              <a:t>)</a:t>
            </a:r>
          </a:p>
          <a:p>
            <a:pPr lvl="1"/>
            <a:r>
              <a:rPr lang="en-US" altLang="zh-CN" sz="2100" dirty="0" smtClean="0"/>
              <a:t>Configure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to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our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demand</a:t>
            </a:r>
            <a:endParaRPr lang="en-US" sz="2100" dirty="0"/>
          </a:p>
          <a:p>
            <a:pPr lvl="2"/>
            <a:r>
              <a:rPr lang="en-US" sz="1700" dirty="0"/>
              <a:t>HIPAA compliant</a:t>
            </a:r>
          </a:p>
          <a:p>
            <a:pPr lvl="2"/>
            <a:r>
              <a:rPr lang="en-US" sz="1700" dirty="0"/>
              <a:t>28 cores, 2.60 GHz</a:t>
            </a:r>
          </a:p>
          <a:p>
            <a:pPr lvl="2"/>
            <a:r>
              <a:rPr lang="en-US" altLang="zh-CN" sz="1700" dirty="0" smtClean="0"/>
              <a:t>256GB</a:t>
            </a:r>
            <a:r>
              <a:rPr lang="zh-CN" altLang="en-US" sz="1700" dirty="0" smtClean="0"/>
              <a:t> </a:t>
            </a:r>
            <a:r>
              <a:rPr lang="en-US" sz="1700" dirty="0"/>
              <a:t>RAM</a:t>
            </a:r>
            <a:r>
              <a:rPr lang="en-US" altLang="zh-CN" sz="1700" dirty="0"/>
              <a:t>,</a:t>
            </a:r>
            <a:r>
              <a:rPr lang="zh-CN" altLang="en-US" sz="1700" dirty="0"/>
              <a:t> </a:t>
            </a:r>
            <a:r>
              <a:rPr lang="en-US" altLang="zh-CN" sz="1700" dirty="0" smtClean="0"/>
              <a:t>10TB</a:t>
            </a:r>
            <a:r>
              <a:rPr lang="zh-CN" altLang="en-US" sz="1700" dirty="0" smtClean="0"/>
              <a:t> </a:t>
            </a:r>
            <a:r>
              <a:rPr lang="en-US" altLang="zh-CN" sz="1700" dirty="0"/>
              <a:t>storage</a:t>
            </a:r>
          </a:p>
          <a:p>
            <a:pPr lvl="2"/>
            <a:r>
              <a:rPr lang="en-US" altLang="zh-CN" sz="1700" dirty="0"/>
              <a:t>Point</a:t>
            </a:r>
            <a:r>
              <a:rPr lang="zh-CN" altLang="en-US" sz="1700" dirty="0"/>
              <a:t> </a:t>
            </a:r>
            <a:r>
              <a:rPr lang="en-US" altLang="zh-CN" sz="1700" dirty="0"/>
              <a:t>of</a:t>
            </a:r>
            <a:r>
              <a:rPr lang="zh-CN" altLang="en-US" sz="1700" dirty="0"/>
              <a:t> </a:t>
            </a:r>
            <a:r>
              <a:rPr lang="en-US" altLang="zh-CN" sz="1700" dirty="0"/>
              <a:t>contact:</a:t>
            </a:r>
            <a:r>
              <a:rPr lang="zh-CN" altLang="en-US" sz="1700" dirty="0"/>
              <a:t> </a:t>
            </a:r>
            <a:r>
              <a:rPr lang="en-US" altLang="zh-CN" sz="1700" dirty="0">
                <a:hlinkClick r:id="rId2"/>
              </a:rPr>
              <a:t>wnichola@us.ibm.com</a:t>
            </a:r>
            <a:r>
              <a:rPr lang="zh-CN" altLang="en-US" sz="1700" dirty="0"/>
              <a:t> </a:t>
            </a:r>
            <a:endParaRPr lang="en-US" sz="17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94489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atson Health Theme - Wide">
  <a:themeElements>
    <a:clrScheme name="Custom Design 13">
      <a:dk1>
        <a:srgbClr val="004266"/>
      </a:dk1>
      <a:lt1>
        <a:srgbClr val="FFFFFF"/>
      </a:lt1>
      <a:dk2>
        <a:srgbClr val="000000"/>
      </a:dk2>
      <a:lt2>
        <a:srgbClr val="808080"/>
      </a:lt2>
      <a:accent1>
        <a:srgbClr val="00B2F2"/>
      </a:accent1>
      <a:accent2>
        <a:srgbClr val="6BC72B"/>
      </a:accent2>
      <a:accent3>
        <a:srgbClr val="FFFFFF"/>
      </a:accent3>
      <a:accent4>
        <a:srgbClr val="003756"/>
      </a:accent4>
      <a:accent5>
        <a:srgbClr val="AAD5F7"/>
      </a:accent5>
      <a:accent6>
        <a:srgbClr val="60B426"/>
      </a:accent6>
      <a:hlink>
        <a:srgbClr val="00B040"/>
      </a:hlink>
      <a:folHlink>
        <a:srgbClr val="00406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4266"/>
        </a:dk1>
        <a:lt1>
          <a:srgbClr val="FFFFFF"/>
        </a:lt1>
        <a:dk2>
          <a:srgbClr val="000000"/>
        </a:dk2>
        <a:lt2>
          <a:srgbClr val="808080"/>
        </a:lt2>
        <a:accent1>
          <a:srgbClr val="00B2F2"/>
        </a:accent1>
        <a:accent2>
          <a:srgbClr val="6BC72B"/>
        </a:accent2>
        <a:accent3>
          <a:srgbClr val="FFFFFF"/>
        </a:accent3>
        <a:accent4>
          <a:srgbClr val="003756"/>
        </a:accent4>
        <a:accent5>
          <a:srgbClr val="AAD5F7"/>
        </a:accent5>
        <a:accent6>
          <a:srgbClr val="60B426"/>
        </a:accent6>
        <a:hlink>
          <a:srgbClr val="00B040"/>
        </a:hlink>
        <a:folHlink>
          <a:srgbClr val="0040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atson Health Theme - Wide" id="{89CA2E17-6704-4E24-9D8D-9F0A339C4555}" vid="{621B2928-6338-46EF-B2E9-620A1C31BEA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4741</TotalTime>
  <Words>508</Words>
  <Application>Microsoft Macintosh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Calibri Light</vt:lpstr>
      <vt:lpstr>Helvetica Neue Thin</vt:lpstr>
      <vt:lpstr>MS PGothic</vt:lpstr>
      <vt:lpstr>ヒラギノ角ゴ Pro W3</vt:lpstr>
      <vt:lpstr>Arial</vt:lpstr>
      <vt:lpstr>Office Theme</vt:lpstr>
      <vt:lpstr>Watson Health Theme - Wide</vt:lpstr>
      <vt:lpstr>PowerPoint Presentation</vt:lpstr>
      <vt:lpstr>Objectives</vt:lpstr>
      <vt:lpstr>Production &amp; Sandbox server</vt:lpstr>
      <vt:lpstr>Production vs. Sandbox server</vt:lpstr>
      <vt:lpstr>Production vs. Sandbox server</vt:lpstr>
      <vt:lpstr>Solution 2: cloud servers</vt:lpstr>
      <vt:lpstr>IBM cloud server</vt:lpstr>
      <vt:lpstr>IBM cloud server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Yuchen</dc:creator>
  <cp:lastModifiedBy>Li, Yuchen</cp:lastModifiedBy>
  <cp:revision>40</cp:revision>
  <dcterms:created xsi:type="dcterms:W3CDTF">2018-01-04T17:17:09Z</dcterms:created>
  <dcterms:modified xsi:type="dcterms:W3CDTF">2018-01-09T15:19:07Z</dcterms:modified>
</cp:coreProperties>
</file>