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1" r:id="rId1"/>
  </p:sldMasterIdLst>
  <p:notesMasterIdLst>
    <p:notesMasterId r:id="rId9"/>
  </p:notesMasterIdLst>
  <p:handoutMasterIdLst>
    <p:handoutMasterId r:id="rId10"/>
  </p:handoutMasterIdLst>
  <p:sldIdLst>
    <p:sldId id="570" r:id="rId2"/>
    <p:sldId id="572" r:id="rId3"/>
    <p:sldId id="571" r:id="rId4"/>
    <p:sldId id="573" r:id="rId5"/>
    <p:sldId id="574" r:id="rId6"/>
    <p:sldId id="575" r:id="rId7"/>
    <p:sldId id="576" r:id="rId8"/>
  </p:sldIdLst>
  <p:sldSz cx="9144000" cy="514826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66"/>
    <a:srgbClr val="FF3300"/>
    <a:srgbClr val="6BC82C"/>
    <a:srgbClr val="CC3300"/>
    <a:srgbClr val="7E0000"/>
    <a:srgbClr val="000000"/>
    <a:srgbClr val="559318"/>
    <a:srgbClr val="18AE4B"/>
    <a:srgbClr val="E7F2FC"/>
    <a:srgbClr val="26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88462" autoAdjust="0"/>
  </p:normalViewPr>
  <p:slideViewPr>
    <p:cSldViewPr>
      <p:cViewPr varScale="1">
        <p:scale>
          <a:sx n="143" d="100"/>
          <a:sy n="143" d="100"/>
        </p:scale>
        <p:origin x="608" y="184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126" y="-96"/>
      </p:cViewPr>
      <p:guideLst>
        <p:guide orient="horz" pos="2957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048" cy="468803"/>
          </a:xfrm>
          <a:prstGeom prst="rect">
            <a:avLst/>
          </a:prstGeom>
        </p:spPr>
        <p:txBody>
          <a:bodyPr vert="horz" lIns="89120" tIns="44560" rIns="89120" bIns="44560" rtlCol="0"/>
          <a:lstStyle>
            <a:lvl1pPr algn="l" eaLnBrk="1" hangingPunct="1">
              <a:defRPr sz="1200">
                <a:latin typeface="Arial" panose="020B0604020202020204" pitchFamily="34" charset="0"/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7" y="1"/>
            <a:ext cx="3078048" cy="468803"/>
          </a:xfrm>
          <a:prstGeom prst="rect">
            <a:avLst/>
          </a:prstGeom>
        </p:spPr>
        <p:txBody>
          <a:bodyPr vert="horz" wrap="square" lIns="89120" tIns="44560" rIns="89120" bIns="4456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fld id="{03E4AC9E-8729-4CAC-8A37-2E1F305891F9}" type="datetimeFigureOut">
              <a:rPr lang="en-US" altLang="en-US"/>
              <a:pPr>
                <a:defRPr/>
              </a:pPr>
              <a:t>8/5/18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8122"/>
            <a:ext cx="3078048" cy="468803"/>
          </a:xfrm>
          <a:prstGeom prst="rect">
            <a:avLst/>
          </a:prstGeom>
        </p:spPr>
        <p:txBody>
          <a:bodyPr vert="horz" lIns="89120" tIns="44560" rIns="89120" bIns="4456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7" y="8918122"/>
            <a:ext cx="3078048" cy="468803"/>
          </a:xfrm>
          <a:prstGeom prst="rect">
            <a:avLst/>
          </a:prstGeom>
        </p:spPr>
        <p:txBody>
          <a:bodyPr vert="horz" wrap="square" lIns="89120" tIns="44560" rIns="89120" bIns="4456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fld id="{ABF2F36B-2E0B-4107-9605-D99F7696A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530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048" cy="468803"/>
          </a:xfrm>
          <a:prstGeom prst="rect">
            <a:avLst/>
          </a:prstGeom>
        </p:spPr>
        <p:txBody>
          <a:bodyPr vert="horz" lIns="89120" tIns="44560" rIns="89120" bIns="44560" rtlCol="0"/>
          <a:lstStyle>
            <a:lvl1pPr algn="l" eaLnBrk="1" hangingPunct="1">
              <a:defRPr sz="1200">
                <a:latin typeface="Arial" panose="020B0604020202020204" pitchFamily="34" charset="0"/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7" y="1"/>
            <a:ext cx="3078048" cy="468803"/>
          </a:xfrm>
          <a:prstGeom prst="rect">
            <a:avLst/>
          </a:prstGeom>
        </p:spPr>
        <p:txBody>
          <a:bodyPr vert="horz" wrap="square" lIns="89120" tIns="44560" rIns="89120" bIns="4456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fld id="{F517EA70-8897-40E3-90B5-DBCEA3AD6F91}" type="datetimeFigureOut">
              <a:rPr lang="en-US" altLang="en-US"/>
              <a:pPr>
                <a:defRPr/>
              </a:pPr>
              <a:t>8/5/18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704850"/>
            <a:ext cx="625157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20" tIns="44560" rIns="89120" bIns="4456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6"/>
            <a:ext cx="5681363" cy="4223882"/>
          </a:xfrm>
          <a:prstGeom prst="rect">
            <a:avLst/>
          </a:prstGeom>
        </p:spPr>
        <p:txBody>
          <a:bodyPr vert="horz" lIns="89120" tIns="44560" rIns="89120" bIns="4456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8122"/>
            <a:ext cx="3078048" cy="468803"/>
          </a:xfrm>
          <a:prstGeom prst="rect">
            <a:avLst/>
          </a:prstGeom>
        </p:spPr>
        <p:txBody>
          <a:bodyPr vert="horz" lIns="89120" tIns="44560" rIns="89120" bIns="4456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7" y="8918122"/>
            <a:ext cx="3078048" cy="468803"/>
          </a:xfrm>
          <a:prstGeom prst="rect">
            <a:avLst/>
          </a:prstGeom>
        </p:spPr>
        <p:txBody>
          <a:bodyPr vert="horz" wrap="square" lIns="89120" tIns="44560" rIns="89120" bIns="4456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20" charset="-128"/>
                <a:cs typeface="+mn-cs"/>
              </a:defRPr>
            </a:lvl1pPr>
          </a:lstStyle>
          <a:p>
            <a:pPr>
              <a:defRPr/>
            </a:pPr>
            <a:fld id="{23B9C6C6-B662-458F-A2AF-36C43EDC4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5416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8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1"/>
            <a:ext cx="41148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33900"/>
            <a:ext cx="609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98613"/>
            <a:ext cx="5029200" cy="1104900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917826"/>
            <a:ext cx="5029200" cy="13144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00B2F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" y="370216"/>
            <a:ext cx="2471840" cy="2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7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532"/>
            <a:ext cx="8229600" cy="45640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7200" y="1202532"/>
            <a:ext cx="8229600" cy="3429000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 marL="457200" indent="-228600">
              <a:buFont typeface="Arial" pitchFamily="34" charset="0"/>
              <a:buChar char="−"/>
              <a:defRPr sz="1800"/>
            </a:lvl2pPr>
            <a:lvl3pPr marL="685800">
              <a:buFont typeface="Arial" pitchFamily="34" charset="0"/>
              <a:buChar char="−"/>
              <a:defRPr sz="1600"/>
            </a:lvl3pPr>
            <a:lvl4pPr marL="914400">
              <a:buFont typeface="Arial" pitchFamily="34" charset="0"/>
              <a:buChar char="−"/>
              <a:defRPr sz="1400"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6"/>
            <a:ext cx="4040188" cy="479425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2526"/>
            <a:ext cx="4041775" cy="479425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648200" y="1659731"/>
            <a:ext cx="4038600" cy="2971801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1800"/>
            </a:lvl2pPr>
            <a:lvl3pPr>
              <a:buFont typeface="Arial" pitchFamily="34" charset="0"/>
              <a:buChar char="•"/>
              <a:defRPr sz="1600"/>
            </a:lvl3pPr>
            <a:lvl4pPr>
              <a:buFont typeface="Arial" pitchFamily="34" charset="0"/>
              <a:buChar char="•"/>
              <a:defRPr sz="1400"/>
            </a:lvl4pPr>
          </a:lstStyle>
          <a:p>
            <a:pPr lvl="0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57200" y="1659731"/>
            <a:ext cx="4038600" cy="2971801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1800"/>
            </a:lvl2pPr>
            <a:lvl3pPr>
              <a:buFont typeface="Arial" pitchFamily="34" charset="0"/>
              <a:buChar char="•"/>
              <a:defRPr sz="1600"/>
            </a:lvl3pPr>
            <a:lvl4pPr>
              <a:buFont typeface="Arial" pitchFamily="34" charset="0"/>
              <a:buChar char="•"/>
              <a:defRPr sz="1400"/>
            </a:lvl4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6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2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03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6"/>
            <a:ext cx="5486400" cy="3089275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6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3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70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 userDrawn="1"/>
        </p:nvSpPr>
        <p:spPr bwMode="auto">
          <a:xfrm>
            <a:off x="463550" y="3444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115888"/>
            <a:ext cx="4667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304800" y="4937125"/>
            <a:ext cx="5791200" cy="22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rgbClr val="004266"/>
                </a:solidFill>
              </a:rPr>
              <a:t>© IBM 2018				IBM Confidential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73825" y="4937125"/>
            <a:ext cx="25177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20" charset="-128"/>
              </a:defRPr>
            </a:lvl9pPr>
          </a:lstStyle>
          <a:p>
            <a:pPr algn="r" eaLnBrk="1" hangingPunct="1">
              <a:defRPr/>
            </a:pPr>
            <a:fld id="{D08DA7CD-0817-41CD-9013-DE1B226A6640}" type="slidenum">
              <a:rPr lang="en-US" altLang="en-US" sz="800" smtClean="0"/>
              <a:pPr algn="r" eaLnBrk="1" hangingPunct="1">
                <a:defRPr/>
              </a:pPr>
              <a:t>‹#›</a:t>
            </a:fld>
            <a:endParaRPr lang="en-US" altLang="en-US" sz="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1617"/>
            <a:ext cx="1676400" cy="1465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34" r:id="rId1"/>
    <p:sldLayoutId id="2147485815" r:id="rId2"/>
    <p:sldLayoutId id="2147485816" r:id="rId3"/>
    <p:sldLayoutId id="2147485817" r:id="rId4"/>
    <p:sldLayoutId id="2147485818" r:id="rId5"/>
    <p:sldLayoutId id="2147485819" r:id="rId6"/>
    <p:sldLayoutId id="2147485820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4266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457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</a:defRPr>
      </a:lvl2pPr>
      <a:lvl3pPr marL="685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914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735931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Analytic Development Environment</a:t>
            </a:r>
          </a:p>
          <a:p>
            <a:r>
              <a:rPr lang="en-US" sz="2000" dirty="0"/>
              <a:t>High Level Functional Requirement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C73B4-1E15-1E41-83DD-439871FCE2A5}"/>
              </a:ext>
            </a:extLst>
          </p:cNvPr>
          <p:cNvSpPr txBox="1"/>
          <p:nvPr/>
        </p:nvSpPr>
        <p:spPr>
          <a:xfrm>
            <a:off x="152400" y="2726531"/>
            <a:ext cx="4501810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>
                <a:solidFill>
                  <a:schemeClr val="tx2"/>
                </a:solidFill>
              </a:rPr>
              <a:t>Center of Health Analytics and Informatics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chemeClr val="tx2"/>
                </a:solidFill>
              </a:rPr>
              <a:t>Contacts: Amanda Yoho, Jacob Miller, Gigi Yuen-Reed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chemeClr val="tx2"/>
                </a:solidFill>
              </a:rPr>
              <a:t>Date: August 2018</a:t>
            </a:r>
          </a:p>
        </p:txBody>
      </p:sp>
    </p:spTree>
    <p:extLst>
      <p:ext uri="{BB962C8B-B14F-4D97-AF65-F5344CB8AC3E}">
        <p14:creationId xmlns:p14="http://schemas.microsoft.com/office/powerpoint/2010/main" val="13638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0101-0F8D-B34F-AC51-FA3FD3D7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Who we are, 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ED52-87D9-354A-A842-2760D379C8C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973931"/>
            <a:ext cx="8458200" cy="388620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1600" dirty="0"/>
              <a:t>100+ member team of data scientists, informaticists, and analytic engineers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~20 Simultaneous analytics projects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To support WH data assets, offerings and client engagements, we utilize analytic dev environment to:</a:t>
            </a:r>
          </a:p>
          <a:p>
            <a:pPr lvl="1">
              <a:spcBef>
                <a:spcPts val="800"/>
              </a:spcBef>
            </a:pPr>
            <a:r>
              <a:rPr lang="en-US" sz="1400" dirty="0"/>
              <a:t>Analyze, develop and enhance healthcare data models, clinical content, quality metrics, aggregation and summarization methods</a:t>
            </a:r>
          </a:p>
          <a:p>
            <a:pPr lvl="1">
              <a:spcBef>
                <a:spcPts val="800"/>
              </a:spcBef>
            </a:pPr>
            <a:r>
              <a:rPr lang="en-US" sz="1400" dirty="0"/>
              <a:t>Conduct content QA for complex data-centric solutions</a:t>
            </a:r>
          </a:p>
          <a:p>
            <a:pPr lvl="1">
              <a:spcBef>
                <a:spcPts val="800"/>
              </a:spcBef>
            </a:pPr>
            <a:r>
              <a:rPr lang="en-US" sz="1400" dirty="0"/>
              <a:t>Collaborate with IBM Research to co-develop and transfer analytic assets</a:t>
            </a:r>
          </a:p>
          <a:p>
            <a:pPr lvl="1">
              <a:spcBef>
                <a:spcPts val="800"/>
              </a:spcBef>
            </a:pPr>
            <a:r>
              <a:rPr lang="en-US" sz="1400" dirty="0"/>
              <a:t>Experiment, design, develop and enhance descriptive, predictive, prescriptive models</a:t>
            </a:r>
          </a:p>
          <a:p>
            <a:pPr lvl="2">
              <a:spcBef>
                <a:spcPts val="800"/>
              </a:spcBef>
            </a:pPr>
            <a:r>
              <a:rPr lang="en-US" sz="1200" dirty="0"/>
              <a:t>Models range from traditional regression to deep learning models</a:t>
            </a:r>
          </a:p>
          <a:p>
            <a:pPr lvl="2">
              <a:spcBef>
                <a:spcPts val="800"/>
              </a:spcBef>
            </a:pPr>
            <a:r>
              <a:rPr lang="en-US" sz="1200" dirty="0"/>
              <a:t>Include end-to-end pipeline from data curation, to modeling, to result preparation</a:t>
            </a:r>
          </a:p>
          <a:p>
            <a:pPr lvl="2">
              <a:spcBef>
                <a:spcPts val="800"/>
              </a:spcBef>
            </a:pPr>
            <a:r>
              <a:rPr lang="en-US" sz="1200" dirty="0"/>
              <a:t>May leverage Watson cognitive APIs</a:t>
            </a:r>
          </a:p>
        </p:txBody>
      </p:sp>
    </p:spTree>
    <p:extLst>
      <p:ext uri="{BB962C8B-B14F-4D97-AF65-F5344CB8AC3E}">
        <p14:creationId xmlns:p14="http://schemas.microsoft.com/office/powerpoint/2010/main" val="17962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0101-0F8D-B34F-AC51-FA3FD3D7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Our challenges with analytic dev environment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ED52-87D9-354A-A842-2760D379C8C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973931"/>
            <a:ext cx="8458200" cy="3886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Current options cause </a:t>
            </a:r>
            <a:r>
              <a:rPr lang="en-US" sz="1600" dirty="0">
                <a:solidFill>
                  <a:srgbClr val="FF0000"/>
                </a:solidFill>
              </a:rPr>
              <a:t>significant delays in analytic project dev and delivery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Disparate environments across legacy systems</a:t>
            </a:r>
          </a:p>
          <a:p>
            <a:pPr lvl="2">
              <a:spcBef>
                <a:spcPts val="600"/>
              </a:spcBef>
            </a:pPr>
            <a:r>
              <a:rPr lang="en-US" sz="1200" dirty="0"/>
              <a:t>Different technology stacks / configurations</a:t>
            </a:r>
          </a:p>
          <a:p>
            <a:pPr lvl="2">
              <a:spcBef>
                <a:spcPts val="600"/>
              </a:spcBef>
            </a:pPr>
            <a:r>
              <a:rPr lang="en-US" sz="1200" dirty="0"/>
              <a:t>Different analytic dataset is available in different environments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Don’t behave like a typical “cloud” environment</a:t>
            </a:r>
          </a:p>
          <a:p>
            <a:pPr lvl="2">
              <a:spcBef>
                <a:spcPts val="600"/>
              </a:spcBef>
            </a:pPr>
            <a:r>
              <a:rPr lang="en-US" sz="1200" dirty="0"/>
              <a:t>Request for new server takes weeks if not months; setup is manual</a:t>
            </a:r>
          </a:p>
          <a:p>
            <a:pPr lvl="2">
              <a:spcBef>
                <a:spcPts val="600"/>
              </a:spcBef>
            </a:pPr>
            <a:r>
              <a:rPr lang="en-US" sz="1200" dirty="0"/>
              <a:t>Difficult to scale up and down per project need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No common code repository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Major disconnect between experimentation, development and production environments (significant barriers in dev/ops); </a:t>
            </a:r>
            <a:r>
              <a:rPr lang="en-US" sz="1600" dirty="0">
                <a:solidFill>
                  <a:srgbClr val="FF0000"/>
                </a:solidFill>
              </a:rPr>
              <a:t>restricting our time-to-value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Current environments </a:t>
            </a:r>
            <a:r>
              <a:rPr lang="en-US" sz="1600" dirty="0">
                <a:solidFill>
                  <a:srgbClr val="FF0000"/>
                </a:solidFill>
              </a:rPr>
              <a:t>are limited in enabling advanced/cognitive analytics dev</a:t>
            </a:r>
            <a:endParaRPr lang="en-US" sz="14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400" dirty="0"/>
              <a:t>Limited in capacity and computing power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No easy access to Watson APIs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762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0101-0F8D-B34F-AC51-FA3FD3D7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Scope of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ED52-87D9-354A-A842-2760D379C8C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973931"/>
            <a:ext cx="8458200" cy="3886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Environment to support analytic experimentation and development on top of of our various data assets</a:t>
            </a:r>
          </a:p>
          <a:p>
            <a:endParaRPr lang="en-US" sz="1800" dirty="0"/>
          </a:p>
          <a:p>
            <a:r>
              <a:rPr lang="en-US" sz="1800" dirty="0"/>
              <a:t>Major data assets:</a:t>
            </a:r>
          </a:p>
          <a:p>
            <a:pPr lvl="1"/>
            <a:r>
              <a:rPr lang="en-US" sz="1600" dirty="0"/>
              <a:t>De-identified Datasets (Now)</a:t>
            </a:r>
          </a:p>
          <a:p>
            <a:pPr lvl="2"/>
            <a:r>
              <a:rPr lang="en-US" sz="1400" dirty="0" err="1"/>
              <a:t>Explorys</a:t>
            </a:r>
            <a:r>
              <a:rPr lang="en-US" sz="1400" dirty="0"/>
              <a:t> de-id Universe</a:t>
            </a:r>
          </a:p>
          <a:p>
            <a:pPr lvl="2"/>
            <a:r>
              <a:rPr lang="en-US" sz="1400" dirty="0" err="1"/>
              <a:t>Marketscan</a:t>
            </a:r>
            <a:r>
              <a:rPr lang="en-US" sz="1400" dirty="0"/>
              <a:t> external</a:t>
            </a:r>
          </a:p>
          <a:p>
            <a:pPr lvl="2"/>
            <a:r>
              <a:rPr lang="en-US" sz="1400" dirty="0"/>
              <a:t>CED</a:t>
            </a:r>
          </a:p>
          <a:p>
            <a:pPr lvl="1"/>
            <a:r>
              <a:rPr lang="en-US" sz="1600" dirty="0"/>
              <a:t>Limited Datasets (Soon)</a:t>
            </a:r>
          </a:p>
          <a:p>
            <a:pPr lvl="2"/>
            <a:r>
              <a:rPr lang="en-US" sz="1400" dirty="0" err="1"/>
              <a:t>Marketscan</a:t>
            </a:r>
            <a:r>
              <a:rPr lang="en-US" sz="1400" dirty="0"/>
              <a:t> internal</a:t>
            </a:r>
          </a:p>
          <a:p>
            <a:pPr lvl="2"/>
            <a:r>
              <a:rPr lang="en-US" sz="1400" dirty="0"/>
              <a:t>Medicare SAF</a:t>
            </a:r>
          </a:p>
          <a:p>
            <a:pPr lvl="2"/>
            <a:r>
              <a:rPr lang="en-US" sz="1400" dirty="0"/>
              <a:t>PIDB</a:t>
            </a:r>
          </a:p>
          <a:p>
            <a:pPr lvl="2"/>
            <a:r>
              <a:rPr lang="en-US" sz="1400" dirty="0"/>
              <a:t>As needed access to provider-client/PHI data for development</a:t>
            </a:r>
          </a:p>
          <a:p>
            <a:pPr>
              <a:spcBef>
                <a:spcPts val="60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95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0101-0F8D-B34F-AC51-FA3FD3D7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4"/>
            <a:ext cx="8229600" cy="456407"/>
          </a:xfrm>
        </p:spPr>
        <p:txBody>
          <a:bodyPr/>
          <a:lstStyle/>
          <a:p>
            <a:r>
              <a:rPr lang="en-US" sz="2400" dirty="0"/>
              <a:t>DevOps requirements (hardware/user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ED52-87D9-354A-A842-2760D379C8C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821531"/>
            <a:ext cx="8458200" cy="4191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400" dirty="0"/>
              <a:t>Supports our own compute and intermediate project storage 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100+ users, ~20 simultaneous projects computing needs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Cloud-like behavior - easy setup, scale up/down, tear down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User- or project-based storage system for results or work-in-progress</a:t>
            </a:r>
          </a:p>
          <a:p>
            <a:pPr lvl="2">
              <a:spcBef>
                <a:spcPts val="600"/>
              </a:spcBef>
            </a:pPr>
            <a:r>
              <a:rPr lang="en-US" sz="1100" dirty="0"/>
              <a:t>Considerations for time and storage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Administration of team usage and storage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Supports advanced user and project management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Meets security and privacy requirements for each data asset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Stays within DACB process and approvals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Access to appropriate datasets with proper controls for both PHI data and non-PHI data</a:t>
            </a:r>
          </a:p>
          <a:p>
            <a:pPr lvl="1">
              <a:spcBef>
                <a:spcPts val="600"/>
              </a:spcBef>
            </a:pPr>
            <a:r>
              <a:rPr lang="en-US" sz="1200" dirty="0"/>
              <a:t>Connect to ”Master copy" of data (</a:t>
            </a:r>
            <a:r>
              <a:rPr lang="en-US" sz="1200" dirty="0" err="1"/>
              <a:t>Explorys</a:t>
            </a:r>
            <a:r>
              <a:rPr lang="en-US" sz="1200" dirty="0"/>
              <a:t> Universe, </a:t>
            </a:r>
            <a:r>
              <a:rPr lang="en-US" sz="1200" dirty="0" err="1"/>
              <a:t>Marketscan</a:t>
            </a:r>
            <a:r>
              <a:rPr lang="en-US" sz="1200" dirty="0"/>
              <a:t>, individual provider org data), as opposed to storing copies</a:t>
            </a:r>
            <a:endParaRPr lang="en-US" sz="1100" dirty="0"/>
          </a:p>
          <a:p>
            <a:pPr lvl="1">
              <a:spcBef>
                <a:spcPts val="600"/>
              </a:spcBef>
            </a:pPr>
            <a:r>
              <a:rPr lang="en-US" sz="1200" dirty="0"/>
              <a:t>Ability to upload data copies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Access to knowledge bases (could be a future ask)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Storage of different artifacts (e.g., meta data files, docker instances, test datasets, intermediate datasets)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0101-0F8D-B34F-AC51-FA3FD3D7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4"/>
            <a:ext cx="8229600" cy="456407"/>
          </a:xfrm>
        </p:spPr>
        <p:txBody>
          <a:bodyPr/>
          <a:lstStyle/>
          <a:p>
            <a:r>
              <a:rPr lang="en-US" sz="2400" dirty="0"/>
              <a:t>Tooling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ED52-87D9-354A-A842-2760D379C8C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821531"/>
            <a:ext cx="4838700" cy="4191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Data storage and management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HDFS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Relational database (e.g., DB2)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Analytics programming tools (with libraries and IDE) and software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SQL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Python, R, Java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Spark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SPSS Modeler and Statistics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Other that may require licenses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Visualization programming tools and software</a:t>
            </a:r>
          </a:p>
          <a:p>
            <a:pPr lvl="1">
              <a:spcBef>
                <a:spcPts val="600"/>
              </a:spcBef>
            </a:pPr>
            <a:r>
              <a:rPr lang="en-US" sz="1400" dirty="0"/>
              <a:t>Tableau, </a:t>
            </a:r>
            <a:r>
              <a:rPr lang="en-US" sz="1400" dirty="0" err="1"/>
              <a:t>Cognos</a:t>
            </a:r>
            <a:endParaRPr lang="en-US" sz="1400" dirty="0"/>
          </a:p>
          <a:p>
            <a:pPr lvl="1">
              <a:spcBef>
                <a:spcPts val="600"/>
              </a:spcBef>
            </a:pPr>
            <a:r>
              <a:rPr lang="en-US" sz="1400" dirty="0"/>
              <a:t>Open source: </a:t>
            </a:r>
            <a:r>
              <a:rPr lang="en-US" sz="1400" dirty="0" err="1"/>
              <a:t>MapD</a:t>
            </a:r>
            <a:r>
              <a:rPr lang="en-US" sz="1400" dirty="0"/>
              <a:t>, D3JS</a:t>
            </a:r>
          </a:p>
          <a:p>
            <a:pPr>
              <a:spcBef>
                <a:spcPts val="600"/>
              </a:spcBef>
            </a:pPr>
            <a:endParaRPr lang="en-US" sz="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F51AB-22DC-D54D-AA46-448778691F96}"/>
              </a:ext>
            </a:extLst>
          </p:cNvPr>
          <p:cNvSpPr txBox="1">
            <a:spLocks/>
          </p:cNvSpPr>
          <p:nvPr/>
        </p:nvSpPr>
        <p:spPr>
          <a:xfrm>
            <a:off x="5295900" y="821531"/>
            <a:ext cx="3505200" cy="4039392"/>
          </a:xfrm>
        </p:spPr>
        <p:txBody>
          <a:bodyPr/>
          <a:lstStyle>
            <a:lvl1pPr marL="2317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8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Container support</a:t>
            </a:r>
          </a:p>
          <a:p>
            <a:pPr>
              <a:spcBef>
                <a:spcPts val="600"/>
              </a:spcBef>
            </a:pPr>
            <a:r>
              <a:rPr lang="en-US" sz="1600" kern="0" dirty="0"/>
              <a:t>Access to collaboration tools</a:t>
            </a:r>
          </a:p>
          <a:p>
            <a:pPr lvl="1">
              <a:spcBef>
                <a:spcPts val="600"/>
              </a:spcBef>
            </a:pPr>
            <a:r>
              <a:rPr lang="en-US" sz="1400" kern="0" dirty="0" err="1"/>
              <a:t>Github</a:t>
            </a:r>
            <a:endParaRPr lang="en-US" sz="1400" kern="0" dirty="0"/>
          </a:p>
          <a:p>
            <a:pPr>
              <a:spcBef>
                <a:spcPts val="600"/>
              </a:spcBef>
            </a:pPr>
            <a:r>
              <a:rPr lang="en-US" sz="1600" kern="0" dirty="0"/>
              <a:t>Access to Watson Studio and other Cognitive APIs</a:t>
            </a:r>
          </a:p>
          <a:p>
            <a:pPr>
              <a:spcBef>
                <a:spcPts val="600"/>
              </a:spcBef>
            </a:pPr>
            <a:endParaRPr lang="en-US" sz="900" kern="0" dirty="0"/>
          </a:p>
        </p:txBody>
      </p:sp>
    </p:spTree>
    <p:extLst>
      <p:ext uri="{BB962C8B-B14F-4D97-AF65-F5344CB8AC3E}">
        <p14:creationId xmlns:p14="http://schemas.microsoft.com/office/powerpoint/2010/main" val="252223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EC5B-CF5E-D04E-B438-8D97E5C7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Some common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81E2-38A5-3642-9431-ACD13EE6C3A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1050131"/>
            <a:ext cx="8229600" cy="3429000"/>
          </a:xfrm>
        </p:spPr>
        <p:txBody>
          <a:bodyPr/>
          <a:lstStyle/>
          <a:p>
            <a:r>
              <a:rPr lang="en-US" dirty="0"/>
              <a:t>Non-spark analytic server with connectivity to remote or local relational database</a:t>
            </a:r>
          </a:p>
          <a:p>
            <a:r>
              <a:rPr lang="en-US" dirty="0"/>
              <a:t>Spark cluster (Hortonworks)</a:t>
            </a:r>
          </a:p>
        </p:txBody>
      </p:sp>
    </p:spTree>
    <p:extLst>
      <p:ext uri="{BB962C8B-B14F-4D97-AF65-F5344CB8AC3E}">
        <p14:creationId xmlns:p14="http://schemas.microsoft.com/office/powerpoint/2010/main" val="3952528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106288</TotalTime>
  <Words>507</Words>
  <Application>Microsoft Macintosh PowerPoint</Application>
  <PresentationFormat>Custom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ＭＳ Ｐゴシック</vt:lpstr>
      <vt:lpstr>ヒラギノ角ゴ Pro W3</vt:lpstr>
      <vt:lpstr>Arial</vt:lpstr>
      <vt:lpstr>Calibri</vt:lpstr>
      <vt:lpstr>Custom Design</vt:lpstr>
      <vt:lpstr>PowerPoint Presentation</vt:lpstr>
      <vt:lpstr>Who we are, what we do</vt:lpstr>
      <vt:lpstr>Our challenges with analytic dev environment today</vt:lpstr>
      <vt:lpstr>Scope of ask</vt:lpstr>
      <vt:lpstr>DevOps requirements (hardware/user groups)</vt:lpstr>
      <vt:lpstr>Tooling requirements</vt:lpstr>
      <vt:lpstr>Some common configurations</vt:lpstr>
    </vt:vector>
  </TitlesOfParts>
  <Company>VSA Partners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Watson Analytics Template</dc:title>
  <dc:creator>Marcus Hearne</dc:creator>
  <cp:lastModifiedBy>Gigi Yuen-Reed</cp:lastModifiedBy>
  <cp:revision>4733</cp:revision>
  <cp:lastPrinted>2018-03-13T01:00:41Z</cp:lastPrinted>
  <dcterms:created xsi:type="dcterms:W3CDTF">2015-12-14T21:24:33Z</dcterms:created>
  <dcterms:modified xsi:type="dcterms:W3CDTF">2018-08-06T01:24:46Z</dcterms:modified>
</cp:coreProperties>
</file>