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7" r:id="rId4"/>
    <p:sldId id="270" r:id="rId5"/>
    <p:sldId id="273" r:id="rId6"/>
    <p:sldId id="265" r:id="rId7"/>
    <p:sldId id="272" r:id="rId8"/>
    <p:sldId id="271" r:id="rId9"/>
    <p:sldId id="266" r:id="rId10"/>
    <p:sldId id="274" r:id="rId11"/>
    <p:sldId id="267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E1B"/>
    <a:srgbClr val="4C991D"/>
    <a:srgbClr val="995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2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ED23-43D8-D94F-A5DC-C0F7F3E11FBC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60561-B313-E648-A51E-CF34BBA5D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6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3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5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Slide_1_Te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Internal_logo_widescree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39" r="41936" b="13101"/>
          <a:stretch>
            <a:fillRect/>
          </a:stretch>
        </p:blipFill>
        <p:spPr bwMode="auto">
          <a:xfrm>
            <a:off x="6705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IBM_logo_blu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38850"/>
            <a:ext cx="8128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493713"/>
            <a:ext cx="32956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29512"/>
            <a:ext cx="6705600" cy="1471837"/>
          </a:xfrm>
        </p:spPr>
        <p:txBody>
          <a:bodyPr lIns="91427" tIns="45714" rIns="91427" bIns="45714" anchor="b"/>
          <a:lstStyle>
            <a:lvl1pPr>
              <a:lnSpc>
                <a:spcPct val="90000"/>
              </a:lnSpc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86835"/>
            <a:ext cx="6705600" cy="1750979"/>
          </a:xfrm>
        </p:spPr>
        <p:txBody>
          <a:bodyPr lIns="91427" tIns="45714" rIns="91427" bIns="45714"/>
          <a:lstStyle>
            <a:lvl1pPr marL="0" indent="0">
              <a:buFontTx/>
              <a:buNone/>
              <a:defRPr sz="2400" b="1">
                <a:solidFill>
                  <a:srgbClr val="00B2F2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6833"/>
            <a:ext cx="10972800" cy="607980"/>
          </a:xfrm>
        </p:spPr>
        <p:txBody>
          <a:bodyPr lIns="91427" tIns="45714" rIns="91427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09600" y="1601893"/>
            <a:ext cx="10972800" cy="4567770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 marL="608955" indent="-304477">
              <a:buFont typeface="Arial" pitchFamily="34" charset="0"/>
              <a:buChar char="−"/>
              <a:defRPr sz="2400"/>
            </a:lvl2pPr>
            <a:lvl3pPr marL="913432">
              <a:buFont typeface="Arial" pitchFamily="34" charset="0"/>
              <a:buChar char="−"/>
              <a:defRPr sz="2100"/>
            </a:lvl3pPr>
            <a:lvl4pPr marL="1217910">
              <a:buFont typeface="Arial" pitchFamily="34" charset="0"/>
              <a:buChar char="−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280"/>
            <a:ext cx="5386917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280"/>
            <a:ext cx="5389033" cy="638642"/>
          </a:xfrm>
        </p:spPr>
        <p:txBody>
          <a:bodyPr lIns="91427" tIns="45714" rIns="91427" bIns="45714" anchor="ctr"/>
          <a:lstStyle>
            <a:lvl1pPr marL="0" indent="0">
              <a:buNone/>
              <a:defRPr sz="2700" b="1"/>
            </a:lvl1pPr>
            <a:lvl2pPr marL="608955" indent="0">
              <a:buNone/>
              <a:defRPr sz="2700" b="1"/>
            </a:lvl2pPr>
            <a:lvl3pPr marL="1217910" indent="0">
              <a:buNone/>
              <a:defRPr sz="2400" b="1"/>
            </a:lvl3pPr>
            <a:lvl4pPr marL="1826864" indent="0">
              <a:buNone/>
              <a:defRPr sz="2100" b="1"/>
            </a:lvl4pPr>
            <a:lvl5pPr marL="2435819" indent="0">
              <a:buNone/>
              <a:defRPr sz="2100" b="1"/>
            </a:lvl5pPr>
            <a:lvl6pPr marL="3044775" indent="0">
              <a:buNone/>
              <a:defRPr sz="2100" b="1"/>
            </a:lvl6pPr>
            <a:lvl7pPr marL="3653730" indent="0">
              <a:buNone/>
              <a:defRPr sz="2100" b="1"/>
            </a:lvl7pPr>
            <a:lvl8pPr marL="4262684" indent="0">
              <a:buNone/>
              <a:defRPr sz="2100" b="1"/>
            </a:lvl8pPr>
            <a:lvl9pPr marL="4871639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6197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09600" y="2210930"/>
            <a:ext cx="5384800" cy="3958735"/>
          </a:xfrm>
        </p:spPr>
        <p:txBody>
          <a:bodyPr lIns="91427" tIns="45714" rIns="91427" bIns="45714"/>
          <a:lstStyle>
            <a:lvl1pPr>
              <a:buFont typeface="Arial" pitchFamily="34" charset="0"/>
              <a:buChar char="•"/>
              <a:defRPr/>
            </a:lvl1pPr>
            <a:lvl2pPr>
              <a:buFont typeface="Arial" pitchFamily="34" charset="0"/>
              <a:buChar char="•"/>
              <a:defRPr sz="2400"/>
            </a:lvl2pPr>
            <a:lvl3pPr>
              <a:buFont typeface="Arial" pitchFamily="34" charset="0"/>
              <a:buChar char="•"/>
              <a:defRPr sz="2100"/>
            </a:lvl3pPr>
            <a:lvl4pPr>
              <a:buFont typeface="Arial" pitchFamily="34" charset="0"/>
              <a:buChar char="•"/>
              <a:defRPr sz="1900"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27" tIns="45714" rIns="91427" bIns="4571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89717" y="4800388"/>
            <a:ext cx="7315200" cy="566742"/>
          </a:xfrm>
        </p:spPr>
        <p:txBody>
          <a:bodyPr lIns="91427" tIns="45714" rIns="91427" bIns="45714"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269"/>
            <a:ext cx="7315200" cy="411522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4300"/>
            </a:lvl1pPr>
            <a:lvl2pPr marL="608955" indent="0">
              <a:buNone/>
              <a:defRPr sz="3700"/>
            </a:lvl2pPr>
            <a:lvl3pPr marL="1217910" indent="0">
              <a:buNone/>
              <a:defRPr sz="3200"/>
            </a:lvl3pPr>
            <a:lvl4pPr marL="1826864" indent="0">
              <a:buNone/>
              <a:defRPr sz="2700"/>
            </a:lvl4pPr>
            <a:lvl5pPr marL="2435819" indent="0">
              <a:buNone/>
              <a:defRPr sz="2700"/>
            </a:lvl5pPr>
            <a:lvl6pPr marL="3044775" indent="0">
              <a:buNone/>
              <a:defRPr sz="2700"/>
            </a:lvl6pPr>
            <a:lvl7pPr marL="3653730" indent="0">
              <a:buNone/>
              <a:defRPr sz="2700"/>
            </a:lvl7pPr>
            <a:lvl8pPr marL="4262684" indent="0">
              <a:buNone/>
              <a:defRPr sz="2700"/>
            </a:lvl8pPr>
            <a:lvl9pPr marL="4871639" indent="0">
              <a:buNone/>
              <a:defRPr sz="27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131"/>
            <a:ext cx="7315200" cy="805705"/>
          </a:xfrm>
        </p:spPr>
        <p:txBody>
          <a:bodyPr lIns="91427" tIns="45714" rIns="91427" bIns="45714"/>
          <a:lstStyle>
            <a:lvl1pPr marL="0" indent="0">
              <a:buNone/>
              <a:defRPr sz="1900"/>
            </a:lvl1pPr>
            <a:lvl2pPr marL="608955" indent="0">
              <a:buNone/>
              <a:defRPr sz="1600"/>
            </a:lvl2pPr>
            <a:lvl3pPr marL="1217910" indent="0">
              <a:buNone/>
              <a:defRPr sz="1300"/>
            </a:lvl3pPr>
            <a:lvl4pPr marL="1826864" indent="0">
              <a:buNone/>
              <a:defRPr sz="1200"/>
            </a:lvl4pPr>
            <a:lvl5pPr marL="2435819" indent="0">
              <a:buNone/>
              <a:defRPr sz="1200"/>
            </a:lvl5pPr>
            <a:lvl6pPr marL="3044775" indent="0">
              <a:buNone/>
              <a:defRPr sz="1200"/>
            </a:lvl6pPr>
            <a:lvl7pPr marL="3653730" indent="0">
              <a:buNone/>
              <a:defRPr sz="1200"/>
            </a:lvl7pPr>
            <a:lvl8pPr marL="4262684" indent="0">
              <a:buNone/>
              <a:defRPr sz="1200"/>
            </a:lvl8pPr>
            <a:lvl9pPr marL="487163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above) +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1" y="231648"/>
            <a:ext cx="5966369" cy="121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6784" y="6318165"/>
            <a:ext cx="280416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4DBDE34-E9B5-E04F-B662-69720E4BCB53}" type="slidenum">
              <a:rPr lang="en-US" smtClean="0"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6227" y="6331712"/>
            <a:ext cx="3860800" cy="26822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33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Watson Health © IBM Corporation 2017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3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86B-D2A5-1543-8396-0D0B2BBDC05D}" type="datetimeFigureOut">
              <a:rPr lang="en-US" smtClean="0"/>
              <a:t>1/17/18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9F84F-0715-094D-9D70-85A44F6B9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9"/>
          <p:cNvSpPr>
            <a:spLocks noChangeShapeType="1"/>
          </p:cNvSpPr>
          <p:nvPr/>
        </p:nvSpPr>
        <p:spPr bwMode="auto">
          <a:xfrm>
            <a:off x="617538" y="458788"/>
            <a:ext cx="1107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7" tIns="45714" rIns="91427" bIns="45714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4266"/>
              </a:solidFill>
              <a:ea typeface="MS PGothic" panose="020B0600070205080204" pitchFamily="34" charset="-128"/>
            </a:endParaRPr>
          </a:p>
        </p:txBody>
      </p:sp>
      <p:pic>
        <p:nvPicPr>
          <p:cNvPr id="1027" name="Picture 8" descr="IBM_logo_blu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153988"/>
            <a:ext cx="62230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 txBox="1">
            <a:spLocks noChangeArrowheads="1"/>
          </p:cNvSpPr>
          <p:nvPr/>
        </p:nvSpPr>
        <p:spPr bwMode="auto">
          <a:xfrm>
            <a:off x="609600" y="6530975"/>
            <a:ext cx="447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4266"/>
                </a:solidFill>
                <a:ea typeface="ヒラギノ角ゴ Pro W3" charset="-128"/>
              </a:rPr>
              <a:t>© IBM 2017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8583613" y="6596063"/>
            <a:ext cx="3357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F8B9CDD5-C20B-4E45-BC00-A284AFB1A6A0}" type="slidenum">
              <a:rPr lang="en-US" altLang="en-US" sz="1300">
                <a:solidFill>
                  <a:srgbClr val="004266"/>
                </a:solidFill>
                <a:ea typeface="ヒラギノ角ゴ Pro W3" charset="-128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1300" dirty="0">
              <a:solidFill>
                <a:srgbClr val="004266"/>
              </a:solidFill>
              <a:ea typeface="ヒラギノ角ゴ Pro W3" charset="-128"/>
            </a:endParaRPr>
          </a:p>
        </p:txBody>
      </p:sp>
      <p:pic>
        <p:nvPicPr>
          <p:cNvPr id="1030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88913"/>
            <a:ext cx="2235200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1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8955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6pPr>
      <a:lvl7pPr marL="1217910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7pPr>
      <a:lvl8pPr marL="1826864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8pPr>
      <a:lvl9pPr marL="2435819" algn="l" rtl="0" eaLnBrk="1" fontAlgn="base" hangingPunct="1">
        <a:spcBef>
          <a:spcPct val="0"/>
        </a:spcBef>
        <a:spcAft>
          <a:spcPct val="0"/>
        </a:spcAft>
        <a:defRPr sz="3700" b="1">
          <a:solidFill>
            <a:srgbClr val="004266"/>
          </a:solidFill>
          <a:latin typeface="Arial" pitchFamily="34" charset="0"/>
        </a:defRPr>
      </a:lvl9pPr>
    </p:titleStyle>
    <p:bodyStyle>
      <a:lvl1pPr marL="306388" indent="-306388" algn="l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6064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>
          <a:solidFill>
            <a:srgbClr val="004266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9112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216025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738438" indent="-301625" algn="l" rtl="0" eaLnBrk="0" fontAlgn="base" hangingPunct="0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34925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6pPr>
      <a:lvl7pPr marL="395820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7pPr>
      <a:lvl8pPr marL="4567162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8pPr>
      <a:lvl9pPr marL="5176117" indent="-304477" algn="l" rtl="0" eaLnBrk="1" fontAlgn="base" hangingPunct="1">
        <a:spcBef>
          <a:spcPct val="20000"/>
        </a:spcBef>
        <a:spcAft>
          <a:spcPct val="0"/>
        </a:spcAft>
        <a:buChar char="»"/>
        <a:defRPr sz="2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95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791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686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581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4775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3730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2684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1639" algn="l" defTabSz="121791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wnichola@us.ibm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ubtitle 1"/>
          <p:cNvSpPr>
            <a:spLocks noGrp="1"/>
          </p:cNvSpPr>
          <p:nvPr>
            <p:ph type="subTitle" idx="1"/>
          </p:nvPr>
        </p:nvSpPr>
        <p:spPr bwMode="auto">
          <a:xfrm>
            <a:off x="692730" y="4240935"/>
            <a:ext cx="67056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January</a:t>
            </a:r>
            <a:r>
              <a:rPr lang="zh-CN" altLang="en-US" dirty="0" smtClean="0"/>
              <a:t> </a:t>
            </a:r>
            <a:r>
              <a:rPr lang="en-US" altLang="zh-CN" dirty="0" smtClean="0"/>
              <a:t>17,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</a:p>
          <a:p>
            <a:endParaRPr lang="en-US" altLang="en-US" dirty="0"/>
          </a:p>
          <a:p>
            <a:r>
              <a:rPr lang="en-US" altLang="zh-CN" dirty="0" smtClean="0"/>
              <a:t>Yuchen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Yanglin</a:t>
            </a:r>
            <a:r>
              <a:rPr lang="zh-CN" altLang="en-US" dirty="0" smtClean="0"/>
              <a:t> </a:t>
            </a:r>
            <a:r>
              <a:rPr lang="en-US" altLang="zh-CN" dirty="0" smtClean="0"/>
              <a:t>Li</a:t>
            </a:r>
            <a:endParaRPr lang="en-US" altLang="en-US" dirty="0"/>
          </a:p>
        </p:txBody>
      </p:sp>
      <p:sp>
        <p:nvSpPr>
          <p:cNvPr id="6146" name="Title 1"/>
          <p:cNvSpPr>
            <a:spLocks/>
          </p:cNvSpPr>
          <p:nvPr/>
        </p:nvSpPr>
        <p:spPr bwMode="auto">
          <a:xfrm>
            <a:off x="661988" y="2327275"/>
            <a:ext cx="8234362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4" rIns="91427" bIns="45714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Analytics</a:t>
            </a:r>
            <a:r>
              <a:rPr lang="zh-CN" altLang="en-US" sz="3600" dirty="0" smtClean="0">
                <a:solidFill>
                  <a:srgbClr val="004266"/>
                </a:solidFill>
                <a:latin typeface="Helvetica Neue Thin" charset="0"/>
              </a:rPr>
              <a:t> </a:t>
            </a: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Server</a:t>
            </a:r>
            <a:r>
              <a:rPr lang="zh-CN" altLang="en-US" sz="3600" dirty="0" smtClean="0">
                <a:solidFill>
                  <a:srgbClr val="004266"/>
                </a:solidFill>
                <a:latin typeface="Helvetica Neue Thin" charset="0"/>
              </a:rPr>
              <a:t> </a:t>
            </a:r>
            <a:r>
              <a:rPr lang="en-US" altLang="zh-CN" sz="3600" dirty="0" smtClean="0">
                <a:solidFill>
                  <a:srgbClr val="004266"/>
                </a:solidFill>
                <a:latin typeface="Helvetica Neue Thin" charset="0"/>
              </a:rPr>
              <a:t>Setup</a:t>
            </a:r>
            <a:endParaRPr lang="en-US" altLang="en-US" sz="2800" dirty="0">
              <a:solidFill>
                <a:srgbClr val="404040"/>
              </a:solidFill>
              <a:latin typeface="Helvetica Neue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175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 server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804472265"/>
              </p:ext>
            </p:extLst>
          </p:nvPr>
        </p:nvGraphicFramePr>
        <p:xfrm>
          <a:off x="609600" y="1601788"/>
          <a:ext cx="10972800" cy="418814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486400"/>
                <a:gridCol w="5486400"/>
              </a:tblGrid>
              <a:tr h="4429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Pros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Cons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No need for onsite hardware or capital expenses. Well suited to rapidly growing companies that may outgrow their infrastructure too quickly.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The user experience is limited by the speed of the Internet connection.</a:t>
                      </a:r>
                    </a:p>
                  </a:txBody>
                  <a:tcPr marL="50800" marR="50800" marT="50800" marB="50800"/>
                </a:tc>
              </a:tr>
              <a:tr h="76196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Easily scalable; can be added to as needed. Solutions are often on-demand, so you only pay for the options you want.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+mn-lt"/>
                        </a:rPr>
                        <a:t>Third party cloud services could have direct access to your data.</a:t>
                      </a:r>
                    </a:p>
                  </a:txBody>
                  <a:tcPr marL="50800" marR="50800" marT="50800" marB="50800"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Workers can connect from anywhere, using any computer, tablet, or smartphone. Companies can implement BYOD (bring your own device) policies.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If the Internet goes down on your side or on your cloud provider’s side, you won’t have access to any of your information.</a:t>
                      </a:r>
                    </a:p>
                  </a:txBody>
                  <a:tcPr marL="50800" marR="50800" marT="50800" marB="50800"/>
                </a:tc>
              </a:tr>
              <a:tr h="99442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Data can be backed up in the cloud as regularly as 15-minute intervals, minimizing data losses in disaster situations.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+mn-lt"/>
                        </a:rPr>
                        <a:t>The costs can outweigh the benefits for companies not as dependent on uptime.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974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09600" y="1601892"/>
            <a:ext cx="10972800" cy="5091007"/>
          </a:xfrm>
        </p:spPr>
        <p:txBody>
          <a:bodyPr numCol="1"/>
          <a:lstStyle/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98" y="1601892"/>
            <a:ext cx="10722604" cy="372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10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400" dirty="0"/>
              <a:t>Intel Xeon E5-2690 v4: </a:t>
            </a:r>
            <a:r>
              <a:rPr lang="en-US" altLang="zh-CN" sz="2400" dirty="0" smtClean="0"/>
              <a:t>$1500</a:t>
            </a:r>
            <a:r>
              <a:rPr lang="en-US" sz="2400" dirty="0" smtClean="0"/>
              <a:t>/month </a:t>
            </a:r>
            <a:r>
              <a:rPr lang="en-US" sz="2400" dirty="0"/>
              <a:t>(additional 30% IBM internal discount</a:t>
            </a:r>
            <a:r>
              <a:rPr lang="en-US" sz="2400" dirty="0" smtClean="0"/>
              <a:t>)</a:t>
            </a:r>
          </a:p>
          <a:p>
            <a:pPr lvl="1"/>
            <a:r>
              <a:rPr lang="en-US" altLang="zh-CN" sz="2100" dirty="0" smtClean="0"/>
              <a:t>Configure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to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our</a:t>
            </a:r>
            <a:r>
              <a:rPr lang="zh-CN" altLang="en-US" sz="2100" dirty="0" smtClean="0"/>
              <a:t> </a:t>
            </a:r>
            <a:r>
              <a:rPr lang="en-US" altLang="zh-CN" sz="2100" dirty="0" smtClean="0"/>
              <a:t>demand</a:t>
            </a:r>
            <a:endParaRPr lang="en-US" sz="2100" dirty="0"/>
          </a:p>
          <a:p>
            <a:pPr lvl="2"/>
            <a:r>
              <a:rPr lang="en-US" sz="1700" dirty="0"/>
              <a:t>HIPAA compliant</a:t>
            </a:r>
          </a:p>
          <a:p>
            <a:pPr lvl="2"/>
            <a:r>
              <a:rPr lang="en-US" sz="1700" dirty="0"/>
              <a:t>28 cores, 2.60 GHz</a:t>
            </a:r>
          </a:p>
          <a:p>
            <a:pPr lvl="2"/>
            <a:r>
              <a:rPr lang="en-US" altLang="zh-CN" sz="1700" dirty="0" smtClean="0"/>
              <a:t>256GB</a:t>
            </a:r>
            <a:r>
              <a:rPr lang="zh-CN" altLang="en-US" sz="1700" dirty="0" smtClean="0"/>
              <a:t> </a:t>
            </a:r>
            <a:r>
              <a:rPr lang="en-US" sz="1700" dirty="0"/>
              <a:t>RAM</a:t>
            </a:r>
            <a:r>
              <a:rPr lang="en-US" altLang="zh-CN" sz="1700" dirty="0"/>
              <a:t>,</a:t>
            </a:r>
            <a:r>
              <a:rPr lang="zh-CN" altLang="en-US" sz="1700" dirty="0"/>
              <a:t> </a:t>
            </a:r>
            <a:r>
              <a:rPr lang="en-US" altLang="zh-CN" sz="1700" dirty="0" smtClean="0"/>
              <a:t>10TB</a:t>
            </a:r>
            <a:r>
              <a:rPr lang="zh-CN" altLang="en-US" sz="1700" dirty="0" smtClean="0"/>
              <a:t> </a:t>
            </a:r>
            <a:r>
              <a:rPr lang="en-US" altLang="zh-CN" sz="1700" dirty="0"/>
              <a:t>storage</a:t>
            </a:r>
          </a:p>
          <a:p>
            <a:pPr lvl="2"/>
            <a:r>
              <a:rPr lang="en-US" altLang="zh-CN" sz="1700" dirty="0"/>
              <a:t>Point</a:t>
            </a:r>
            <a:r>
              <a:rPr lang="zh-CN" altLang="en-US" sz="1700" dirty="0"/>
              <a:t> </a:t>
            </a:r>
            <a:r>
              <a:rPr lang="en-US" altLang="zh-CN" sz="1700" dirty="0"/>
              <a:t>of</a:t>
            </a:r>
            <a:r>
              <a:rPr lang="zh-CN" altLang="en-US" sz="1700" dirty="0"/>
              <a:t> </a:t>
            </a:r>
            <a:r>
              <a:rPr lang="en-US" altLang="zh-CN" sz="1700" dirty="0"/>
              <a:t>contact:</a:t>
            </a:r>
            <a:r>
              <a:rPr lang="zh-CN" altLang="en-US" sz="1700" dirty="0"/>
              <a:t> </a:t>
            </a:r>
            <a:r>
              <a:rPr lang="en-US" altLang="zh-CN" sz="1700" dirty="0">
                <a:hlinkClick r:id="rId2"/>
              </a:rPr>
              <a:t>wnichola@us.ibm.com</a:t>
            </a:r>
            <a:r>
              <a:rPr lang="zh-CN" altLang="en-US" sz="1700" dirty="0"/>
              <a:t> </a:t>
            </a:r>
            <a:endParaRPr lang="en-US" sz="1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1944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sz="2400" dirty="0"/>
              <a:t>Step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1: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Determined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t</a:t>
            </a:r>
            <a:r>
              <a:rPr lang="en-US" altLang="zh-CN" sz="2400" dirty="0" smtClean="0"/>
              <a:t>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building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blocks</a:t>
            </a:r>
            <a:endParaRPr lang="en-US" altLang="zh-CN" sz="2400" dirty="0"/>
          </a:p>
          <a:p>
            <a:pPr lvl="1"/>
            <a:r>
              <a:rPr lang="en-US" altLang="zh-CN" sz="2000" dirty="0" smtClean="0"/>
              <a:t>Capacity: CPU,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memory,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</a:t>
            </a:r>
            <a:r>
              <a:rPr lang="en-US" altLang="zh-CN" sz="2000" dirty="0" smtClean="0"/>
              <a:t>torage</a:t>
            </a:r>
            <a:endParaRPr lang="en-US" altLang="zh-CN" sz="2000" dirty="0"/>
          </a:p>
          <a:p>
            <a:pPr lvl="1"/>
            <a:r>
              <a:rPr lang="en-US" altLang="zh-CN" sz="2000" dirty="0" smtClean="0">
                <a:solidFill>
                  <a:schemeClr val="tx1"/>
                </a:solidFill>
              </a:rPr>
              <a:t>Connectivity: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/>
              <a:t>b</a:t>
            </a:r>
            <a:r>
              <a:rPr lang="en-US" altLang="zh-CN" sz="2000" dirty="0" smtClean="0"/>
              <a:t>ridges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existing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server/data/service</a:t>
            </a:r>
            <a:endParaRPr lang="en-US" altLang="zh-CN" sz="2000" dirty="0"/>
          </a:p>
          <a:p>
            <a:pPr lvl="1"/>
            <a:r>
              <a:rPr lang="en-US" altLang="zh-CN" sz="2000" dirty="0" smtClean="0"/>
              <a:t>Compatibility: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legacy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models,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version control</a:t>
            </a:r>
          </a:p>
          <a:p>
            <a:pPr lvl="1"/>
            <a:r>
              <a:rPr lang="en-US" altLang="zh-CN" sz="2000" dirty="0" smtClean="0"/>
              <a:t>Compliance: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HIPAA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 smtClean="0"/>
              <a:t>Step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Collected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feedback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opinion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ACE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staff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Step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3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Constructed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list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comprehensive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requirements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development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sandbox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server</a:t>
            </a:r>
          </a:p>
          <a:p>
            <a:endParaRPr lang="en-US" altLang="zh-CN" sz="2400" dirty="0"/>
          </a:p>
          <a:p>
            <a:r>
              <a:rPr lang="en-US" altLang="zh-CN" sz="2400" dirty="0" smtClean="0"/>
              <a:t>Step 4: Server delivery</a:t>
            </a:r>
          </a:p>
        </p:txBody>
      </p:sp>
    </p:spTree>
    <p:extLst>
      <p:ext uri="{BB962C8B-B14F-4D97-AF65-F5344CB8AC3E}">
        <p14:creationId xmlns:p14="http://schemas.microsoft.com/office/powerpoint/2010/main" val="1645544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In-house 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extensions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more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tools/languages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installed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maintain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access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(MarketScan,</a:t>
            </a:r>
            <a:r>
              <a:rPr lang="zh-CN" altLang="en-US" dirty="0" smtClean="0"/>
              <a:t> </a:t>
            </a:r>
            <a:r>
              <a:rPr lang="en-US" altLang="zh-CN" dirty="0" smtClean="0"/>
              <a:t>NIKE)</a:t>
            </a:r>
          </a:p>
          <a:p>
            <a:pPr lvl="1"/>
            <a:r>
              <a:rPr lang="en-US" altLang="zh-CN" dirty="0" smtClean="0"/>
              <a:t>Legacy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keep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existing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until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ready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transitioned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new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servers</a:t>
            </a:r>
          </a:p>
          <a:p>
            <a:pPr lvl="1"/>
            <a:r>
              <a:rPr lang="en-US" altLang="zh-CN" dirty="0" smtClean="0"/>
              <a:t>Models will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tested and archived on sandbox server, final version will be compiled and stored on development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852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General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HIPAA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sz="2800" dirty="0" smtClean="0"/>
              <a:t>The </a:t>
            </a:r>
            <a:r>
              <a:rPr lang="en-US" sz="2800" dirty="0"/>
              <a:t>Security Rule requires covered entities to maintain reasonable and appropriate administrative, technical, and physical safeguards for protecting </a:t>
            </a:r>
            <a:r>
              <a:rPr lang="en-US" sz="2800" dirty="0" smtClean="0"/>
              <a:t>e-PHI.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Specifically</a:t>
            </a:r>
            <a:r>
              <a:rPr lang="en-US" altLang="zh-CN" sz="2800" dirty="0"/>
              <a:t>,</a:t>
            </a:r>
            <a:r>
              <a:rPr lang="en-US" sz="2800" dirty="0" smtClean="0"/>
              <a:t> </a:t>
            </a:r>
            <a:r>
              <a:rPr lang="en-US" sz="2800" dirty="0"/>
              <a:t>covered entities must:</a:t>
            </a:r>
          </a:p>
          <a:p>
            <a:pPr lvl="1"/>
            <a:r>
              <a:rPr lang="en-US" dirty="0"/>
              <a:t>Ensure the confidentiality, integrity, and availability of all e-PHI they create, receive, maintain or </a:t>
            </a:r>
            <a:r>
              <a:rPr lang="en-US" dirty="0" smtClean="0"/>
              <a:t>transmit</a:t>
            </a:r>
            <a:endParaRPr lang="en-US" dirty="0"/>
          </a:p>
          <a:p>
            <a:pPr lvl="1"/>
            <a:r>
              <a:rPr lang="en-US" dirty="0"/>
              <a:t>Identify and protect against reasonably anticipated threats to the security or integrity of the </a:t>
            </a:r>
            <a:r>
              <a:rPr lang="en-US" dirty="0" smtClean="0"/>
              <a:t>information</a:t>
            </a:r>
            <a:endParaRPr lang="en-US" dirty="0"/>
          </a:p>
          <a:p>
            <a:pPr lvl="1"/>
            <a:r>
              <a:rPr lang="en-US" dirty="0"/>
              <a:t>Protect against reasonably anticipated, impermissible uses or disclosures; and</a:t>
            </a:r>
          </a:p>
          <a:p>
            <a:pPr lvl="2"/>
            <a:r>
              <a:rPr lang="en-US" dirty="0"/>
              <a:t>Ensure compliance by their </a:t>
            </a:r>
            <a:r>
              <a:rPr lang="en-US" dirty="0" smtClean="0"/>
              <a:t>workforce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531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server: specs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1455529441"/>
              </p:ext>
            </p:extLst>
          </p:nvPr>
        </p:nvGraphicFramePr>
        <p:xfrm>
          <a:off x="609600" y="1601789"/>
          <a:ext cx="10972800" cy="3536688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06600"/>
                <a:gridCol w="4445000"/>
                <a:gridCol w="4521200"/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Development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7065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Timing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Early February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Upon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finishing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development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server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1960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Data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restrictions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General HIPAA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General HIPAA</a:t>
                      </a:r>
                      <a:endParaRPr lang="en-US" sz="1600" dirty="0"/>
                    </a:p>
                  </a:txBody>
                  <a:tcPr/>
                </a:tc>
              </a:tr>
              <a:tr h="10224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3</a:t>
                      </a:r>
                      <a:r>
                        <a:rPr lang="en-US" altLang="zh-CN" sz="1800" baseline="30000" dirty="0" smtClean="0"/>
                        <a:t>rd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party</a:t>
                      </a:r>
                      <a:r>
                        <a:rPr lang="zh-CN" altLang="en-US" sz="1800" baseline="0" dirty="0" smtClean="0"/>
                        <a:t> </a:t>
                      </a:r>
                      <a:r>
                        <a:rPr lang="en-US" altLang="zh-CN" sz="1800" baseline="0" dirty="0" smtClean="0"/>
                        <a:t>software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Docker</a:t>
                      </a:r>
                      <a:r>
                        <a:rPr lang="en-US" altLang="zh-CN" sz="1600" b="0" dirty="0" smtClean="0"/>
                        <a:t>(17.06.2-ee-6)</a:t>
                      </a:r>
                      <a:r>
                        <a:rPr lang="en-US" altLang="zh-CN" sz="1600" b="0" baseline="0" dirty="0" smtClean="0"/>
                        <a:t>,</a:t>
                      </a:r>
                      <a:r>
                        <a:rPr lang="zh-CN" altLang="en-US" sz="1600" b="0" baseline="0" dirty="0" smtClean="0"/>
                        <a:t> </a:t>
                      </a:r>
                      <a:r>
                        <a:rPr lang="en-US" altLang="zh-CN" sz="1600" baseline="0" dirty="0" smtClean="0"/>
                        <a:t>Flexible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Analytics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(via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API)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217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/>
                        <a:t>Docker</a:t>
                      </a:r>
                      <a:r>
                        <a:rPr lang="en-US" altLang="zh-CN" sz="1600" b="0" dirty="0" smtClean="0"/>
                        <a:t>(17.06.2-ee-6)</a:t>
                      </a:r>
                      <a:r>
                        <a:rPr lang="en-US" altLang="zh-CN" sz="1600" b="0" baseline="0" dirty="0" smtClean="0"/>
                        <a:t>,</a:t>
                      </a:r>
                      <a:r>
                        <a:rPr lang="zh-CN" altLang="en-US" sz="1600" b="0" baseline="0" dirty="0" smtClean="0"/>
                        <a:t> </a:t>
                      </a:r>
                      <a:r>
                        <a:rPr lang="en-US" altLang="zh-CN" sz="1600" baseline="0" dirty="0" smtClean="0"/>
                        <a:t>Flexible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Analytics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(via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API)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Anaconda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Python(&gt;=3.6: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pandas,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numpy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sklearn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),</a:t>
                      </a:r>
                    </a:p>
                    <a:p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Rstudio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SQL,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Git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LFS,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991E1B"/>
                          </a:solidFill>
                        </a:rPr>
                        <a:t>Jupyter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Notebook,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Spark,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Hadoop,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SAS(?)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7036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Access/users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Restricted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access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control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project/development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lead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Restricted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u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nrestricted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access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to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and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control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by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ACE</a:t>
                      </a:r>
                      <a:r>
                        <a:rPr lang="zh-CN" altLang="en-US" sz="1600" baseline="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users</a:t>
                      </a:r>
                      <a:endParaRPr lang="en-US" sz="1600" i="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566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Docker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realization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container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technology.</a:t>
            </a:r>
            <a:r>
              <a:rPr lang="zh-CN" altLang="en-US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container image is a lightweight, stand-alone, executable package of a piece of software that includes everything needed to run it: code, runtime, system tools, system libraries, settings.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00853"/>
            <a:ext cx="5600700" cy="2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240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Benefit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altLang="zh-CN" dirty="0" smtClean="0"/>
              <a:t>Standardization</a:t>
            </a:r>
          </a:p>
          <a:p>
            <a:pPr lvl="1"/>
            <a:r>
              <a:rPr lang="en-US" dirty="0"/>
              <a:t>Rather than building a new environment for every analysis,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put the tools and packages required for certain types of analyses (e.g., </a:t>
            </a:r>
            <a:r>
              <a:rPr lang="en-US" dirty="0" smtClean="0"/>
              <a:t>SAS, python, </a:t>
            </a:r>
            <a:r>
              <a:rPr lang="en-US" dirty="0"/>
              <a:t>etc.) into a container, create an image of that container, and have every user boot up an isolated, standardized environment from that </a:t>
            </a:r>
            <a:r>
              <a:rPr lang="en-US" dirty="0" smtClean="0"/>
              <a:t>image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altLang="zh-CN" dirty="0" smtClean="0"/>
              <a:t>Reproducibility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r>
              <a:rPr lang="en-US" dirty="0"/>
              <a:t>Docker provides an easy way to share working environments including libraries and drivers. This </a:t>
            </a:r>
            <a:r>
              <a:rPr lang="en-US" altLang="zh-CN" dirty="0"/>
              <a:t>allows</a:t>
            </a:r>
            <a:r>
              <a:rPr lang="zh-CN" altLang="en-US" dirty="0"/>
              <a:t> </a:t>
            </a:r>
            <a:r>
              <a:rPr lang="en-US" dirty="0"/>
              <a:t>reproducible data science </a:t>
            </a:r>
            <a:r>
              <a:rPr lang="en-US" dirty="0" smtClean="0"/>
              <a:t>workflows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3257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vs.</a:t>
            </a:r>
            <a:r>
              <a:rPr lang="zh-CN" altLang="en-US" dirty="0" smtClean="0"/>
              <a:t> </a:t>
            </a:r>
            <a:r>
              <a:rPr lang="en-US" altLang="zh-CN" dirty="0" smtClean="0"/>
              <a:t>Sandbox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server: specs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2"/>
            <p:extLst>
              <p:ext uri="{D42A27DB-BD31-4B8C-83A1-F6EECF244321}">
                <p14:modId xmlns:p14="http://schemas.microsoft.com/office/powerpoint/2010/main" val="926945899"/>
              </p:ext>
            </p:extLst>
          </p:nvPr>
        </p:nvGraphicFramePr>
        <p:xfrm>
          <a:off x="609600" y="1601789"/>
          <a:ext cx="10972800" cy="373221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349500"/>
                <a:gridCol w="4330700"/>
                <a:gridCol w="4292600"/>
              </a:tblGrid>
              <a:tr h="3797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Development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>
                          <a:solidFill>
                            <a:schemeClr val="tx2"/>
                          </a:solidFill>
                        </a:rPr>
                        <a:t>Sandbox</a:t>
                      </a:r>
                      <a:endParaRPr lang="en-US" sz="2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0227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CPU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32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virtual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err="1" smtClean="0">
                          <a:solidFill>
                            <a:srgbClr val="4C991D"/>
                          </a:solidFill>
                        </a:rPr>
                        <a:t>cpu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per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virtual</a:t>
                      </a:r>
                      <a:r>
                        <a:rPr lang="zh-CN" altLang="en-US" sz="1600" baseline="0" dirty="0" smtClean="0">
                          <a:solidFill>
                            <a:srgbClr val="4C991D"/>
                          </a:solidFill>
                        </a:rPr>
                        <a:t> </a:t>
                      </a:r>
                      <a:r>
                        <a:rPr lang="en-US" altLang="zh-CN" sz="1600" baseline="0" dirty="0" smtClean="0">
                          <a:solidFill>
                            <a:srgbClr val="4C991D"/>
                          </a:solidFill>
                        </a:rPr>
                        <a:t>machine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zh-CN" altLang="en-US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r>
                        <a:rPr lang="zh-CN" altLang="en-US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err="1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per</a:t>
                      </a:r>
                      <a:r>
                        <a:rPr lang="zh-CN" altLang="en-US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virtual</a:t>
                      </a:r>
                      <a:r>
                        <a:rPr lang="zh-CN" altLang="en-US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600" kern="1200" dirty="0" smtClean="0">
                          <a:solidFill>
                            <a:srgbClr val="991E1B"/>
                          </a:solidFill>
                          <a:latin typeface="+mn-lt"/>
                          <a:ea typeface="+mn-ea"/>
                          <a:cs typeface="+mn-cs"/>
                        </a:rPr>
                        <a:t>machine</a:t>
                      </a:r>
                      <a:endParaRPr lang="en-US" sz="1600" kern="1200" dirty="0">
                        <a:solidFill>
                          <a:srgbClr val="991E1B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445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Storage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5TB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1-2TB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(must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be</a:t>
                      </a:r>
                      <a:r>
                        <a:rPr lang="zh-CN" altLang="en-US" sz="1600" dirty="0" smtClean="0">
                          <a:solidFill>
                            <a:srgbClr val="991E1B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scalable)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RAM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4C991D"/>
                          </a:solidFill>
                        </a:rPr>
                        <a:t>128GB</a:t>
                      </a:r>
                      <a:endParaRPr lang="en-US" sz="1600" dirty="0">
                        <a:solidFill>
                          <a:srgbClr val="4C99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rgbClr val="991E1B"/>
                          </a:solidFill>
                        </a:rPr>
                        <a:t>256GB per</a:t>
                      </a:r>
                      <a:r>
                        <a:rPr lang="en-US" altLang="zh-CN" sz="1600" baseline="0" dirty="0" smtClean="0">
                          <a:solidFill>
                            <a:srgbClr val="991E1B"/>
                          </a:solidFill>
                        </a:rPr>
                        <a:t> virtual machine</a:t>
                      </a:r>
                      <a:endParaRPr lang="en-US" sz="1600" dirty="0">
                        <a:solidFill>
                          <a:srgbClr val="991E1B"/>
                        </a:solidFill>
                      </a:endParaRP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/>
                        <a:t>Operating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system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Red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Hat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Enterprise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Linux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7.3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Red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Hat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Enterprise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Linux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7.3</a:t>
                      </a:r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Path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to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existing</a:t>
                      </a:r>
                      <a:r>
                        <a:rPr lang="zh-CN" altLang="en-US" sz="1800" b="0" baseline="0" dirty="0" smtClean="0"/>
                        <a:t> </a:t>
                      </a:r>
                      <a:r>
                        <a:rPr lang="en-US" altLang="zh-CN" sz="1800" b="0" baseline="0" dirty="0" smtClean="0"/>
                        <a:t>server/model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SFTP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tunnel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SFTP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tunnel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 dirty="0" smtClean="0"/>
                        <a:t>Data</a:t>
                      </a:r>
                      <a:r>
                        <a:rPr lang="zh-CN" altLang="en-US" sz="1800" b="0" dirty="0" smtClean="0"/>
                        <a:t> </a:t>
                      </a:r>
                      <a:r>
                        <a:rPr lang="en-US" altLang="zh-CN" sz="1800" b="0" dirty="0" smtClean="0"/>
                        <a:t>access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Explorys,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MarketScan,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SAF,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Huntmore</a:t>
                      </a:r>
                      <a:r>
                        <a:rPr lang="en-US" altLang="zh-CN" sz="1600" baseline="0" dirty="0" smtClean="0"/>
                        <a:t>(CED),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PIDB,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reference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Explorys,</a:t>
                      </a:r>
                      <a:r>
                        <a:rPr lang="zh-CN" altLang="en-US" sz="1600" dirty="0" smtClean="0"/>
                        <a:t> </a:t>
                      </a:r>
                      <a:r>
                        <a:rPr lang="en-US" altLang="zh-CN" sz="1600" dirty="0" smtClean="0"/>
                        <a:t>MarketScan,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SAF,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err="1" smtClean="0"/>
                        <a:t>Huntmore</a:t>
                      </a:r>
                      <a:r>
                        <a:rPr lang="en-US" altLang="zh-CN" sz="1600" baseline="0" dirty="0" smtClean="0"/>
                        <a:t>(CED),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PIDB,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reference</a:t>
                      </a:r>
                      <a:r>
                        <a:rPr lang="zh-CN" altLang="en-US" sz="1600" baseline="0" dirty="0" smtClean="0"/>
                        <a:t> </a:t>
                      </a:r>
                      <a:r>
                        <a:rPr lang="en-US" altLang="zh-CN" sz="1600" baseline="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2334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smtClean="0"/>
              <a:t>Instead of in-house development and sandbox server, IBM cloud server has its potentials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28671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atson Health Theme - Wide">
  <a:themeElements>
    <a:clrScheme name="Custom Design 13">
      <a:dk1>
        <a:srgbClr val="004266"/>
      </a:dk1>
      <a:lt1>
        <a:srgbClr val="FFFFFF"/>
      </a:lt1>
      <a:dk2>
        <a:srgbClr val="000000"/>
      </a:dk2>
      <a:lt2>
        <a:srgbClr val="808080"/>
      </a:lt2>
      <a:accent1>
        <a:srgbClr val="00B2F2"/>
      </a:accent1>
      <a:accent2>
        <a:srgbClr val="6BC72B"/>
      </a:accent2>
      <a:accent3>
        <a:srgbClr val="FFFFFF"/>
      </a:accent3>
      <a:accent4>
        <a:srgbClr val="003756"/>
      </a:accent4>
      <a:accent5>
        <a:srgbClr val="AAD5F7"/>
      </a:accent5>
      <a:accent6>
        <a:srgbClr val="60B426"/>
      </a:accent6>
      <a:hlink>
        <a:srgbClr val="00B040"/>
      </a:hlink>
      <a:folHlink>
        <a:srgbClr val="00406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4266"/>
        </a:dk1>
        <a:lt1>
          <a:srgbClr val="FFFFFF"/>
        </a:lt1>
        <a:dk2>
          <a:srgbClr val="000000"/>
        </a:dk2>
        <a:lt2>
          <a:srgbClr val="808080"/>
        </a:lt2>
        <a:accent1>
          <a:srgbClr val="00B2F2"/>
        </a:accent1>
        <a:accent2>
          <a:srgbClr val="6BC72B"/>
        </a:accent2>
        <a:accent3>
          <a:srgbClr val="FFFFFF"/>
        </a:accent3>
        <a:accent4>
          <a:srgbClr val="003756"/>
        </a:accent4>
        <a:accent5>
          <a:srgbClr val="AAD5F7"/>
        </a:accent5>
        <a:accent6>
          <a:srgbClr val="60B426"/>
        </a:accent6>
        <a:hlink>
          <a:srgbClr val="00B040"/>
        </a:hlink>
        <a:folHlink>
          <a:srgbClr val="00406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atson Health Theme - Wide" id="{89CA2E17-6704-4E24-9D8D-9F0A339C4555}" vid="{621B2928-6338-46EF-B2E9-620A1C31BE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8368</TotalTime>
  <Words>752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Calibri Light</vt:lpstr>
      <vt:lpstr>Helvetica Neue Thin</vt:lpstr>
      <vt:lpstr>MS PGothic</vt:lpstr>
      <vt:lpstr>ヒラギノ角ゴ Pro W3</vt:lpstr>
      <vt:lpstr>Arial</vt:lpstr>
      <vt:lpstr>Office Theme</vt:lpstr>
      <vt:lpstr>Watson Health Theme - Wide</vt:lpstr>
      <vt:lpstr>PowerPoint Presentation</vt:lpstr>
      <vt:lpstr>Objectives</vt:lpstr>
      <vt:lpstr>In-house Development &amp; Sandbox server</vt:lpstr>
      <vt:lpstr>General HIPAA </vt:lpstr>
      <vt:lpstr>Development vs. Sandbox server: specs</vt:lpstr>
      <vt:lpstr>What is Docker?</vt:lpstr>
      <vt:lpstr>Benefit of Docker</vt:lpstr>
      <vt:lpstr>Development vs. Sandbox server: specs</vt:lpstr>
      <vt:lpstr>Cloud server</vt:lpstr>
      <vt:lpstr>Solution 2: cloud server</vt:lpstr>
      <vt:lpstr>IBM cloud server</vt:lpstr>
      <vt:lpstr>IBM cloud server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Yuchen</dc:creator>
  <cp:lastModifiedBy>Li, Yuchen</cp:lastModifiedBy>
  <cp:revision>80</cp:revision>
  <dcterms:created xsi:type="dcterms:W3CDTF">2018-01-04T17:17:09Z</dcterms:created>
  <dcterms:modified xsi:type="dcterms:W3CDTF">2018-01-17T20:40:40Z</dcterms:modified>
</cp:coreProperties>
</file>