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5"/>
  </p:notesMasterIdLst>
  <p:sldIdLst>
    <p:sldId id="256" r:id="rId3"/>
    <p:sldId id="257" r:id="rId4"/>
    <p:sldId id="270" r:id="rId5"/>
    <p:sldId id="265" r:id="rId6"/>
    <p:sldId id="266" r:id="rId7"/>
    <p:sldId id="267" r:id="rId8"/>
    <p:sldId id="262" r:id="rId9"/>
    <p:sldId id="269" r:id="rId10"/>
    <p:sldId id="271" r:id="rId11"/>
    <p:sldId id="272"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E1B"/>
    <a:srgbClr val="4C991D"/>
    <a:srgbClr val="9959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3"/>
    <p:restoredTop sz="94655"/>
  </p:normalViewPr>
  <p:slideViewPr>
    <p:cSldViewPr snapToGrid="0" snapToObjects="1">
      <p:cViewPr varScale="1">
        <p:scale>
          <a:sx n="87" d="100"/>
          <a:sy n="87" d="100"/>
        </p:scale>
        <p:origin x="739" y="48"/>
      </p:cViewPr>
      <p:guideLst/>
    </p:cSldViewPr>
  </p:slideViewPr>
  <p:notesTextViewPr>
    <p:cViewPr>
      <p:scale>
        <a:sx n="1" d="1"/>
        <a:sy n="1" d="1"/>
      </p:scale>
      <p:origin x="0" y="0"/>
    </p:cViewPr>
  </p:notesTextViewPr>
  <p:sorterViewPr>
    <p:cViewPr>
      <p:scale>
        <a:sx n="100" d="100"/>
        <a:sy n="100" d="100"/>
      </p:scale>
      <p:origin x="0" y="-4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8ED23-43D8-D94F-A5DC-C0F7F3E11FBC}" type="datetimeFigureOut">
              <a:rPr lang="en-US" smtClean="0"/>
              <a:t>2/27/2018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60561-B313-E648-A51E-CF34BBA5D8C0}" type="slidenum">
              <a:rPr lang="en-US" smtClean="0"/>
              <a:t>‹#›</a:t>
            </a:fld>
            <a:endParaRPr lang="en-US"/>
          </a:p>
        </p:txBody>
      </p:sp>
    </p:spTree>
    <p:extLst>
      <p:ext uri="{BB962C8B-B14F-4D97-AF65-F5344CB8AC3E}">
        <p14:creationId xmlns:p14="http://schemas.microsoft.com/office/powerpoint/2010/main" val="1506260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B2CA86B-D2A5-1543-8396-0D0B2BBDC05D}"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8897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07223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530615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0" descr="Slide_1_Tex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Internal_logo_widescreen"/>
          <p:cNvPicPr>
            <a:picLocks noChangeAspect="1" noChangeArrowheads="1"/>
          </p:cNvPicPr>
          <p:nvPr/>
        </p:nvPicPr>
        <p:blipFill>
          <a:blip r:embed="rId3" cstate="print">
            <a:extLst>
              <a:ext uri="{28A0092B-C50C-407E-A947-70E740481C1C}">
                <a14:useLocalDpi xmlns:a14="http://schemas.microsoft.com/office/drawing/2010/main" val="0"/>
              </a:ext>
            </a:extLst>
          </a:blip>
          <a:srcRect t="13139" r="41936" b="13101"/>
          <a:stretch>
            <a:fillRect/>
          </a:stretch>
        </p:blipFill>
        <p:spPr bwMode="auto">
          <a:xfrm>
            <a:off x="6705600" y="0"/>
            <a:ext cx="5486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IBM_logo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6038850"/>
            <a:ext cx="812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5150" y="493713"/>
            <a:ext cx="329565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609600" y="2129512"/>
            <a:ext cx="6705600" cy="1471837"/>
          </a:xfrm>
        </p:spPr>
        <p:txBody>
          <a:bodyPr lIns="91427" tIns="45714" rIns="91427" bIns="45714" anchor="b"/>
          <a:lstStyle>
            <a:lvl1pPr>
              <a:lnSpc>
                <a:spcPct val="90000"/>
              </a:lnSpc>
              <a:defRPr sz="5300"/>
            </a:lvl1pPr>
          </a:lstStyle>
          <a:p>
            <a:r>
              <a:rPr lang="en-US"/>
              <a:t>Click to edit Master title style</a:t>
            </a:r>
            <a:endParaRPr lang="en-US" dirty="0"/>
          </a:p>
        </p:txBody>
      </p:sp>
      <p:sp>
        <p:nvSpPr>
          <p:cNvPr id="18435" name="Rectangle 3"/>
          <p:cNvSpPr>
            <a:spLocks noGrp="1" noChangeArrowheads="1"/>
          </p:cNvSpPr>
          <p:nvPr>
            <p:ph type="subTitle" idx="1"/>
          </p:nvPr>
        </p:nvSpPr>
        <p:spPr>
          <a:xfrm>
            <a:off x="609600" y="3886835"/>
            <a:ext cx="6705600" cy="1750979"/>
          </a:xfrm>
        </p:spPr>
        <p:txBody>
          <a:bodyPr lIns="91427" tIns="45714" rIns="91427" bIns="45714"/>
          <a:lstStyle>
            <a:lvl1pPr marL="0" indent="0">
              <a:buFontTx/>
              <a:buNone/>
              <a:defRPr sz="2400" b="1">
                <a:solidFill>
                  <a:srgbClr val="00B2F2"/>
                </a:solidFill>
              </a:defRPr>
            </a:lvl1pPr>
          </a:lstStyle>
          <a:p>
            <a:r>
              <a:rPr lang="en-US"/>
              <a:t>Click to edit Master subtitle style</a:t>
            </a:r>
            <a:endParaRPr lang="en-US" dirty="0"/>
          </a:p>
        </p:txBody>
      </p:sp>
    </p:spTree>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833"/>
            <a:ext cx="10972800" cy="607980"/>
          </a:xfrm>
        </p:spPr>
        <p:txBody>
          <a:bodyPr lIns="91427" tIns="45714" rIns="91427" bIns="45714"/>
          <a:lstStyle>
            <a:lvl1pPr>
              <a:defRPr/>
            </a:lvl1pPr>
          </a:lstStyle>
          <a:p>
            <a:r>
              <a:rPr lang="en-US"/>
              <a:t>Click to edit Master title style</a:t>
            </a:r>
            <a:endParaRPr lang="en-US" dirty="0"/>
          </a:p>
        </p:txBody>
      </p:sp>
      <p:sp>
        <p:nvSpPr>
          <p:cNvPr id="7" name="Content Placeholder 2"/>
          <p:cNvSpPr>
            <a:spLocks noGrp="1"/>
          </p:cNvSpPr>
          <p:nvPr>
            <p:ph idx="12"/>
          </p:nvPr>
        </p:nvSpPr>
        <p:spPr>
          <a:xfrm>
            <a:off x="609600" y="1601893"/>
            <a:ext cx="10972800" cy="4567770"/>
          </a:xfrm>
        </p:spPr>
        <p:txBody>
          <a:bodyPr lIns="91427" tIns="45714" rIns="91427" bIns="45714"/>
          <a:lstStyle>
            <a:lvl1pPr>
              <a:buFont typeface="Arial" pitchFamily="34" charset="0"/>
              <a:buChar char="•"/>
              <a:defRPr/>
            </a:lvl1pPr>
            <a:lvl2pPr marL="608955" indent="-304477">
              <a:buFont typeface="Arial" pitchFamily="34" charset="0"/>
              <a:buChar char="−"/>
              <a:defRPr sz="2400"/>
            </a:lvl2pPr>
            <a:lvl3pPr marL="913432">
              <a:buFont typeface="Arial" pitchFamily="34" charset="0"/>
              <a:buChar char="−"/>
              <a:defRPr sz="2100"/>
            </a:lvl3pPr>
            <a:lvl4pPr marL="1217910">
              <a:buFont typeface="Arial" pitchFamily="34" charset="0"/>
              <a:buChar char="−"/>
              <a:defRPr sz="1900"/>
            </a:lvl4pPr>
          </a:lstStyle>
          <a:p>
            <a:pPr lvl="0"/>
            <a:r>
              <a:rPr lang="en-US"/>
              <a:t>Click to edit Master text styles</a:t>
            </a:r>
          </a:p>
        </p:txBody>
      </p:sp>
    </p:spTree>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e">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
        <p:nvSpPr>
          <p:cNvPr id="3" name="Text Placeholder 2"/>
          <p:cNvSpPr>
            <a:spLocks noGrp="1"/>
          </p:cNvSpPr>
          <p:nvPr>
            <p:ph type="body" idx="1"/>
          </p:nvPr>
        </p:nvSpPr>
        <p:spPr>
          <a:xfrm>
            <a:off x="609600" y="1535280"/>
            <a:ext cx="5386917"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dirty="0"/>
              <a:t>Click to edit Master text styles</a:t>
            </a:r>
          </a:p>
        </p:txBody>
      </p:sp>
      <p:sp>
        <p:nvSpPr>
          <p:cNvPr id="4" name="Text Placeholder 4"/>
          <p:cNvSpPr>
            <a:spLocks noGrp="1"/>
          </p:cNvSpPr>
          <p:nvPr>
            <p:ph type="body" sz="quarter" idx="3"/>
          </p:nvPr>
        </p:nvSpPr>
        <p:spPr>
          <a:xfrm>
            <a:off x="6193372" y="1535280"/>
            <a:ext cx="5389033" cy="638642"/>
          </a:xfrm>
        </p:spPr>
        <p:txBody>
          <a:bodyPr lIns="91427" tIns="45714" rIns="91427" bIns="45714" anchor="ctr"/>
          <a:lstStyle>
            <a:lvl1pPr marL="0" indent="0">
              <a:buNone/>
              <a:defRPr sz="2700" b="1"/>
            </a:lvl1pPr>
            <a:lvl2pPr marL="608955" indent="0">
              <a:buNone/>
              <a:defRPr sz="2700" b="1"/>
            </a:lvl2pPr>
            <a:lvl3pPr marL="1217910" indent="0">
              <a:buNone/>
              <a:defRPr sz="2400" b="1"/>
            </a:lvl3pPr>
            <a:lvl4pPr marL="1826864" indent="0">
              <a:buNone/>
              <a:defRPr sz="2100" b="1"/>
            </a:lvl4pPr>
            <a:lvl5pPr marL="2435819" indent="0">
              <a:buNone/>
              <a:defRPr sz="2100" b="1"/>
            </a:lvl5pPr>
            <a:lvl6pPr marL="3044775" indent="0">
              <a:buNone/>
              <a:defRPr sz="2100" b="1"/>
            </a:lvl6pPr>
            <a:lvl7pPr marL="3653730" indent="0">
              <a:buNone/>
              <a:defRPr sz="2100" b="1"/>
            </a:lvl7pPr>
            <a:lvl8pPr marL="4262684" indent="0">
              <a:buNone/>
              <a:defRPr sz="2100" b="1"/>
            </a:lvl8pPr>
            <a:lvl9pPr marL="4871639" indent="0">
              <a:buNone/>
              <a:defRPr sz="2100" b="1"/>
            </a:lvl9pPr>
          </a:lstStyle>
          <a:p>
            <a:pPr lvl="0"/>
            <a:r>
              <a:rPr lang="en-US"/>
              <a:t>Click to edit Master text styles</a:t>
            </a:r>
          </a:p>
        </p:txBody>
      </p:sp>
      <p:sp>
        <p:nvSpPr>
          <p:cNvPr id="5" name="Content Placeholder 2"/>
          <p:cNvSpPr>
            <a:spLocks noGrp="1"/>
          </p:cNvSpPr>
          <p:nvPr>
            <p:ph idx="12"/>
          </p:nvPr>
        </p:nvSpPr>
        <p:spPr>
          <a:xfrm>
            <a:off x="6197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a:t>Click to edit Master text styles</a:t>
            </a:r>
          </a:p>
        </p:txBody>
      </p:sp>
      <p:sp>
        <p:nvSpPr>
          <p:cNvPr id="6" name="Content Placeholder 2"/>
          <p:cNvSpPr>
            <a:spLocks noGrp="1"/>
          </p:cNvSpPr>
          <p:nvPr>
            <p:ph idx="13"/>
          </p:nvPr>
        </p:nvSpPr>
        <p:spPr>
          <a:xfrm>
            <a:off x="609600" y="2210930"/>
            <a:ext cx="5384800" cy="3958735"/>
          </a:xfrm>
        </p:spPr>
        <p:txBody>
          <a:bodyPr lIns="91427" tIns="45714" rIns="91427" bIns="45714"/>
          <a:lstStyle>
            <a:lvl1pPr>
              <a:buFont typeface="Arial" pitchFamily="34" charset="0"/>
              <a:buChar char="•"/>
              <a:defRPr/>
            </a:lvl1pPr>
            <a:lvl2pPr>
              <a:buFont typeface="Arial" pitchFamily="34" charset="0"/>
              <a:buChar char="•"/>
              <a:defRPr sz="2400"/>
            </a:lvl2pPr>
            <a:lvl3pPr>
              <a:buFont typeface="Arial" pitchFamily="34" charset="0"/>
              <a:buChar char="•"/>
              <a:defRPr sz="2100"/>
            </a:lvl3pPr>
            <a:lvl4pPr>
              <a:buFont typeface="Arial" pitchFamily="34" charset="0"/>
              <a:buChar char="•"/>
              <a:defRPr sz="1900"/>
            </a:lvl4pPr>
          </a:lstStyle>
          <a:p>
            <a:pPr lvl="0"/>
            <a:r>
              <a:rPr lang="en-US" dirty="0"/>
              <a:t>Click to edit Master text styles</a:t>
            </a:r>
          </a:p>
        </p:txBody>
      </p:sp>
    </p:spTree>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7" tIns="45714" rIns="91427" bIns="45714"/>
          <a:lstStyle/>
          <a:p>
            <a:r>
              <a:rPr lang="en-US"/>
              <a:t>Click to edit Master title style</a:t>
            </a:r>
            <a:endParaRPr lang="en-US" dirty="0"/>
          </a:p>
        </p:txBody>
      </p:sp>
    </p:spTree>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3" name="Title 1"/>
          <p:cNvSpPr>
            <a:spLocks noGrp="1"/>
          </p:cNvSpPr>
          <p:nvPr>
            <p:ph type="title"/>
          </p:nvPr>
        </p:nvSpPr>
        <p:spPr>
          <a:xfrm>
            <a:off x="2389717" y="4800388"/>
            <a:ext cx="7315200" cy="566742"/>
          </a:xfrm>
        </p:spPr>
        <p:txBody>
          <a:bodyPr lIns="91427" tIns="45714" rIns="91427" bIns="45714" anchor="b"/>
          <a:lstStyle>
            <a:lvl1pPr algn="l">
              <a:defRPr sz="2700" b="1"/>
            </a:lvl1pPr>
          </a:lstStyle>
          <a:p>
            <a:r>
              <a:rPr lang="en-US"/>
              <a:t>Click to edit Master title style</a:t>
            </a:r>
            <a:endParaRPr lang="en-US" dirty="0"/>
          </a:p>
        </p:txBody>
      </p:sp>
      <p:sp>
        <p:nvSpPr>
          <p:cNvPr id="4" name="Picture Placeholder 2"/>
          <p:cNvSpPr>
            <a:spLocks noGrp="1"/>
          </p:cNvSpPr>
          <p:nvPr>
            <p:ph type="pic" idx="1"/>
          </p:nvPr>
        </p:nvSpPr>
        <p:spPr>
          <a:xfrm>
            <a:off x="2389717" y="613269"/>
            <a:ext cx="7315200" cy="4115223"/>
          </a:xfrm>
        </p:spPr>
        <p:txBody>
          <a:bodyPr vert="horz" wrap="square" lIns="0" tIns="0" rIns="0" bIns="0" numCol="1" anchor="t" anchorCtr="0" compatLnSpc="1">
            <a:prstTxWarp prst="textNoShape">
              <a:avLst/>
            </a:prstTxWarp>
          </a:bodyPr>
          <a:lstStyle>
            <a:lvl1pPr marL="0" indent="0">
              <a:buNone/>
              <a:defRPr sz="4300"/>
            </a:lvl1pPr>
            <a:lvl2pPr marL="608955" indent="0">
              <a:buNone/>
              <a:defRPr sz="3700"/>
            </a:lvl2pPr>
            <a:lvl3pPr marL="1217910" indent="0">
              <a:buNone/>
              <a:defRPr sz="3200"/>
            </a:lvl3pPr>
            <a:lvl4pPr marL="1826864" indent="0">
              <a:buNone/>
              <a:defRPr sz="2700"/>
            </a:lvl4pPr>
            <a:lvl5pPr marL="2435819" indent="0">
              <a:buNone/>
              <a:defRPr sz="2700"/>
            </a:lvl5pPr>
            <a:lvl6pPr marL="3044775" indent="0">
              <a:buNone/>
              <a:defRPr sz="2700"/>
            </a:lvl6pPr>
            <a:lvl7pPr marL="3653730" indent="0">
              <a:buNone/>
              <a:defRPr sz="2700"/>
            </a:lvl7pPr>
            <a:lvl8pPr marL="4262684" indent="0">
              <a:buNone/>
              <a:defRPr sz="2700"/>
            </a:lvl8pPr>
            <a:lvl9pPr marL="4871639" indent="0">
              <a:buNone/>
              <a:defRPr sz="2700"/>
            </a:lvl9pPr>
          </a:lstStyle>
          <a:p>
            <a:pPr lvl="0"/>
            <a:r>
              <a:rPr lang="en-US" noProof="0" dirty="0"/>
              <a:t>Click icon to add picture</a:t>
            </a:r>
          </a:p>
        </p:txBody>
      </p:sp>
      <p:sp>
        <p:nvSpPr>
          <p:cNvPr id="5" name="Text Placeholder 3"/>
          <p:cNvSpPr>
            <a:spLocks noGrp="1"/>
          </p:cNvSpPr>
          <p:nvPr>
            <p:ph type="body" sz="half" idx="2"/>
          </p:nvPr>
        </p:nvSpPr>
        <p:spPr>
          <a:xfrm>
            <a:off x="2389717" y="5367131"/>
            <a:ext cx="7315200" cy="805705"/>
          </a:xfrm>
        </p:spPr>
        <p:txBody>
          <a:bodyPr lIns="91427" tIns="45714" rIns="91427" bIns="45714"/>
          <a:lstStyle>
            <a:lvl1pPr marL="0" indent="0">
              <a:buNone/>
              <a:defRPr sz="1900"/>
            </a:lvl1pPr>
            <a:lvl2pPr marL="608955" indent="0">
              <a:buNone/>
              <a:defRPr sz="1600"/>
            </a:lvl2pPr>
            <a:lvl3pPr marL="1217910" indent="0">
              <a:buNone/>
              <a:defRPr sz="1300"/>
            </a:lvl3pPr>
            <a:lvl4pPr marL="1826864" indent="0">
              <a:buNone/>
              <a:defRPr sz="1200"/>
            </a:lvl4pPr>
            <a:lvl5pPr marL="2435819" indent="0">
              <a:buNone/>
              <a:defRPr sz="1200"/>
            </a:lvl5pPr>
            <a:lvl6pPr marL="3044775" indent="0">
              <a:buNone/>
              <a:defRPr sz="1200"/>
            </a:lvl6pPr>
            <a:lvl7pPr marL="3653730" indent="0">
              <a:buNone/>
              <a:defRPr sz="1200"/>
            </a:lvl7pPr>
            <a:lvl8pPr marL="4262684" indent="0">
              <a:buNone/>
              <a:defRPr sz="1200"/>
            </a:lvl8pPr>
            <a:lvl9pPr marL="4871639" indent="0">
              <a:buNone/>
              <a:defRPr sz="1200"/>
            </a:lvl9pPr>
          </a:lstStyle>
          <a:p>
            <a:pPr lvl="0"/>
            <a:r>
              <a:rPr lang="en-US"/>
              <a:t>Click to edit Master text styles</a:t>
            </a:r>
          </a:p>
        </p:txBody>
      </p:sp>
    </p:spTree>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bove) + blank">
    <p:spTree>
      <p:nvGrpSpPr>
        <p:cNvPr id="1" name=""/>
        <p:cNvGrpSpPr/>
        <p:nvPr/>
      </p:nvGrpSpPr>
      <p:grpSpPr>
        <a:xfrm>
          <a:off x="0" y="0"/>
          <a:ext cx="0" cy="0"/>
          <a:chOff x="0" y="0"/>
          <a:chExt cx="0" cy="0"/>
        </a:xfrm>
      </p:grpSpPr>
      <p:sp>
        <p:nvSpPr>
          <p:cNvPr id="7" name="Title 6"/>
          <p:cNvSpPr>
            <a:spLocks noGrp="1"/>
          </p:cNvSpPr>
          <p:nvPr>
            <p:ph type="title"/>
          </p:nvPr>
        </p:nvSpPr>
        <p:spPr>
          <a:xfrm>
            <a:off x="304801" y="231648"/>
            <a:ext cx="5966369" cy="1219200"/>
          </a:xfrm>
          <a:prstGeom prst="rect">
            <a:avLst/>
          </a:prstGeom>
        </p:spPr>
        <p:txBody>
          <a:bodyPr/>
          <a:lstStyle>
            <a:lvl1pPr>
              <a:defRPr>
                <a:solidFill>
                  <a:srgbClr val="000000"/>
                </a:solidFill>
                <a:latin typeface="Arial" charset="0"/>
                <a:ea typeface="Arial" charset="0"/>
                <a:cs typeface="Arial" charset="0"/>
              </a:defRPr>
            </a:lvl1pPr>
          </a:lstStyle>
          <a:p>
            <a:r>
              <a:rPr lang="en-US" dirty="0"/>
              <a:t>Click to edit Master title style</a:t>
            </a:r>
          </a:p>
        </p:txBody>
      </p:sp>
      <p:sp>
        <p:nvSpPr>
          <p:cNvPr id="9" name="Slide Number Placeholder 5"/>
          <p:cNvSpPr>
            <a:spLocks noGrp="1"/>
          </p:cNvSpPr>
          <p:nvPr>
            <p:ph type="sldNum" sz="quarter" idx="4"/>
          </p:nvPr>
        </p:nvSpPr>
        <p:spPr>
          <a:xfrm>
            <a:off x="11606784" y="6318165"/>
            <a:ext cx="280416" cy="268224"/>
          </a:xfrm>
          <a:prstGeom prst="rect">
            <a:avLst/>
          </a:prstGeom>
        </p:spPr>
        <p:txBody>
          <a:bodyPr vert="horz" lIns="0" tIns="0" rIns="0" bIns="0" rtlCol="0" anchor="b" anchorCtr="0"/>
          <a:lstStyle>
            <a:lvl1pPr algn="r">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fld id="{E4DBDE34-E9B5-E04F-B662-69720E4BCB53}" type="slidenum">
              <a:rPr lang="en-US" smtClean="0"/>
              <a:pPr eaLnBrk="0" fontAlgn="base" hangingPunct="0">
                <a:spcBef>
                  <a:spcPct val="0"/>
                </a:spcBef>
                <a:spcAft>
                  <a:spcPct val="0"/>
                </a:spcAft>
              </a:pPr>
              <a:t>‹#›</a:t>
            </a:fld>
            <a:endParaRPr lang="en-US" dirty="0"/>
          </a:p>
        </p:txBody>
      </p:sp>
      <p:sp>
        <p:nvSpPr>
          <p:cNvPr id="6" name="Footer Placeholder 4"/>
          <p:cNvSpPr>
            <a:spLocks noGrp="1"/>
          </p:cNvSpPr>
          <p:nvPr>
            <p:ph type="ftr" sz="quarter" idx="3"/>
          </p:nvPr>
        </p:nvSpPr>
        <p:spPr>
          <a:xfrm>
            <a:off x="456227" y="6331712"/>
            <a:ext cx="3860800" cy="268224"/>
          </a:xfrm>
          <a:prstGeom prst="rect">
            <a:avLst/>
          </a:prstGeom>
        </p:spPr>
        <p:txBody>
          <a:bodyPr vert="horz" lIns="0" tIns="0" rIns="0" bIns="0" rtlCol="0" anchor="b" anchorCtr="0"/>
          <a:lstStyle>
            <a:lvl1pPr algn="l">
              <a:defRPr sz="933" b="0" i="0">
                <a:solidFill>
                  <a:srgbClr val="000000"/>
                </a:solidFill>
                <a:latin typeface="Arial" charset="0"/>
                <a:ea typeface="Arial" charset="0"/>
                <a:cs typeface="Arial" charset="0"/>
              </a:defRPr>
            </a:lvl1pPr>
          </a:lstStyle>
          <a:p>
            <a:pPr eaLnBrk="0" fontAlgn="base" hangingPunct="0">
              <a:spcBef>
                <a:spcPct val="0"/>
              </a:spcBef>
              <a:spcAft>
                <a:spcPct val="0"/>
              </a:spcAft>
            </a:pPr>
            <a:r>
              <a:rPr lang="en-US"/>
              <a:t>Watson Health © IBM Corporation 2017</a:t>
            </a:r>
            <a:endParaRPr lang="en-US" dirty="0"/>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2CA86B-D2A5-1543-8396-0D0B2BBDC05D}"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49478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CA86B-D2A5-1543-8396-0D0B2BBDC05D}"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33251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2CA86B-D2A5-1543-8396-0D0B2BBDC05D}"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715837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2CA86B-D2A5-1543-8396-0D0B2BBDC05D}"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88399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CA86B-D2A5-1543-8396-0D0B2BBDC05D}"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98053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CA86B-D2A5-1543-8396-0D0B2BBDC05D}"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354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16471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2CA86B-D2A5-1543-8396-0D0B2BBDC05D}"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F84F-0715-094D-9D70-85A44F6B9C96}" type="slidenum">
              <a:rPr lang="en-US" smtClean="0"/>
              <a:t>‹#›</a:t>
            </a:fld>
            <a:endParaRPr lang="en-US"/>
          </a:p>
        </p:txBody>
      </p:sp>
    </p:spTree>
    <p:extLst>
      <p:ext uri="{BB962C8B-B14F-4D97-AF65-F5344CB8AC3E}">
        <p14:creationId xmlns:p14="http://schemas.microsoft.com/office/powerpoint/2010/main" val="5308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pn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A86B-D2A5-1543-8396-0D0B2BBDC05D}" type="datetimeFigureOut">
              <a:rPr lang="en-US" smtClean="0"/>
              <a:t>2/27/2018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9F84F-0715-094D-9D70-85A44F6B9C96}" type="slidenum">
              <a:rPr lang="en-US" smtClean="0"/>
              <a:t>‹#›</a:t>
            </a:fld>
            <a:endParaRPr lang="en-US"/>
          </a:p>
        </p:txBody>
      </p:sp>
    </p:spTree>
    <p:extLst>
      <p:ext uri="{BB962C8B-B14F-4D97-AF65-F5344CB8AC3E}">
        <p14:creationId xmlns:p14="http://schemas.microsoft.com/office/powerpoint/2010/main" val="1517201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9"/>
          <p:cNvSpPr>
            <a:spLocks noChangeShapeType="1"/>
          </p:cNvSpPr>
          <p:nvPr/>
        </p:nvSpPr>
        <p:spPr bwMode="auto">
          <a:xfrm>
            <a:off x="617538" y="458788"/>
            <a:ext cx="1107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27" tIns="45714" rIns="91427" bIns="45714"/>
          <a:lstStyle/>
          <a:p>
            <a:pPr eaLnBrk="0" fontAlgn="base" hangingPunct="0">
              <a:spcBef>
                <a:spcPct val="0"/>
              </a:spcBef>
              <a:spcAft>
                <a:spcPct val="0"/>
              </a:spcAft>
            </a:pPr>
            <a:endParaRPr lang="en-US" dirty="0">
              <a:solidFill>
                <a:srgbClr val="004266"/>
              </a:solidFill>
              <a:ea typeface="MS PGothic" panose="020B0600070205080204" pitchFamily="34" charset="-128"/>
            </a:endParaRPr>
          </a:p>
        </p:txBody>
      </p:sp>
      <p:pic>
        <p:nvPicPr>
          <p:cNvPr id="1027" name="Picture 8" descr="IBM_logo_blu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74400" y="153988"/>
            <a:ext cx="6223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txBox="1">
            <a:spLocks noChangeArrowheads="1"/>
          </p:cNvSpPr>
          <p:nvPr/>
        </p:nvSpPr>
        <p:spPr bwMode="auto">
          <a:xfrm>
            <a:off x="609600" y="6530975"/>
            <a:ext cx="4470400" cy="304800"/>
          </a:xfrm>
          <a:prstGeom prst="rect">
            <a:avLst/>
          </a:prstGeom>
          <a:noFill/>
          <a:ln w="9525">
            <a:noFill/>
            <a:miter lim="800000"/>
            <a:headEnd/>
            <a:tailEnd/>
          </a:ln>
          <a:effectLst/>
        </p:spPr>
        <p:txBody>
          <a:bodyPr lIns="0" tIns="0" rIns="0" bIns="0"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fontAlgn="base">
              <a:spcBef>
                <a:spcPct val="0"/>
              </a:spcBef>
              <a:spcAft>
                <a:spcPct val="0"/>
              </a:spcAft>
            </a:pPr>
            <a:r>
              <a:rPr lang="en-US" altLang="en-US" sz="1100" dirty="0">
                <a:solidFill>
                  <a:srgbClr val="004266"/>
                </a:solidFill>
                <a:ea typeface="ヒラギノ角ゴ Pro W3" charset="-128"/>
              </a:rPr>
              <a:t>© IBM 2017</a:t>
            </a:r>
          </a:p>
        </p:txBody>
      </p:sp>
      <p:sp>
        <p:nvSpPr>
          <p:cNvPr id="1029" name="Rectangle 6"/>
          <p:cNvSpPr>
            <a:spLocks noChangeArrowheads="1"/>
          </p:cNvSpPr>
          <p:nvPr/>
        </p:nvSpPr>
        <p:spPr bwMode="auto">
          <a:xfrm>
            <a:off x="8583613" y="6596063"/>
            <a:ext cx="33575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fontAlgn="base">
              <a:spcBef>
                <a:spcPct val="0"/>
              </a:spcBef>
              <a:spcAft>
                <a:spcPct val="0"/>
              </a:spcAft>
            </a:pPr>
            <a:fld id="{F8B9CDD5-C20B-4E45-BC00-A284AFB1A6A0}" type="slidenum">
              <a:rPr lang="en-US" altLang="en-US" sz="1300">
                <a:solidFill>
                  <a:srgbClr val="004266"/>
                </a:solidFill>
                <a:ea typeface="ヒラギノ角ゴ Pro W3" charset="-128"/>
              </a:rPr>
              <a:pPr algn="r" fontAlgn="base">
                <a:spcBef>
                  <a:spcPct val="0"/>
                </a:spcBef>
                <a:spcAft>
                  <a:spcPct val="0"/>
                </a:spcAft>
              </a:pPr>
              <a:t>‹#›</a:t>
            </a:fld>
            <a:endParaRPr lang="en-US" altLang="en-US" sz="1300" dirty="0">
              <a:solidFill>
                <a:srgbClr val="004266"/>
              </a:solidFill>
              <a:ea typeface="ヒラギノ角ゴ Pro W3" charset="-128"/>
            </a:endParaRPr>
          </a:p>
        </p:txBody>
      </p:sp>
      <p:pic>
        <p:nvPicPr>
          <p:cNvPr id="1030"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1200" y="188913"/>
            <a:ext cx="223520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81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txStyles>
    <p:titleStyle>
      <a:lvl1pPr algn="l" rtl="0" eaLnBrk="0" fontAlgn="base" hangingPunct="0">
        <a:spcBef>
          <a:spcPct val="0"/>
        </a:spcBef>
        <a:spcAft>
          <a:spcPct val="0"/>
        </a:spcAft>
        <a:defRPr sz="3700" b="1">
          <a:solidFill>
            <a:srgbClr val="004266"/>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2pPr>
      <a:lvl3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3pPr>
      <a:lvl4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4pPr>
      <a:lvl5pPr algn="l" rtl="0" eaLnBrk="0" fontAlgn="base" hangingPunct="0">
        <a:spcBef>
          <a:spcPct val="0"/>
        </a:spcBef>
        <a:spcAft>
          <a:spcPct val="0"/>
        </a:spcAft>
        <a:defRPr sz="3700" b="1">
          <a:solidFill>
            <a:srgbClr val="004266"/>
          </a:solidFill>
          <a:latin typeface="Arial" pitchFamily="34" charset="0"/>
          <a:ea typeface="MS PGothic" panose="020B0600070205080204" pitchFamily="34" charset="-128"/>
          <a:cs typeface="MS PGothic" charset="0"/>
        </a:defRPr>
      </a:lvl5pPr>
      <a:lvl6pPr marL="608955" algn="l" rtl="0" eaLnBrk="1" fontAlgn="base" hangingPunct="1">
        <a:spcBef>
          <a:spcPct val="0"/>
        </a:spcBef>
        <a:spcAft>
          <a:spcPct val="0"/>
        </a:spcAft>
        <a:defRPr sz="3700" b="1">
          <a:solidFill>
            <a:srgbClr val="004266"/>
          </a:solidFill>
          <a:latin typeface="Arial" pitchFamily="34" charset="0"/>
        </a:defRPr>
      </a:lvl6pPr>
      <a:lvl7pPr marL="1217910" algn="l" rtl="0" eaLnBrk="1" fontAlgn="base" hangingPunct="1">
        <a:spcBef>
          <a:spcPct val="0"/>
        </a:spcBef>
        <a:spcAft>
          <a:spcPct val="0"/>
        </a:spcAft>
        <a:defRPr sz="3700" b="1">
          <a:solidFill>
            <a:srgbClr val="004266"/>
          </a:solidFill>
          <a:latin typeface="Arial" pitchFamily="34" charset="0"/>
        </a:defRPr>
      </a:lvl7pPr>
      <a:lvl8pPr marL="1826864" algn="l" rtl="0" eaLnBrk="1" fontAlgn="base" hangingPunct="1">
        <a:spcBef>
          <a:spcPct val="0"/>
        </a:spcBef>
        <a:spcAft>
          <a:spcPct val="0"/>
        </a:spcAft>
        <a:defRPr sz="3700" b="1">
          <a:solidFill>
            <a:srgbClr val="004266"/>
          </a:solidFill>
          <a:latin typeface="Arial" pitchFamily="34" charset="0"/>
        </a:defRPr>
      </a:lvl8pPr>
      <a:lvl9pPr marL="2435819" algn="l" rtl="0" eaLnBrk="1" fontAlgn="base" hangingPunct="1">
        <a:spcBef>
          <a:spcPct val="0"/>
        </a:spcBef>
        <a:spcAft>
          <a:spcPct val="0"/>
        </a:spcAft>
        <a:defRPr sz="3700" b="1">
          <a:solidFill>
            <a:srgbClr val="004266"/>
          </a:solidFill>
          <a:latin typeface="Arial" pitchFamily="34" charset="0"/>
        </a:defRPr>
      </a:lvl9pPr>
    </p:titleStyle>
    <p:bodyStyle>
      <a:lvl1pPr marL="306388" indent="-306388" algn="l" rtl="0" eaLnBrk="0" fontAlgn="base" hangingPunct="0">
        <a:spcBef>
          <a:spcPct val="20000"/>
        </a:spcBef>
        <a:spcAft>
          <a:spcPct val="0"/>
        </a:spcAft>
        <a:buChar char="•"/>
        <a:defRPr sz="2700">
          <a:solidFill>
            <a:srgbClr val="004266"/>
          </a:solidFill>
          <a:latin typeface="+mn-lt"/>
          <a:ea typeface="MS PGothic" panose="020B0600070205080204" pitchFamily="34" charset="-128"/>
          <a:cs typeface="MS PGothic" charset="0"/>
        </a:defRPr>
      </a:lvl1pPr>
      <a:lvl2pPr marL="606425" indent="-301625" algn="l" rtl="0" eaLnBrk="0" fontAlgn="base" hangingPunct="0">
        <a:spcBef>
          <a:spcPct val="20000"/>
        </a:spcBef>
        <a:spcAft>
          <a:spcPct val="0"/>
        </a:spcAft>
        <a:buFont typeface="Arial" panose="020B0604020202020204" pitchFamily="34" charset="0"/>
        <a:buChar char="–"/>
        <a:defRPr>
          <a:solidFill>
            <a:srgbClr val="004266"/>
          </a:solidFill>
          <a:latin typeface="+mn-lt"/>
          <a:ea typeface="MS PGothic" panose="020B0600070205080204" pitchFamily="34" charset="-128"/>
          <a:cs typeface="MS PGothic" charset="0"/>
        </a:defRPr>
      </a:lvl2pPr>
      <a:lvl3pPr marL="911225" indent="-30162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S PGothic" panose="020B0600070205080204" pitchFamily="34" charset="-128"/>
          <a:cs typeface="MS PGothic" charset="0"/>
        </a:defRPr>
      </a:lvl3pPr>
      <a:lvl4pPr marL="1216025" indent="-301625" algn="l" rtl="0" eaLnBrk="0" fontAlgn="base" hangingPunct="0">
        <a:spcBef>
          <a:spcPct val="20000"/>
        </a:spcBef>
        <a:spcAft>
          <a:spcPct val="0"/>
        </a:spcAft>
        <a:buFont typeface="Arial" panose="020B0604020202020204" pitchFamily="34" charset="0"/>
        <a:buChar char="•"/>
        <a:defRPr>
          <a:solidFill>
            <a:schemeClr val="tx1"/>
          </a:solidFill>
          <a:latin typeface="+mn-lt"/>
          <a:ea typeface="MS PGothic" panose="020B0600070205080204" pitchFamily="34" charset="-128"/>
          <a:cs typeface="MS PGothic" charset="0"/>
        </a:defRPr>
      </a:lvl4pPr>
      <a:lvl5pPr marL="2738438" indent="-301625" algn="l" rtl="0" eaLnBrk="0" fontAlgn="base" hangingPunct="0">
        <a:spcBef>
          <a:spcPct val="20000"/>
        </a:spcBef>
        <a:spcAft>
          <a:spcPct val="0"/>
        </a:spcAft>
        <a:buChar char="»"/>
        <a:defRPr sz="2700">
          <a:solidFill>
            <a:schemeClr val="tx1"/>
          </a:solidFill>
          <a:latin typeface="+mn-lt"/>
          <a:ea typeface="MS PGothic" panose="020B0600070205080204" pitchFamily="34" charset="-128"/>
          <a:cs typeface="MS PGothic" charset="0"/>
        </a:defRPr>
      </a:lvl5pPr>
      <a:lvl6pPr marL="3349252" indent="-304477" algn="l" rtl="0" eaLnBrk="1" fontAlgn="base" hangingPunct="1">
        <a:spcBef>
          <a:spcPct val="20000"/>
        </a:spcBef>
        <a:spcAft>
          <a:spcPct val="0"/>
        </a:spcAft>
        <a:buChar char="»"/>
        <a:defRPr sz="2700">
          <a:solidFill>
            <a:schemeClr val="tx1"/>
          </a:solidFill>
          <a:latin typeface="+mn-lt"/>
        </a:defRPr>
      </a:lvl6pPr>
      <a:lvl7pPr marL="3958207" indent="-304477" algn="l" rtl="0" eaLnBrk="1" fontAlgn="base" hangingPunct="1">
        <a:spcBef>
          <a:spcPct val="20000"/>
        </a:spcBef>
        <a:spcAft>
          <a:spcPct val="0"/>
        </a:spcAft>
        <a:buChar char="»"/>
        <a:defRPr sz="2700">
          <a:solidFill>
            <a:schemeClr val="tx1"/>
          </a:solidFill>
          <a:latin typeface="+mn-lt"/>
        </a:defRPr>
      </a:lvl7pPr>
      <a:lvl8pPr marL="4567162" indent="-304477" algn="l" rtl="0" eaLnBrk="1" fontAlgn="base" hangingPunct="1">
        <a:spcBef>
          <a:spcPct val="20000"/>
        </a:spcBef>
        <a:spcAft>
          <a:spcPct val="0"/>
        </a:spcAft>
        <a:buChar char="»"/>
        <a:defRPr sz="2700">
          <a:solidFill>
            <a:schemeClr val="tx1"/>
          </a:solidFill>
          <a:latin typeface="+mn-lt"/>
        </a:defRPr>
      </a:lvl8pPr>
      <a:lvl9pPr marL="5176117" indent="-304477" algn="l" rtl="0" eaLnBrk="1" fontAlgn="base" hangingPunct="1">
        <a:spcBef>
          <a:spcPct val="20000"/>
        </a:spcBef>
        <a:spcAft>
          <a:spcPct val="0"/>
        </a:spcAft>
        <a:buChar char="»"/>
        <a:defRPr sz="2700">
          <a:solidFill>
            <a:schemeClr val="tx1"/>
          </a:solidFill>
          <a:latin typeface="+mn-lt"/>
        </a:defRPr>
      </a:lvl9pPr>
    </p:bodyStyle>
    <p:otherStyle>
      <a:defPPr>
        <a:defRPr lang="en-US"/>
      </a:defPPr>
      <a:lvl1pPr marL="0" algn="l" defTabSz="1217910" rtl="0" eaLnBrk="1" latinLnBrk="0" hangingPunct="1">
        <a:defRPr sz="2400" kern="1200">
          <a:solidFill>
            <a:schemeClr val="tx1"/>
          </a:solidFill>
          <a:latin typeface="+mn-lt"/>
          <a:ea typeface="+mn-ea"/>
          <a:cs typeface="+mn-cs"/>
        </a:defRPr>
      </a:lvl1pPr>
      <a:lvl2pPr marL="608955" algn="l" defTabSz="1217910" rtl="0" eaLnBrk="1" latinLnBrk="0" hangingPunct="1">
        <a:defRPr sz="2400" kern="1200">
          <a:solidFill>
            <a:schemeClr val="tx1"/>
          </a:solidFill>
          <a:latin typeface="+mn-lt"/>
          <a:ea typeface="+mn-ea"/>
          <a:cs typeface="+mn-cs"/>
        </a:defRPr>
      </a:lvl2pPr>
      <a:lvl3pPr marL="1217910" algn="l" defTabSz="1217910" rtl="0" eaLnBrk="1" latinLnBrk="0" hangingPunct="1">
        <a:defRPr sz="2400" kern="1200">
          <a:solidFill>
            <a:schemeClr val="tx1"/>
          </a:solidFill>
          <a:latin typeface="+mn-lt"/>
          <a:ea typeface="+mn-ea"/>
          <a:cs typeface="+mn-cs"/>
        </a:defRPr>
      </a:lvl3pPr>
      <a:lvl4pPr marL="1826864" algn="l" defTabSz="1217910" rtl="0" eaLnBrk="1" latinLnBrk="0" hangingPunct="1">
        <a:defRPr sz="2400" kern="1200">
          <a:solidFill>
            <a:schemeClr val="tx1"/>
          </a:solidFill>
          <a:latin typeface="+mn-lt"/>
          <a:ea typeface="+mn-ea"/>
          <a:cs typeface="+mn-cs"/>
        </a:defRPr>
      </a:lvl4pPr>
      <a:lvl5pPr marL="2435819" algn="l" defTabSz="1217910" rtl="0" eaLnBrk="1" latinLnBrk="0" hangingPunct="1">
        <a:defRPr sz="2400" kern="1200">
          <a:solidFill>
            <a:schemeClr val="tx1"/>
          </a:solidFill>
          <a:latin typeface="+mn-lt"/>
          <a:ea typeface="+mn-ea"/>
          <a:cs typeface="+mn-cs"/>
        </a:defRPr>
      </a:lvl5pPr>
      <a:lvl6pPr marL="3044775" algn="l" defTabSz="1217910" rtl="0" eaLnBrk="1" latinLnBrk="0" hangingPunct="1">
        <a:defRPr sz="2400" kern="1200">
          <a:solidFill>
            <a:schemeClr val="tx1"/>
          </a:solidFill>
          <a:latin typeface="+mn-lt"/>
          <a:ea typeface="+mn-ea"/>
          <a:cs typeface="+mn-cs"/>
        </a:defRPr>
      </a:lvl6pPr>
      <a:lvl7pPr marL="3653730" algn="l" defTabSz="1217910" rtl="0" eaLnBrk="1" latinLnBrk="0" hangingPunct="1">
        <a:defRPr sz="2400" kern="1200">
          <a:solidFill>
            <a:schemeClr val="tx1"/>
          </a:solidFill>
          <a:latin typeface="+mn-lt"/>
          <a:ea typeface="+mn-ea"/>
          <a:cs typeface="+mn-cs"/>
        </a:defRPr>
      </a:lvl7pPr>
      <a:lvl8pPr marL="4262684" algn="l" defTabSz="1217910" rtl="0" eaLnBrk="1" latinLnBrk="0" hangingPunct="1">
        <a:defRPr sz="2400" kern="1200">
          <a:solidFill>
            <a:schemeClr val="tx1"/>
          </a:solidFill>
          <a:latin typeface="+mn-lt"/>
          <a:ea typeface="+mn-ea"/>
          <a:cs typeface="+mn-cs"/>
        </a:defRPr>
      </a:lvl8pPr>
      <a:lvl9pPr marL="4871639" algn="l" defTabSz="121791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ibm.com/us-en/marketplace/big-sql"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mailto:wnichola@us.ibm.com"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ubtitle 1"/>
          <p:cNvSpPr>
            <a:spLocks noGrp="1"/>
          </p:cNvSpPr>
          <p:nvPr>
            <p:ph type="subTitle" idx="1"/>
          </p:nvPr>
        </p:nvSpPr>
        <p:spPr bwMode="auto">
          <a:xfrm>
            <a:off x="692730" y="4240935"/>
            <a:ext cx="6705600" cy="857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zh-CN" dirty="0"/>
              <a:t>Feb 28,</a:t>
            </a:r>
            <a:r>
              <a:rPr lang="zh-CN" altLang="en-US" dirty="0"/>
              <a:t> </a:t>
            </a:r>
            <a:r>
              <a:rPr lang="en-US" altLang="zh-CN" dirty="0"/>
              <a:t>2018</a:t>
            </a:r>
          </a:p>
          <a:p>
            <a:endParaRPr lang="en-US" altLang="en-US" dirty="0"/>
          </a:p>
          <a:p>
            <a:endParaRPr lang="en-US" altLang="en-US" dirty="0"/>
          </a:p>
        </p:txBody>
      </p:sp>
      <p:sp>
        <p:nvSpPr>
          <p:cNvPr id="6146" name="Title 1"/>
          <p:cNvSpPr>
            <a:spLocks/>
          </p:cNvSpPr>
          <p:nvPr/>
        </p:nvSpPr>
        <p:spPr bwMode="auto">
          <a:xfrm>
            <a:off x="661988" y="2327275"/>
            <a:ext cx="8234362"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0" fontAlgn="base" hangingPunct="0">
              <a:lnSpc>
                <a:spcPct val="90000"/>
              </a:lnSpc>
              <a:spcBef>
                <a:spcPct val="0"/>
              </a:spcBef>
              <a:spcAft>
                <a:spcPct val="0"/>
              </a:spcAft>
            </a:pPr>
            <a:r>
              <a:rPr lang="en-US" altLang="zh-CN" sz="3600" dirty="0">
                <a:solidFill>
                  <a:srgbClr val="004266"/>
                </a:solidFill>
                <a:latin typeface="Helvetica Neue Thin" charset="0"/>
              </a:rPr>
              <a:t>Analytics</a:t>
            </a:r>
            <a:r>
              <a:rPr lang="zh-CN" altLang="en-US" sz="3600" dirty="0">
                <a:solidFill>
                  <a:srgbClr val="004266"/>
                </a:solidFill>
                <a:latin typeface="Helvetica Neue Thin" charset="0"/>
              </a:rPr>
              <a:t> </a:t>
            </a:r>
            <a:r>
              <a:rPr lang="en-US" altLang="zh-CN" sz="3600" dirty="0">
                <a:solidFill>
                  <a:srgbClr val="004266"/>
                </a:solidFill>
                <a:latin typeface="Helvetica Neue Thin" charset="0"/>
              </a:rPr>
              <a:t>Server, Data Management and Storage</a:t>
            </a:r>
            <a:endParaRPr lang="en-US" altLang="en-US" sz="2800" dirty="0">
              <a:solidFill>
                <a:srgbClr val="404040"/>
              </a:solidFill>
              <a:latin typeface="Helvetica Neue Thin" charset="0"/>
            </a:endParaRPr>
          </a:p>
        </p:txBody>
      </p:sp>
    </p:spTree>
    <p:extLst>
      <p:ext uri="{BB962C8B-B14F-4D97-AF65-F5344CB8AC3E}">
        <p14:creationId xmlns:p14="http://schemas.microsoft.com/office/powerpoint/2010/main" val="1439317515"/>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4360-EC12-46A3-8207-F919FB48FC2B}"/>
              </a:ext>
            </a:extLst>
          </p:cNvPr>
          <p:cNvSpPr>
            <a:spLocks noGrp="1"/>
          </p:cNvSpPr>
          <p:nvPr>
            <p:ph type="title"/>
          </p:nvPr>
        </p:nvSpPr>
        <p:spPr>
          <a:xfrm>
            <a:off x="609600" y="490118"/>
            <a:ext cx="10972800" cy="670468"/>
          </a:xfrm>
        </p:spPr>
        <p:txBody>
          <a:bodyPr/>
          <a:lstStyle/>
          <a:p>
            <a:r>
              <a:rPr lang="en-US" sz="3600" dirty="0"/>
              <a:t>Short and Long Term Approaches for Data Management and Storage</a:t>
            </a:r>
          </a:p>
        </p:txBody>
      </p:sp>
      <p:sp>
        <p:nvSpPr>
          <p:cNvPr id="3" name="Content Placeholder 2">
            <a:extLst>
              <a:ext uri="{FF2B5EF4-FFF2-40B4-BE49-F238E27FC236}">
                <a16:creationId xmlns:a16="http://schemas.microsoft.com/office/drawing/2014/main" id="{E19BE8AC-DB9E-4F48-B0A2-91DF8ADC672A}"/>
              </a:ext>
            </a:extLst>
          </p:cNvPr>
          <p:cNvSpPr>
            <a:spLocks noGrp="1"/>
          </p:cNvSpPr>
          <p:nvPr>
            <p:ph idx="12"/>
          </p:nvPr>
        </p:nvSpPr>
        <p:spPr>
          <a:xfrm>
            <a:off x="609600" y="1644161"/>
            <a:ext cx="10972800" cy="4545623"/>
          </a:xfrm>
        </p:spPr>
        <p:txBody>
          <a:bodyPr/>
          <a:lstStyle/>
          <a:p>
            <a:r>
              <a:rPr lang="en-US" sz="2000" b="1" dirty="0"/>
              <a:t>Short Term Approaches</a:t>
            </a:r>
          </a:p>
          <a:p>
            <a:pPr lvl="1"/>
            <a:endParaRPr lang="en-US" sz="1800" dirty="0"/>
          </a:p>
          <a:p>
            <a:pPr lvl="1"/>
            <a:r>
              <a:rPr lang="en-US" sz="1800" dirty="0"/>
              <a:t>Copy all needed data to sandbox server- </a:t>
            </a:r>
            <a:r>
              <a:rPr lang="en-US" sz="1800" dirty="0" err="1"/>
              <a:t>MarketScan</a:t>
            </a:r>
            <a:r>
              <a:rPr lang="en-US" sz="1800" dirty="0"/>
              <a:t>, SAF </a:t>
            </a:r>
            <a:r>
              <a:rPr lang="en-US" sz="1800" dirty="0" err="1"/>
              <a:t>etc</a:t>
            </a:r>
            <a:r>
              <a:rPr lang="en-US" sz="1800" dirty="0"/>
              <a:t> with appropriate approvals from Data Governance </a:t>
            </a:r>
          </a:p>
          <a:p>
            <a:pPr lvl="1"/>
            <a:r>
              <a:rPr lang="en-US" sz="1800" dirty="0"/>
              <a:t>Run SAS queries on 0852 or NIKE servers, create csv files and SCP to sandbox for analytic work, again with appropriate approvals from Data Governance</a:t>
            </a:r>
          </a:p>
          <a:p>
            <a:pPr lvl="1"/>
            <a:endParaRPr lang="en-US" sz="1500" dirty="0"/>
          </a:p>
          <a:p>
            <a:r>
              <a:rPr lang="en-US" sz="2000" b="1" dirty="0"/>
              <a:t>Medium to Long Term approaches</a:t>
            </a:r>
          </a:p>
          <a:p>
            <a:pPr lvl="1"/>
            <a:endParaRPr lang="en-US" sz="1800" b="1" dirty="0"/>
          </a:p>
          <a:p>
            <a:pPr lvl="1"/>
            <a:r>
              <a:rPr lang="en-US" sz="1800" b="1" dirty="0"/>
              <a:t>Network-attached storage</a:t>
            </a:r>
            <a:r>
              <a:rPr lang="en-US" sz="1800" dirty="0"/>
              <a:t> (</a:t>
            </a:r>
            <a:r>
              <a:rPr lang="en-US" sz="1800" b="1" dirty="0"/>
              <a:t>NAS</a:t>
            </a:r>
            <a:r>
              <a:rPr lang="en-US" sz="1800" dirty="0"/>
              <a:t>) : A Network Attached Storage (</a:t>
            </a:r>
            <a:r>
              <a:rPr lang="en-US" sz="1800" b="1" dirty="0"/>
              <a:t>NAS</a:t>
            </a:r>
            <a:r>
              <a:rPr lang="en-US" sz="1800" dirty="0"/>
              <a:t>) device is a storage device connected to a network that allows storage and retrieval of data from a centralized location for authorized network users. The idea is to have a copy of </a:t>
            </a:r>
            <a:r>
              <a:rPr lang="en-US" sz="1800" dirty="0" err="1"/>
              <a:t>MarketScan</a:t>
            </a:r>
            <a:r>
              <a:rPr lang="en-US" sz="1800" dirty="0"/>
              <a:t>, SAF data </a:t>
            </a:r>
            <a:r>
              <a:rPr lang="en-US" sz="1800" dirty="0" err="1"/>
              <a:t>etc</a:t>
            </a:r>
            <a:r>
              <a:rPr lang="en-US" sz="1800" dirty="0"/>
              <a:t> onto the </a:t>
            </a:r>
            <a:r>
              <a:rPr lang="en-US" sz="1800" b="1" dirty="0"/>
              <a:t>NAS</a:t>
            </a:r>
            <a:r>
              <a:rPr lang="en-US" sz="1800" dirty="0"/>
              <a:t> so that all the users in ACE team can access those files . One of the main advantage is we can access the files from any Truven servers (0852 ,3131,1465 </a:t>
            </a:r>
            <a:r>
              <a:rPr lang="en-US" sz="1800" dirty="0" err="1"/>
              <a:t>etc</a:t>
            </a:r>
            <a:r>
              <a:rPr lang="en-US" sz="1800" dirty="0"/>
              <a:t>).</a:t>
            </a:r>
            <a:endParaRPr lang="en-US" sz="1800" b="1" dirty="0"/>
          </a:p>
          <a:p>
            <a:endParaRPr lang="en-US" dirty="0"/>
          </a:p>
        </p:txBody>
      </p:sp>
    </p:spTree>
    <p:extLst>
      <p:ext uri="{BB962C8B-B14F-4D97-AF65-F5344CB8AC3E}">
        <p14:creationId xmlns:p14="http://schemas.microsoft.com/office/powerpoint/2010/main" val="342526102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58C8F-C19F-4B85-97F3-DD6A2B129B3C}"/>
              </a:ext>
            </a:extLst>
          </p:cNvPr>
          <p:cNvSpPr>
            <a:spLocks noGrp="1"/>
          </p:cNvSpPr>
          <p:nvPr>
            <p:ph type="title"/>
          </p:nvPr>
        </p:nvSpPr>
        <p:spPr>
          <a:xfrm>
            <a:off x="609600" y="586833"/>
            <a:ext cx="10972800" cy="1338682"/>
          </a:xfrm>
        </p:spPr>
        <p:txBody>
          <a:bodyPr/>
          <a:lstStyle/>
          <a:p>
            <a:r>
              <a:rPr lang="en-US" sz="3600" dirty="0"/>
              <a:t>Short and Long Term Approaches for Data Management and Storage</a:t>
            </a:r>
          </a:p>
        </p:txBody>
      </p:sp>
      <p:sp>
        <p:nvSpPr>
          <p:cNvPr id="3" name="Content Placeholder 2">
            <a:extLst>
              <a:ext uri="{FF2B5EF4-FFF2-40B4-BE49-F238E27FC236}">
                <a16:creationId xmlns:a16="http://schemas.microsoft.com/office/drawing/2014/main" id="{DE1D151B-31EC-4689-B32B-508B92824F97}"/>
              </a:ext>
            </a:extLst>
          </p:cNvPr>
          <p:cNvSpPr>
            <a:spLocks noGrp="1"/>
          </p:cNvSpPr>
          <p:nvPr>
            <p:ph idx="12"/>
          </p:nvPr>
        </p:nvSpPr>
        <p:spPr>
          <a:xfrm>
            <a:off x="609600" y="1793631"/>
            <a:ext cx="10972800" cy="4246684"/>
          </a:xfrm>
        </p:spPr>
        <p:txBody>
          <a:bodyPr/>
          <a:lstStyle/>
          <a:p>
            <a:r>
              <a:rPr lang="en-US" sz="2100" b="1" dirty="0"/>
              <a:t>Medium to Long Term approaches</a:t>
            </a:r>
          </a:p>
          <a:p>
            <a:pPr lvl="1"/>
            <a:endParaRPr lang="en-US" sz="1800" b="1" dirty="0"/>
          </a:p>
          <a:p>
            <a:pPr lvl="1"/>
            <a:r>
              <a:rPr lang="en-US" sz="1800" b="1" dirty="0"/>
              <a:t>Apache Hive: </a:t>
            </a:r>
            <a:r>
              <a:rPr lang="en-US" sz="1800" dirty="0"/>
              <a:t>The Apache Hive data warehouse software facilitates reading, writing, and managing large datasets residing in distributed storage using SQL. It is built on top of Apache Hadoop. Look into creating hive tables out of the </a:t>
            </a:r>
            <a:r>
              <a:rPr lang="en-US" sz="1800" dirty="0" err="1"/>
              <a:t>MarketScan</a:t>
            </a:r>
            <a:r>
              <a:rPr lang="en-US" sz="1800" dirty="0"/>
              <a:t> and other data sets  and have these tables reside in Hadoop Server. The main advantage is we can process large data sets in short amount of time and transfer the processed output to the Sandbox server  (3131) using SCP.</a:t>
            </a:r>
          </a:p>
          <a:p>
            <a:pPr lvl="1"/>
            <a:endParaRPr lang="en-US" sz="1800" b="1" dirty="0"/>
          </a:p>
          <a:p>
            <a:pPr lvl="1"/>
            <a:r>
              <a:rPr lang="en-US" sz="1800" b="1" dirty="0"/>
              <a:t>DB2</a:t>
            </a:r>
            <a:r>
              <a:rPr lang="en-US" sz="1800" dirty="0"/>
              <a:t>: DB2 is a database product from IBM. It is a Relational Database Management System (RDBMS). DB2 is designed to store, analyze and retrieve the data efficiently. One option is to move data into DB2 . The DB2 instance will be created on Hadoop Server.   We can contact Gigi's team to discuss about this option since  they have transferred some of the </a:t>
            </a:r>
            <a:r>
              <a:rPr lang="en-US" sz="1800" dirty="0" err="1"/>
              <a:t>MarketScan</a:t>
            </a:r>
            <a:r>
              <a:rPr lang="en-US" sz="1800" dirty="0"/>
              <a:t> data into DB2. DB2 is not free &amp; we need to get an estimate of the costs and resources needed to move the </a:t>
            </a:r>
            <a:r>
              <a:rPr lang="en-US" sz="1800" dirty="0" err="1"/>
              <a:t>MarketScan</a:t>
            </a:r>
            <a:r>
              <a:rPr lang="en-US" sz="1800" dirty="0"/>
              <a:t> data into DB2. IBM Db2 Big SQL : </a:t>
            </a:r>
            <a:r>
              <a:rPr lang="en-US" sz="1800" dirty="0">
                <a:hlinkClick r:id="rId2"/>
              </a:rPr>
              <a:t>https://www.ibm.com/us-en/marketplace/big-sql </a:t>
            </a:r>
            <a:endParaRPr lang="en-US" sz="1800" dirty="0"/>
          </a:p>
          <a:p>
            <a:endParaRPr lang="en-US" dirty="0"/>
          </a:p>
        </p:txBody>
      </p:sp>
    </p:spTree>
    <p:extLst>
      <p:ext uri="{BB962C8B-B14F-4D97-AF65-F5344CB8AC3E}">
        <p14:creationId xmlns:p14="http://schemas.microsoft.com/office/powerpoint/2010/main" val="70544712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Access to EMR Data</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548054" y="1434839"/>
            <a:ext cx="10972800" cy="4567770"/>
          </a:xfrm>
        </p:spPr>
        <p:txBody>
          <a:bodyPr/>
          <a:lstStyle/>
          <a:p>
            <a:r>
              <a:rPr lang="en-US" sz="2000" dirty="0"/>
              <a:t>No change from current access or process</a:t>
            </a:r>
          </a:p>
        </p:txBody>
      </p:sp>
    </p:spTree>
    <p:extLst>
      <p:ext uri="{BB962C8B-B14F-4D97-AF65-F5344CB8AC3E}">
        <p14:creationId xmlns:p14="http://schemas.microsoft.com/office/powerpoint/2010/main" val="3572807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Objectives</a:t>
            </a:r>
            <a:endParaRPr lang="en-US" dirty="0"/>
          </a:p>
        </p:txBody>
      </p:sp>
      <p:sp>
        <p:nvSpPr>
          <p:cNvPr id="3" name="Content Placeholder 2"/>
          <p:cNvSpPr>
            <a:spLocks noGrp="1"/>
          </p:cNvSpPr>
          <p:nvPr>
            <p:ph idx="12"/>
          </p:nvPr>
        </p:nvSpPr>
        <p:spPr/>
        <p:txBody>
          <a:bodyPr/>
          <a:lstStyle/>
          <a:p>
            <a:r>
              <a:rPr lang="en-US" altLang="zh-CN" sz="2400" dirty="0"/>
              <a:t>Step</a:t>
            </a:r>
            <a:r>
              <a:rPr lang="zh-CN" altLang="en-US" sz="2400" dirty="0"/>
              <a:t> </a:t>
            </a:r>
            <a:r>
              <a:rPr lang="en-US" altLang="zh-CN" sz="2400" dirty="0"/>
              <a:t>1:</a:t>
            </a:r>
            <a:r>
              <a:rPr lang="zh-CN" altLang="en-US" sz="2400" dirty="0"/>
              <a:t> </a:t>
            </a:r>
            <a:r>
              <a:rPr lang="en-US" altLang="zh-CN" sz="2400" dirty="0"/>
              <a:t>Determined</a:t>
            </a:r>
            <a:r>
              <a:rPr lang="zh-CN" altLang="en-US" sz="2400" dirty="0"/>
              <a:t> </a:t>
            </a:r>
            <a:r>
              <a:rPr lang="en-US" altLang="zh-CN" sz="2400" dirty="0"/>
              <a:t>the</a:t>
            </a:r>
            <a:r>
              <a:rPr lang="zh-CN" altLang="en-US" sz="2400" dirty="0"/>
              <a:t> </a:t>
            </a:r>
            <a:r>
              <a:rPr lang="en-US" altLang="zh-CN" sz="2400" dirty="0"/>
              <a:t>building</a:t>
            </a:r>
            <a:r>
              <a:rPr lang="zh-CN" altLang="en-US" sz="2400" dirty="0"/>
              <a:t> </a:t>
            </a:r>
            <a:r>
              <a:rPr lang="en-US" altLang="zh-CN" sz="2400" dirty="0"/>
              <a:t>blocks</a:t>
            </a:r>
          </a:p>
          <a:p>
            <a:pPr lvl="1"/>
            <a:r>
              <a:rPr lang="en-US" altLang="zh-CN" sz="2000" dirty="0"/>
              <a:t>Capacity</a:t>
            </a:r>
            <a:r>
              <a:rPr lang="zh-CN" altLang="en-US" sz="2000" dirty="0"/>
              <a:t>： </a:t>
            </a:r>
            <a:r>
              <a:rPr lang="en-US" altLang="zh-CN" sz="2000" dirty="0"/>
              <a:t>CPU,</a:t>
            </a:r>
            <a:r>
              <a:rPr lang="zh-CN" altLang="en-US" sz="2000" dirty="0"/>
              <a:t> </a:t>
            </a:r>
            <a:r>
              <a:rPr lang="en-US" altLang="zh-CN" sz="2000" dirty="0"/>
              <a:t>memory,</a:t>
            </a:r>
            <a:r>
              <a:rPr lang="zh-CN" altLang="en-US" sz="2000" dirty="0"/>
              <a:t> </a:t>
            </a:r>
            <a:r>
              <a:rPr lang="en-US" altLang="zh-CN" sz="2000" dirty="0"/>
              <a:t>Storage</a:t>
            </a:r>
          </a:p>
          <a:p>
            <a:pPr lvl="1"/>
            <a:r>
              <a:rPr lang="en-US" altLang="zh-CN" sz="2000" dirty="0">
                <a:solidFill>
                  <a:schemeClr val="tx1"/>
                </a:solidFill>
              </a:rPr>
              <a:t>Connectivity:</a:t>
            </a:r>
            <a:r>
              <a:rPr lang="zh-CN" altLang="en-US" sz="2000" dirty="0">
                <a:solidFill>
                  <a:schemeClr val="tx1"/>
                </a:solidFill>
              </a:rPr>
              <a:t> </a:t>
            </a:r>
            <a:r>
              <a:rPr lang="en-US" altLang="zh-CN" sz="2000" dirty="0"/>
              <a:t>bridges</a:t>
            </a:r>
            <a:r>
              <a:rPr lang="zh-CN" altLang="en-US" sz="2000" dirty="0"/>
              <a:t> </a:t>
            </a:r>
            <a:r>
              <a:rPr lang="en-US" altLang="zh-CN" sz="2000" dirty="0"/>
              <a:t>to</a:t>
            </a:r>
            <a:r>
              <a:rPr lang="zh-CN" altLang="en-US" sz="2000" dirty="0"/>
              <a:t> </a:t>
            </a:r>
            <a:r>
              <a:rPr lang="en-US" altLang="zh-CN" sz="2000" dirty="0"/>
              <a:t>existing</a:t>
            </a:r>
            <a:r>
              <a:rPr lang="zh-CN" altLang="en-US" sz="2000" dirty="0"/>
              <a:t> </a:t>
            </a:r>
            <a:r>
              <a:rPr lang="en-US" altLang="zh-CN" sz="2000" dirty="0"/>
              <a:t>server/data/service</a:t>
            </a:r>
          </a:p>
          <a:p>
            <a:pPr lvl="1"/>
            <a:r>
              <a:rPr lang="en-US" altLang="zh-CN" sz="2000" dirty="0"/>
              <a:t>Compatibility:</a:t>
            </a:r>
            <a:r>
              <a:rPr lang="zh-CN" altLang="en-US" sz="2000" dirty="0"/>
              <a:t> </a:t>
            </a:r>
            <a:r>
              <a:rPr lang="en-US" altLang="zh-CN" sz="2000" dirty="0"/>
              <a:t>legacy</a:t>
            </a:r>
            <a:r>
              <a:rPr lang="zh-CN" altLang="en-US" sz="2000" dirty="0"/>
              <a:t> </a:t>
            </a:r>
            <a:r>
              <a:rPr lang="en-US" altLang="zh-CN" sz="2000" dirty="0"/>
              <a:t>models,</a:t>
            </a:r>
            <a:r>
              <a:rPr lang="zh-CN" altLang="en-US" sz="2000" dirty="0"/>
              <a:t> </a:t>
            </a:r>
            <a:r>
              <a:rPr lang="en-US" altLang="zh-CN" sz="2000" dirty="0"/>
              <a:t>version control</a:t>
            </a:r>
          </a:p>
          <a:p>
            <a:pPr lvl="1"/>
            <a:r>
              <a:rPr lang="en-US" altLang="zh-CN" sz="2000" dirty="0"/>
              <a:t>Compliance:</a:t>
            </a:r>
            <a:r>
              <a:rPr lang="zh-CN" altLang="en-US" sz="2000" dirty="0"/>
              <a:t> </a:t>
            </a:r>
            <a:r>
              <a:rPr lang="en-US" altLang="zh-CN" sz="2000" dirty="0"/>
              <a:t>HIPAA</a:t>
            </a:r>
          </a:p>
          <a:p>
            <a:pPr lvl="1"/>
            <a:endParaRPr lang="en-US" altLang="zh-CN" sz="2000" dirty="0"/>
          </a:p>
          <a:p>
            <a:r>
              <a:rPr lang="en-US" altLang="zh-CN" sz="2400" dirty="0"/>
              <a:t>Step</a:t>
            </a:r>
            <a:r>
              <a:rPr lang="zh-CN" altLang="en-US" sz="2400" dirty="0"/>
              <a:t> </a:t>
            </a:r>
            <a:r>
              <a:rPr lang="en-US" altLang="zh-CN" sz="2400" dirty="0"/>
              <a:t>2:</a:t>
            </a:r>
            <a:r>
              <a:rPr lang="zh-CN" altLang="en-US" sz="2400" dirty="0"/>
              <a:t> </a:t>
            </a:r>
            <a:r>
              <a:rPr lang="en-US" altLang="zh-CN" sz="2400" dirty="0"/>
              <a:t>Collected</a:t>
            </a:r>
            <a:r>
              <a:rPr lang="zh-CN" altLang="en-US" sz="2400" dirty="0"/>
              <a:t> </a:t>
            </a:r>
            <a:r>
              <a:rPr lang="en-US" altLang="zh-CN" sz="2400" dirty="0"/>
              <a:t>feedback</a:t>
            </a:r>
            <a:r>
              <a:rPr lang="zh-CN" altLang="en-US" sz="2400" dirty="0"/>
              <a:t> </a:t>
            </a:r>
            <a:r>
              <a:rPr lang="en-US" altLang="zh-CN" sz="2400" dirty="0"/>
              <a:t>and</a:t>
            </a:r>
            <a:r>
              <a:rPr lang="zh-CN" altLang="en-US" sz="2400" dirty="0"/>
              <a:t> </a:t>
            </a:r>
            <a:r>
              <a:rPr lang="en-US" altLang="zh-CN" sz="2400" dirty="0"/>
              <a:t>opinion</a:t>
            </a:r>
            <a:r>
              <a:rPr lang="zh-CN" altLang="en-US" sz="2400" dirty="0"/>
              <a:t> </a:t>
            </a:r>
            <a:r>
              <a:rPr lang="en-US" altLang="zh-CN" sz="2400" dirty="0"/>
              <a:t>from</a:t>
            </a:r>
            <a:r>
              <a:rPr lang="zh-CN" altLang="en-US" sz="2400" dirty="0"/>
              <a:t> </a:t>
            </a:r>
            <a:r>
              <a:rPr lang="en-US" altLang="zh-CN" sz="2400" dirty="0"/>
              <a:t>ACE</a:t>
            </a:r>
            <a:r>
              <a:rPr lang="zh-CN" altLang="en-US" sz="2400" dirty="0"/>
              <a:t> </a:t>
            </a:r>
            <a:r>
              <a:rPr lang="en-US" altLang="zh-CN" sz="2400" dirty="0"/>
              <a:t>staff</a:t>
            </a:r>
          </a:p>
          <a:p>
            <a:endParaRPr lang="en-US" altLang="zh-CN" sz="2400" dirty="0"/>
          </a:p>
          <a:p>
            <a:r>
              <a:rPr lang="en-US" altLang="zh-CN" sz="2400" dirty="0"/>
              <a:t>Step</a:t>
            </a:r>
            <a:r>
              <a:rPr lang="zh-CN" altLang="en-US" sz="2400" dirty="0"/>
              <a:t> </a:t>
            </a:r>
            <a:r>
              <a:rPr lang="en-US" altLang="zh-CN" sz="2400" dirty="0"/>
              <a:t>3:</a:t>
            </a:r>
            <a:r>
              <a:rPr lang="zh-CN" altLang="en-US" sz="2400" dirty="0"/>
              <a:t> </a:t>
            </a:r>
            <a:r>
              <a:rPr lang="en-US" altLang="zh-CN" sz="2400" dirty="0"/>
              <a:t>Constructed</a:t>
            </a:r>
            <a:r>
              <a:rPr lang="zh-CN" altLang="en-US" sz="2400" dirty="0"/>
              <a:t> </a:t>
            </a:r>
            <a:r>
              <a:rPr lang="en-US" altLang="zh-CN" sz="2400" dirty="0"/>
              <a:t>a</a:t>
            </a:r>
            <a:r>
              <a:rPr lang="zh-CN" altLang="en-US" sz="2400" dirty="0"/>
              <a:t> </a:t>
            </a:r>
            <a:r>
              <a:rPr lang="en-US" altLang="zh-CN" sz="2400" dirty="0"/>
              <a:t>list</a:t>
            </a:r>
            <a:r>
              <a:rPr lang="zh-CN" altLang="en-US" sz="2400" dirty="0"/>
              <a:t> </a:t>
            </a:r>
            <a:r>
              <a:rPr lang="en-US" altLang="zh-CN" sz="2400" dirty="0"/>
              <a:t>of</a:t>
            </a:r>
            <a:r>
              <a:rPr lang="zh-CN" altLang="en-US" sz="2400" dirty="0"/>
              <a:t> </a:t>
            </a:r>
            <a:r>
              <a:rPr lang="en-US" altLang="zh-CN" sz="2400" dirty="0"/>
              <a:t>comprehensive</a:t>
            </a:r>
            <a:r>
              <a:rPr lang="zh-CN" altLang="en-US" sz="2400" dirty="0"/>
              <a:t> </a:t>
            </a:r>
            <a:r>
              <a:rPr lang="en-US" altLang="zh-CN" sz="2400" dirty="0"/>
              <a:t>requirements</a:t>
            </a:r>
            <a:r>
              <a:rPr lang="zh-CN" altLang="en-US" sz="2400" dirty="0"/>
              <a:t> </a:t>
            </a:r>
            <a:r>
              <a:rPr lang="en-US" altLang="zh-CN" sz="2400" dirty="0"/>
              <a:t>for</a:t>
            </a:r>
            <a:r>
              <a:rPr lang="zh-CN" altLang="en-US" sz="2400" dirty="0"/>
              <a:t> </a:t>
            </a:r>
            <a:r>
              <a:rPr lang="en-US" altLang="zh-CN" sz="2400" dirty="0"/>
              <a:t>development</a:t>
            </a:r>
            <a:r>
              <a:rPr lang="zh-CN" altLang="en-US" sz="2400" dirty="0"/>
              <a:t> </a:t>
            </a:r>
            <a:r>
              <a:rPr lang="en-US" altLang="zh-CN" sz="2400" dirty="0"/>
              <a:t>and</a:t>
            </a:r>
            <a:r>
              <a:rPr lang="zh-CN" altLang="en-US" sz="2400" dirty="0"/>
              <a:t> </a:t>
            </a:r>
            <a:r>
              <a:rPr lang="en-US" altLang="zh-CN" sz="2400" dirty="0"/>
              <a:t>sandbox</a:t>
            </a:r>
            <a:r>
              <a:rPr lang="zh-CN" altLang="en-US" sz="2400" dirty="0"/>
              <a:t> </a:t>
            </a:r>
            <a:r>
              <a:rPr lang="en-US" altLang="zh-CN" sz="2400" dirty="0"/>
              <a:t>server</a:t>
            </a:r>
          </a:p>
        </p:txBody>
      </p:sp>
    </p:spTree>
    <p:extLst>
      <p:ext uri="{BB962C8B-B14F-4D97-AF65-F5344CB8AC3E}">
        <p14:creationId xmlns:p14="http://schemas.microsoft.com/office/powerpoint/2010/main" val="16455446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Production</a:t>
            </a:r>
            <a:r>
              <a:rPr lang="zh-CN" altLang="en-US" dirty="0"/>
              <a:t> </a:t>
            </a:r>
            <a:r>
              <a:rPr lang="en-US" altLang="zh-CN" dirty="0"/>
              <a:t>&amp;</a:t>
            </a:r>
            <a:r>
              <a:rPr lang="zh-CN" altLang="en-US" dirty="0"/>
              <a:t> </a:t>
            </a:r>
            <a:r>
              <a:rPr lang="en-US" altLang="zh-CN" dirty="0"/>
              <a:t>Sandbox</a:t>
            </a:r>
            <a:r>
              <a:rPr lang="zh-CN" altLang="en-US" dirty="0"/>
              <a:t> </a:t>
            </a:r>
            <a:r>
              <a:rPr lang="en-US" altLang="zh-CN" dirty="0"/>
              <a:t>server</a:t>
            </a:r>
            <a:endParaRPr lang="en-US" dirty="0"/>
          </a:p>
        </p:txBody>
      </p:sp>
      <p:sp>
        <p:nvSpPr>
          <p:cNvPr id="3" name="Content Placeholder 2"/>
          <p:cNvSpPr>
            <a:spLocks noGrp="1"/>
          </p:cNvSpPr>
          <p:nvPr>
            <p:ph idx="12"/>
          </p:nvPr>
        </p:nvSpPr>
        <p:spPr/>
        <p:txBody>
          <a:bodyPr/>
          <a:lstStyle/>
          <a:p>
            <a:r>
              <a:rPr lang="en-US" altLang="zh-CN" dirty="0"/>
              <a:t>New</a:t>
            </a:r>
            <a:r>
              <a:rPr lang="zh-CN" altLang="en-US" dirty="0"/>
              <a:t> </a:t>
            </a:r>
            <a:r>
              <a:rPr lang="en-US" altLang="zh-CN" dirty="0"/>
              <a:t>production</a:t>
            </a:r>
            <a:r>
              <a:rPr lang="zh-CN" altLang="en-US" dirty="0"/>
              <a:t> </a:t>
            </a:r>
            <a:r>
              <a:rPr lang="en-US" altLang="zh-CN" dirty="0"/>
              <a:t>&amp;</a:t>
            </a:r>
            <a:r>
              <a:rPr lang="zh-CN" altLang="en-US" dirty="0"/>
              <a:t> </a:t>
            </a:r>
            <a:r>
              <a:rPr lang="en-US" altLang="zh-CN" dirty="0"/>
              <a:t>sandbox</a:t>
            </a:r>
            <a:r>
              <a:rPr lang="zh-CN" altLang="en-US" dirty="0"/>
              <a:t> </a:t>
            </a:r>
            <a:r>
              <a:rPr lang="en-US" altLang="zh-CN" dirty="0"/>
              <a:t>server</a:t>
            </a:r>
            <a:r>
              <a:rPr lang="zh-CN" altLang="en-US" dirty="0"/>
              <a:t> </a:t>
            </a:r>
            <a:r>
              <a:rPr lang="en-US" altLang="zh-CN" dirty="0"/>
              <a:t>are</a:t>
            </a:r>
            <a:r>
              <a:rPr lang="zh-CN" altLang="en-US" dirty="0"/>
              <a:t> </a:t>
            </a:r>
            <a:r>
              <a:rPr lang="en-US" altLang="zh-CN" dirty="0"/>
              <a:t>extensions</a:t>
            </a:r>
            <a:r>
              <a:rPr lang="zh-CN" altLang="en-US" dirty="0"/>
              <a:t> </a:t>
            </a:r>
            <a:r>
              <a:rPr lang="en-US" altLang="zh-CN" dirty="0"/>
              <a:t>to</a:t>
            </a:r>
            <a:r>
              <a:rPr lang="zh-CN" altLang="en-US" dirty="0"/>
              <a:t> </a:t>
            </a:r>
            <a:r>
              <a:rPr lang="en-US" altLang="zh-CN" dirty="0"/>
              <a:t>existing</a:t>
            </a:r>
            <a:r>
              <a:rPr lang="zh-CN" altLang="en-US" dirty="0"/>
              <a:t> </a:t>
            </a:r>
            <a:r>
              <a:rPr lang="en-US" altLang="zh-CN" dirty="0"/>
              <a:t>server,</a:t>
            </a:r>
            <a:r>
              <a:rPr lang="zh-CN" altLang="en-US" dirty="0"/>
              <a:t> </a:t>
            </a:r>
            <a:r>
              <a:rPr lang="en-US" altLang="zh-CN" dirty="0"/>
              <a:t>with</a:t>
            </a:r>
            <a:r>
              <a:rPr lang="zh-CN" altLang="en-US" dirty="0"/>
              <a:t> </a:t>
            </a:r>
            <a:r>
              <a:rPr lang="en-US" altLang="zh-CN" dirty="0"/>
              <a:t>more</a:t>
            </a:r>
            <a:r>
              <a:rPr lang="zh-CN" altLang="en-US" dirty="0"/>
              <a:t> </a:t>
            </a:r>
            <a:r>
              <a:rPr lang="en-US" altLang="zh-CN" dirty="0"/>
              <a:t>recent</a:t>
            </a:r>
            <a:r>
              <a:rPr lang="zh-CN" altLang="en-US" dirty="0"/>
              <a:t> </a:t>
            </a:r>
            <a:r>
              <a:rPr lang="en-US" altLang="zh-CN" dirty="0"/>
              <a:t>tools/languages</a:t>
            </a:r>
            <a:r>
              <a:rPr lang="zh-CN" altLang="en-US" dirty="0"/>
              <a:t> </a:t>
            </a:r>
            <a:r>
              <a:rPr lang="en-US" altLang="zh-CN" dirty="0"/>
              <a:t>installed</a:t>
            </a:r>
            <a:r>
              <a:rPr lang="zh-CN" altLang="en-US" dirty="0"/>
              <a:t> </a:t>
            </a:r>
            <a:endParaRPr lang="en-US" altLang="zh-CN" dirty="0"/>
          </a:p>
          <a:p>
            <a:pPr lvl="1"/>
            <a:r>
              <a:rPr lang="en-US" altLang="zh-CN" dirty="0"/>
              <a:t>It</a:t>
            </a:r>
            <a:r>
              <a:rPr lang="zh-CN" altLang="en-US" dirty="0"/>
              <a:t> </a:t>
            </a:r>
            <a:r>
              <a:rPr lang="en-US" altLang="zh-CN" dirty="0"/>
              <a:t>will</a:t>
            </a:r>
            <a:r>
              <a:rPr lang="zh-CN" altLang="en-US" dirty="0"/>
              <a:t> </a:t>
            </a:r>
            <a:r>
              <a:rPr lang="en-US" altLang="zh-CN" dirty="0"/>
              <a:t>maintain</a:t>
            </a:r>
            <a:r>
              <a:rPr lang="zh-CN" altLang="en-US" dirty="0"/>
              <a:t> </a:t>
            </a:r>
            <a:r>
              <a:rPr lang="en-US" altLang="zh-CN" dirty="0"/>
              <a:t>general</a:t>
            </a:r>
            <a:r>
              <a:rPr lang="zh-CN" altLang="en-US" dirty="0"/>
              <a:t> </a:t>
            </a:r>
            <a:r>
              <a:rPr lang="en-US" altLang="zh-CN" dirty="0"/>
              <a:t>access</a:t>
            </a:r>
            <a:r>
              <a:rPr lang="zh-CN" altLang="en-US" dirty="0"/>
              <a:t> </a:t>
            </a:r>
            <a:r>
              <a:rPr lang="en-US" altLang="zh-CN" dirty="0"/>
              <a:t>to</a:t>
            </a:r>
            <a:r>
              <a:rPr lang="zh-CN" altLang="en-US" dirty="0"/>
              <a:t> </a:t>
            </a:r>
            <a:r>
              <a:rPr lang="en-US" altLang="zh-CN" dirty="0"/>
              <a:t>existing</a:t>
            </a:r>
            <a:r>
              <a:rPr lang="zh-CN" altLang="en-US" dirty="0"/>
              <a:t> </a:t>
            </a:r>
            <a:r>
              <a:rPr lang="en-US" altLang="zh-CN" dirty="0"/>
              <a:t>data</a:t>
            </a:r>
            <a:r>
              <a:rPr lang="zh-CN" altLang="en-US" dirty="0"/>
              <a:t> </a:t>
            </a:r>
            <a:r>
              <a:rPr lang="en-US" altLang="zh-CN" dirty="0"/>
              <a:t>(MarketScan,</a:t>
            </a:r>
            <a:r>
              <a:rPr lang="zh-CN" altLang="en-US" dirty="0"/>
              <a:t> </a:t>
            </a:r>
            <a:r>
              <a:rPr lang="en-US" altLang="zh-CN" dirty="0"/>
              <a:t>NIKE)</a:t>
            </a:r>
          </a:p>
          <a:p>
            <a:pPr lvl="1"/>
            <a:r>
              <a:rPr lang="en-US" altLang="zh-CN" dirty="0"/>
              <a:t>It</a:t>
            </a:r>
            <a:r>
              <a:rPr lang="zh-CN" altLang="en-US" dirty="0"/>
              <a:t> </a:t>
            </a:r>
            <a:r>
              <a:rPr lang="en-US" altLang="zh-CN" dirty="0"/>
              <a:t>will</a:t>
            </a:r>
            <a:r>
              <a:rPr lang="zh-CN" altLang="en-US" dirty="0"/>
              <a:t> </a:t>
            </a:r>
            <a:r>
              <a:rPr lang="en-US" altLang="zh-CN" dirty="0"/>
              <a:t>maintain</a:t>
            </a:r>
            <a:r>
              <a:rPr lang="zh-CN" altLang="en-US" dirty="0"/>
              <a:t> </a:t>
            </a:r>
            <a:r>
              <a:rPr lang="en-US" altLang="zh-CN" dirty="0"/>
              <a:t>general</a:t>
            </a:r>
            <a:r>
              <a:rPr lang="zh-CN" altLang="en-US" dirty="0"/>
              <a:t> </a:t>
            </a:r>
            <a:r>
              <a:rPr lang="en-US" altLang="zh-CN" dirty="0"/>
              <a:t>access</a:t>
            </a:r>
            <a:r>
              <a:rPr lang="zh-CN" altLang="en-US" dirty="0"/>
              <a:t> </a:t>
            </a:r>
            <a:r>
              <a:rPr lang="en-US" altLang="zh-CN" dirty="0"/>
              <a:t>to</a:t>
            </a:r>
            <a:r>
              <a:rPr lang="zh-CN" altLang="en-US" dirty="0"/>
              <a:t> </a:t>
            </a:r>
            <a:r>
              <a:rPr lang="en-US" altLang="zh-CN" dirty="0"/>
              <a:t>existing</a:t>
            </a:r>
            <a:r>
              <a:rPr lang="zh-CN" altLang="en-US" dirty="0"/>
              <a:t> </a:t>
            </a:r>
            <a:r>
              <a:rPr lang="en-US" altLang="zh-CN" dirty="0"/>
              <a:t>server</a:t>
            </a:r>
            <a:r>
              <a:rPr lang="zh-CN" altLang="en-US" dirty="0"/>
              <a:t> </a:t>
            </a:r>
            <a:r>
              <a:rPr lang="en-US" altLang="zh-CN" dirty="0"/>
              <a:t>(0852,</a:t>
            </a:r>
            <a:r>
              <a:rPr lang="zh-CN" altLang="en-US" dirty="0"/>
              <a:t> </a:t>
            </a:r>
            <a:r>
              <a:rPr lang="en-US" altLang="zh-CN" dirty="0"/>
              <a:t>1465)</a:t>
            </a:r>
          </a:p>
          <a:p>
            <a:pPr lvl="1"/>
            <a:r>
              <a:rPr lang="en-US" altLang="zh-CN" dirty="0"/>
              <a:t>Legacy</a:t>
            </a:r>
            <a:r>
              <a:rPr lang="zh-CN" altLang="en-US" dirty="0"/>
              <a:t> </a:t>
            </a:r>
            <a:r>
              <a:rPr lang="en-US" altLang="zh-CN" dirty="0"/>
              <a:t>models</a:t>
            </a:r>
            <a:r>
              <a:rPr lang="zh-CN" altLang="en-US" dirty="0"/>
              <a:t> </a:t>
            </a:r>
            <a:r>
              <a:rPr lang="en-US" altLang="zh-CN" dirty="0"/>
              <a:t>will</a:t>
            </a:r>
            <a:r>
              <a:rPr lang="zh-CN" altLang="en-US" dirty="0"/>
              <a:t> </a:t>
            </a:r>
            <a:r>
              <a:rPr lang="en-US" altLang="zh-CN" dirty="0"/>
              <a:t>keep</a:t>
            </a:r>
            <a:r>
              <a:rPr lang="zh-CN" altLang="en-US" dirty="0"/>
              <a:t> </a:t>
            </a:r>
            <a:r>
              <a:rPr lang="en-US" altLang="zh-CN" dirty="0"/>
              <a:t>running</a:t>
            </a:r>
            <a:r>
              <a:rPr lang="zh-CN" altLang="en-US" dirty="0"/>
              <a:t> </a:t>
            </a:r>
            <a:r>
              <a:rPr lang="en-US" altLang="zh-CN" dirty="0"/>
              <a:t>on</a:t>
            </a:r>
            <a:r>
              <a:rPr lang="zh-CN" altLang="en-US" dirty="0"/>
              <a:t> </a:t>
            </a:r>
            <a:r>
              <a:rPr lang="en-US" altLang="zh-CN" dirty="0"/>
              <a:t>existing</a:t>
            </a:r>
            <a:r>
              <a:rPr lang="zh-CN" altLang="en-US" dirty="0"/>
              <a:t> </a:t>
            </a:r>
            <a:r>
              <a:rPr lang="en-US" altLang="zh-CN" dirty="0"/>
              <a:t>server</a:t>
            </a:r>
            <a:r>
              <a:rPr lang="zh-CN" altLang="en-US" dirty="0"/>
              <a:t> </a:t>
            </a:r>
            <a:r>
              <a:rPr lang="en-US" altLang="zh-CN" dirty="0"/>
              <a:t>until</a:t>
            </a:r>
            <a:r>
              <a:rPr lang="zh-CN" altLang="en-US" dirty="0"/>
              <a:t> </a:t>
            </a:r>
            <a:r>
              <a:rPr lang="en-US" altLang="zh-CN" dirty="0"/>
              <a:t>they</a:t>
            </a:r>
            <a:r>
              <a:rPr lang="zh-CN" altLang="en-US" dirty="0"/>
              <a:t> </a:t>
            </a:r>
            <a:r>
              <a:rPr lang="en-US" altLang="zh-CN" dirty="0"/>
              <a:t>are</a:t>
            </a:r>
            <a:r>
              <a:rPr lang="zh-CN" altLang="en-US" dirty="0"/>
              <a:t> </a:t>
            </a:r>
            <a:r>
              <a:rPr lang="en-US" altLang="zh-CN" dirty="0"/>
              <a:t>ready</a:t>
            </a:r>
            <a:r>
              <a:rPr lang="zh-CN" altLang="en-US" dirty="0"/>
              <a:t> </a:t>
            </a:r>
            <a:r>
              <a:rPr lang="en-US" altLang="zh-CN" dirty="0"/>
              <a:t>to</a:t>
            </a:r>
            <a:r>
              <a:rPr lang="zh-CN" altLang="en-US" dirty="0"/>
              <a:t> </a:t>
            </a:r>
            <a:r>
              <a:rPr lang="en-US" altLang="zh-CN" dirty="0"/>
              <a:t>be</a:t>
            </a:r>
            <a:r>
              <a:rPr lang="zh-CN" altLang="en-US" dirty="0"/>
              <a:t> </a:t>
            </a:r>
            <a:r>
              <a:rPr lang="en-US" altLang="zh-CN" dirty="0"/>
              <a:t>transitioned</a:t>
            </a:r>
            <a:r>
              <a:rPr lang="zh-CN" altLang="en-US" dirty="0"/>
              <a:t> </a:t>
            </a:r>
            <a:r>
              <a:rPr lang="en-US" altLang="zh-CN" dirty="0"/>
              <a:t>into</a:t>
            </a:r>
            <a:r>
              <a:rPr lang="zh-CN" altLang="en-US" dirty="0"/>
              <a:t> </a:t>
            </a:r>
            <a:r>
              <a:rPr lang="en-US" altLang="zh-CN" dirty="0"/>
              <a:t>new</a:t>
            </a:r>
            <a:r>
              <a:rPr lang="zh-CN" altLang="en-US" dirty="0"/>
              <a:t> </a:t>
            </a:r>
            <a:r>
              <a:rPr lang="en-US" altLang="zh-CN" dirty="0"/>
              <a:t>servers</a:t>
            </a:r>
          </a:p>
          <a:p>
            <a:pPr lvl="1"/>
            <a:r>
              <a:rPr lang="en-US" altLang="zh-CN" dirty="0"/>
              <a:t>Future</a:t>
            </a:r>
            <a:r>
              <a:rPr lang="zh-CN" altLang="en-US" dirty="0"/>
              <a:t> </a:t>
            </a:r>
            <a:r>
              <a:rPr lang="en-US" altLang="zh-CN" dirty="0"/>
              <a:t>models</a:t>
            </a:r>
            <a:r>
              <a:rPr lang="zh-CN" altLang="en-US" dirty="0"/>
              <a:t> </a:t>
            </a:r>
            <a:r>
              <a:rPr lang="en-US" altLang="zh-CN" dirty="0"/>
              <a:t>will</a:t>
            </a:r>
            <a:r>
              <a:rPr lang="zh-CN" altLang="en-US" dirty="0"/>
              <a:t> </a:t>
            </a:r>
            <a:r>
              <a:rPr lang="en-US" altLang="zh-CN" dirty="0"/>
              <a:t>be</a:t>
            </a:r>
            <a:r>
              <a:rPr lang="zh-CN" altLang="en-US" dirty="0"/>
              <a:t> </a:t>
            </a:r>
            <a:r>
              <a:rPr lang="en-US" altLang="zh-CN" dirty="0"/>
              <a:t>tested,</a:t>
            </a:r>
            <a:r>
              <a:rPr lang="zh-CN" altLang="en-US" dirty="0"/>
              <a:t> </a:t>
            </a:r>
            <a:r>
              <a:rPr lang="en-US" altLang="zh-CN" dirty="0"/>
              <a:t>stored</a:t>
            </a:r>
            <a:r>
              <a:rPr lang="zh-CN" altLang="en-US" dirty="0"/>
              <a:t> </a:t>
            </a:r>
            <a:r>
              <a:rPr lang="en-US" altLang="zh-CN" dirty="0"/>
              <a:t>and</a:t>
            </a:r>
            <a:r>
              <a:rPr lang="zh-CN" altLang="en-US" dirty="0"/>
              <a:t> </a:t>
            </a:r>
            <a:r>
              <a:rPr lang="en-US" altLang="zh-CN" dirty="0"/>
              <a:t>produced</a:t>
            </a:r>
            <a:r>
              <a:rPr lang="zh-CN" altLang="en-US" dirty="0"/>
              <a:t> </a:t>
            </a:r>
            <a:r>
              <a:rPr lang="en-US" altLang="zh-CN" dirty="0"/>
              <a:t>on</a:t>
            </a:r>
            <a:r>
              <a:rPr lang="zh-CN" altLang="en-US" dirty="0"/>
              <a:t> </a:t>
            </a:r>
            <a:r>
              <a:rPr lang="en-US" altLang="zh-CN" dirty="0"/>
              <a:t>new</a:t>
            </a:r>
            <a:r>
              <a:rPr lang="zh-CN" altLang="en-US" dirty="0"/>
              <a:t> </a:t>
            </a:r>
            <a:r>
              <a:rPr lang="en-US" altLang="zh-CN" dirty="0"/>
              <a:t>production</a:t>
            </a:r>
            <a:r>
              <a:rPr lang="zh-CN" altLang="en-US" dirty="0"/>
              <a:t> </a:t>
            </a:r>
            <a:r>
              <a:rPr lang="en-US" altLang="zh-CN" dirty="0"/>
              <a:t>&amp;</a:t>
            </a:r>
            <a:r>
              <a:rPr lang="zh-CN" altLang="en-US" dirty="0"/>
              <a:t> </a:t>
            </a:r>
            <a:r>
              <a:rPr lang="en-US" altLang="zh-CN" dirty="0"/>
              <a:t>sandbox</a:t>
            </a:r>
            <a:r>
              <a:rPr lang="zh-CN" altLang="en-US" dirty="0"/>
              <a:t> </a:t>
            </a:r>
            <a:r>
              <a:rPr lang="en-US" altLang="zh-CN" dirty="0"/>
              <a:t>server</a:t>
            </a:r>
          </a:p>
          <a:p>
            <a:endParaRPr lang="en-US" dirty="0"/>
          </a:p>
        </p:txBody>
      </p:sp>
    </p:spTree>
    <p:extLst>
      <p:ext uri="{BB962C8B-B14F-4D97-AF65-F5344CB8AC3E}">
        <p14:creationId xmlns:p14="http://schemas.microsoft.com/office/powerpoint/2010/main" val="75758521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Production</a:t>
            </a:r>
            <a:r>
              <a:rPr lang="zh-CN" altLang="en-US" dirty="0"/>
              <a:t> </a:t>
            </a:r>
            <a:r>
              <a:rPr lang="en-US" altLang="zh-CN" dirty="0"/>
              <a:t>vs.</a:t>
            </a:r>
            <a:r>
              <a:rPr lang="zh-CN" altLang="en-US" dirty="0"/>
              <a:t> </a:t>
            </a:r>
            <a:r>
              <a:rPr lang="en-US" altLang="zh-CN" dirty="0"/>
              <a:t>Sandbox</a:t>
            </a:r>
            <a:r>
              <a:rPr lang="zh-CN" altLang="en-US" dirty="0"/>
              <a:t> </a:t>
            </a:r>
            <a:r>
              <a:rPr lang="en-US" altLang="zh-CN" dirty="0"/>
              <a:t>server</a:t>
            </a:r>
            <a:endParaRPr lang="en-US" dirty="0"/>
          </a:p>
        </p:txBody>
      </p:sp>
      <p:graphicFrame>
        <p:nvGraphicFramePr>
          <p:cNvPr id="4" name="Content Placeholder 3"/>
          <p:cNvGraphicFramePr>
            <a:graphicFrameLocks noGrp="1"/>
          </p:cNvGraphicFramePr>
          <p:nvPr>
            <p:ph idx="12"/>
            <p:extLst>
              <p:ext uri="{D42A27DB-BD31-4B8C-83A1-F6EECF244321}">
                <p14:modId xmlns:p14="http://schemas.microsoft.com/office/powerpoint/2010/main" val="1948567792"/>
              </p:ext>
            </p:extLst>
          </p:nvPr>
        </p:nvGraphicFramePr>
        <p:xfrm>
          <a:off x="609600" y="1601789"/>
          <a:ext cx="10972800" cy="3292848"/>
        </p:xfrm>
        <a:graphic>
          <a:graphicData uri="http://schemas.openxmlformats.org/drawingml/2006/table">
            <a:tbl>
              <a:tblPr firstRow="1" bandRow="1">
                <a:tableStyleId>{FABFCF23-3B69-468F-B69F-88F6DE6A72F2}</a:tableStyleId>
              </a:tblPr>
              <a:tblGrid>
                <a:gridCol w="2006600">
                  <a:extLst>
                    <a:ext uri="{9D8B030D-6E8A-4147-A177-3AD203B41FA5}">
                      <a16:colId xmlns:a16="http://schemas.microsoft.com/office/drawing/2014/main" val="20000"/>
                    </a:ext>
                  </a:extLst>
                </a:gridCol>
                <a:gridCol w="4445000">
                  <a:extLst>
                    <a:ext uri="{9D8B030D-6E8A-4147-A177-3AD203B41FA5}">
                      <a16:colId xmlns:a16="http://schemas.microsoft.com/office/drawing/2014/main" val="20001"/>
                    </a:ext>
                  </a:extLst>
                </a:gridCol>
                <a:gridCol w="4521200">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Production</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706567">
                <a:tc>
                  <a:txBody>
                    <a:bodyPr/>
                    <a:lstStyle/>
                    <a:p>
                      <a:pPr algn="l"/>
                      <a:r>
                        <a:rPr lang="en-US" altLang="zh-CN" sz="1800" dirty="0"/>
                        <a:t>Timing</a:t>
                      </a:r>
                      <a:endParaRPr lang="en-US" sz="1800" b="1" dirty="0"/>
                    </a:p>
                  </a:txBody>
                  <a:tcPr/>
                </a:tc>
                <a:tc>
                  <a:txBody>
                    <a:bodyPr/>
                    <a:lstStyle/>
                    <a:p>
                      <a:r>
                        <a:rPr lang="en-US" altLang="zh-CN" sz="1600" dirty="0">
                          <a:solidFill>
                            <a:srgbClr val="4C991D"/>
                          </a:solidFill>
                        </a:rPr>
                        <a:t>Early</a:t>
                      </a:r>
                      <a:r>
                        <a:rPr lang="zh-CN" altLang="en-US" sz="1600" dirty="0">
                          <a:solidFill>
                            <a:srgbClr val="4C991D"/>
                          </a:solidFill>
                        </a:rPr>
                        <a:t> </a:t>
                      </a:r>
                      <a:r>
                        <a:rPr lang="en-US" altLang="zh-CN" sz="1600" dirty="0">
                          <a:solidFill>
                            <a:srgbClr val="4C991D"/>
                          </a:solidFill>
                        </a:rPr>
                        <a:t>February</a:t>
                      </a:r>
                      <a:endParaRPr lang="en-US" sz="1600" dirty="0">
                        <a:solidFill>
                          <a:srgbClr val="4C991D"/>
                        </a:solidFill>
                      </a:endParaRPr>
                    </a:p>
                  </a:txBody>
                  <a:tcPr/>
                </a:tc>
                <a:tc>
                  <a:txBody>
                    <a:bodyPr/>
                    <a:lstStyle/>
                    <a:p>
                      <a:r>
                        <a:rPr lang="en-US" altLang="zh-CN" sz="1600" dirty="0">
                          <a:solidFill>
                            <a:srgbClr val="991E1B"/>
                          </a:solidFill>
                        </a:rPr>
                        <a:t>Upon</a:t>
                      </a:r>
                      <a:r>
                        <a:rPr lang="zh-CN" altLang="en-US" sz="1600" dirty="0">
                          <a:solidFill>
                            <a:srgbClr val="991E1B"/>
                          </a:solidFill>
                        </a:rPr>
                        <a:t> </a:t>
                      </a:r>
                      <a:r>
                        <a:rPr lang="en-US" altLang="zh-CN" sz="1600" dirty="0">
                          <a:solidFill>
                            <a:srgbClr val="991E1B"/>
                          </a:solidFill>
                        </a:rPr>
                        <a:t>finishing</a:t>
                      </a:r>
                      <a:r>
                        <a:rPr lang="zh-CN" altLang="en-US" sz="1600" baseline="0" dirty="0">
                          <a:solidFill>
                            <a:srgbClr val="991E1B"/>
                          </a:solidFill>
                        </a:rPr>
                        <a:t> </a:t>
                      </a:r>
                      <a:r>
                        <a:rPr lang="en-US" altLang="zh-CN" sz="1600" baseline="0" dirty="0">
                          <a:solidFill>
                            <a:srgbClr val="991E1B"/>
                          </a:solidFill>
                        </a:rPr>
                        <a:t>Production</a:t>
                      </a:r>
                      <a:r>
                        <a:rPr lang="zh-CN" altLang="en-US" sz="1600" baseline="0" dirty="0">
                          <a:solidFill>
                            <a:srgbClr val="991E1B"/>
                          </a:solidFill>
                        </a:rPr>
                        <a:t> </a:t>
                      </a:r>
                      <a:r>
                        <a:rPr lang="en-US" altLang="zh-CN" sz="1600" baseline="0" dirty="0">
                          <a:solidFill>
                            <a:srgbClr val="991E1B"/>
                          </a:solidFill>
                        </a:rPr>
                        <a:t>server</a:t>
                      </a:r>
                      <a:endParaRPr lang="en-US" sz="1600" dirty="0">
                        <a:solidFill>
                          <a:srgbClr val="991E1B"/>
                        </a:solidFill>
                      </a:endParaRPr>
                    </a:p>
                  </a:txBody>
                  <a:tcPr/>
                </a:tc>
                <a:extLst>
                  <a:ext uri="{0D108BD9-81ED-4DB2-BD59-A6C34878D82A}">
                    <a16:rowId xmlns:a16="http://schemas.microsoft.com/office/drawing/2014/main" val="10001"/>
                  </a:ext>
                </a:extLst>
              </a:tr>
              <a:tr h="419604">
                <a:tc>
                  <a:txBody>
                    <a:bodyPr/>
                    <a:lstStyle/>
                    <a:p>
                      <a:pPr algn="l"/>
                      <a:r>
                        <a:rPr lang="en-US" altLang="zh-CN" sz="1800" dirty="0"/>
                        <a:t>Data</a:t>
                      </a:r>
                      <a:r>
                        <a:rPr lang="zh-CN" altLang="en-US" sz="1800" dirty="0"/>
                        <a:t> </a:t>
                      </a:r>
                      <a:r>
                        <a:rPr lang="en-US" altLang="zh-CN" sz="1800" dirty="0"/>
                        <a:t>restrictions</a:t>
                      </a:r>
                      <a:endParaRPr lang="en-US" sz="1800" b="1" dirty="0"/>
                    </a:p>
                  </a:txBody>
                  <a:tcPr/>
                </a:tc>
                <a:tc>
                  <a:txBody>
                    <a:bodyPr/>
                    <a:lstStyle/>
                    <a:p>
                      <a:r>
                        <a:rPr lang="en-US" altLang="zh-CN" sz="1600" dirty="0"/>
                        <a:t>General HIPAA</a:t>
                      </a:r>
                      <a:endParaRPr lang="en-US" sz="1600" dirty="0"/>
                    </a:p>
                  </a:txBody>
                  <a:tcPr/>
                </a:tc>
                <a:tc>
                  <a:txBody>
                    <a:bodyPr/>
                    <a:lstStyle/>
                    <a:p>
                      <a:r>
                        <a:rPr lang="en-US" altLang="zh-CN" sz="1600" dirty="0"/>
                        <a:t>General HIPAA</a:t>
                      </a:r>
                      <a:endParaRPr lang="en-US" sz="1600" dirty="0"/>
                    </a:p>
                  </a:txBody>
                  <a:tcPr/>
                </a:tc>
                <a:extLst>
                  <a:ext uri="{0D108BD9-81ED-4DB2-BD59-A6C34878D82A}">
                    <a16:rowId xmlns:a16="http://schemas.microsoft.com/office/drawing/2014/main" val="10002"/>
                  </a:ext>
                </a:extLst>
              </a:tr>
              <a:tr h="1022437">
                <a:tc>
                  <a:txBody>
                    <a:bodyPr/>
                    <a:lstStyle/>
                    <a:p>
                      <a:pPr algn="l"/>
                      <a:r>
                        <a:rPr lang="en-US" altLang="zh-CN" sz="1800" dirty="0"/>
                        <a:t>3</a:t>
                      </a:r>
                      <a:r>
                        <a:rPr lang="en-US" altLang="zh-CN" sz="1800" baseline="30000" dirty="0"/>
                        <a:t>rd</a:t>
                      </a:r>
                      <a:r>
                        <a:rPr lang="zh-CN" altLang="en-US" sz="1800" baseline="0" dirty="0"/>
                        <a:t> </a:t>
                      </a:r>
                      <a:r>
                        <a:rPr lang="en-US" altLang="zh-CN" sz="1800" baseline="0" dirty="0"/>
                        <a:t>party</a:t>
                      </a:r>
                      <a:r>
                        <a:rPr lang="zh-CN" altLang="en-US" sz="1800" baseline="0" dirty="0"/>
                        <a:t> </a:t>
                      </a:r>
                      <a:r>
                        <a:rPr lang="en-US" altLang="zh-CN" sz="1800" baseline="0" dirty="0"/>
                        <a:t>software</a:t>
                      </a:r>
                      <a:endParaRPr lang="en-US" sz="1800" b="1" dirty="0"/>
                    </a:p>
                  </a:txBody>
                  <a:tcPr/>
                </a:tc>
                <a:tc>
                  <a:txBody>
                    <a:bodyPr/>
                    <a:lstStyle/>
                    <a:p>
                      <a:r>
                        <a:rPr lang="en-US" altLang="zh-CN" sz="1600" b="1" dirty="0"/>
                        <a:t>Docker</a:t>
                      </a:r>
                      <a:r>
                        <a:rPr lang="zh-CN" altLang="en-US" sz="1600" b="1" dirty="0"/>
                        <a:t>*</a:t>
                      </a:r>
                      <a:r>
                        <a:rPr lang="en-US" altLang="zh-CN" sz="1600" baseline="0" dirty="0"/>
                        <a:t>,</a:t>
                      </a:r>
                      <a:r>
                        <a:rPr lang="zh-CN" altLang="en-US" sz="1600" baseline="0" dirty="0"/>
                        <a:t> </a:t>
                      </a:r>
                      <a:r>
                        <a:rPr lang="en-US" altLang="zh-CN" sz="1600" baseline="0" dirty="0"/>
                        <a:t>Flexible</a:t>
                      </a:r>
                      <a:r>
                        <a:rPr lang="zh-CN" altLang="en-US" sz="1600" baseline="0" dirty="0"/>
                        <a:t> </a:t>
                      </a:r>
                      <a:r>
                        <a:rPr lang="en-US" altLang="zh-CN" sz="1600" baseline="0" dirty="0"/>
                        <a:t>Analytics</a:t>
                      </a:r>
                      <a:endParaRPr lang="en-US" sz="1600" dirty="0"/>
                    </a:p>
                  </a:txBody>
                  <a:tcPr/>
                </a:tc>
                <a:tc>
                  <a:txBody>
                    <a:bodyPr/>
                    <a:lstStyle/>
                    <a:p>
                      <a:r>
                        <a:rPr lang="en-US" altLang="zh-CN" sz="1600" b="1" dirty="0"/>
                        <a:t>Docker</a:t>
                      </a:r>
                      <a:r>
                        <a:rPr lang="zh-CN" altLang="en-US" sz="1600" b="1" dirty="0"/>
                        <a:t>*</a:t>
                      </a:r>
                      <a:r>
                        <a:rPr lang="en-US" altLang="zh-CN" sz="1600" dirty="0"/>
                        <a:t>,</a:t>
                      </a:r>
                      <a:r>
                        <a:rPr lang="zh-CN" altLang="en-US" sz="1600" dirty="0"/>
                        <a:t> </a:t>
                      </a:r>
                      <a:r>
                        <a:rPr lang="en-US" altLang="zh-CN" sz="1600" dirty="0"/>
                        <a:t>Flexible</a:t>
                      </a:r>
                      <a:r>
                        <a:rPr lang="zh-CN" altLang="en-US" sz="1600" dirty="0"/>
                        <a:t> </a:t>
                      </a:r>
                      <a:r>
                        <a:rPr lang="en-US" altLang="zh-CN" sz="1600" dirty="0"/>
                        <a:t>Analytics,</a:t>
                      </a:r>
                      <a:r>
                        <a:rPr lang="zh-CN" altLang="en-US" sz="1600" dirty="0"/>
                        <a:t> </a:t>
                      </a:r>
                      <a:r>
                        <a:rPr lang="en-US" altLang="zh-CN" sz="1600" dirty="0">
                          <a:solidFill>
                            <a:srgbClr val="991E1B"/>
                          </a:solidFill>
                        </a:rPr>
                        <a:t>Anaconda</a:t>
                      </a:r>
                      <a:r>
                        <a:rPr lang="zh-CN" altLang="en-US" sz="1600" baseline="0" dirty="0">
                          <a:solidFill>
                            <a:srgbClr val="991E1B"/>
                          </a:solidFill>
                        </a:rPr>
                        <a:t> </a:t>
                      </a:r>
                      <a:r>
                        <a:rPr lang="en-US" altLang="zh-CN" sz="1600" baseline="0" dirty="0">
                          <a:solidFill>
                            <a:srgbClr val="991E1B"/>
                          </a:solidFill>
                        </a:rPr>
                        <a:t>Python(2.7</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3.6:</a:t>
                      </a:r>
                      <a:r>
                        <a:rPr lang="zh-CN" altLang="en-US" sz="1600" baseline="0" dirty="0">
                          <a:solidFill>
                            <a:srgbClr val="991E1B"/>
                          </a:solidFill>
                        </a:rPr>
                        <a:t> </a:t>
                      </a:r>
                      <a:r>
                        <a:rPr lang="en-US" altLang="zh-CN" sz="1600" baseline="0" dirty="0">
                          <a:solidFill>
                            <a:srgbClr val="991E1B"/>
                          </a:solidFill>
                        </a:rPr>
                        <a:t>pandas,</a:t>
                      </a:r>
                      <a:r>
                        <a:rPr lang="zh-CN" altLang="en-US" sz="1600" baseline="0" dirty="0">
                          <a:solidFill>
                            <a:srgbClr val="991E1B"/>
                          </a:solidFill>
                        </a:rPr>
                        <a:t> </a:t>
                      </a:r>
                      <a:r>
                        <a:rPr lang="en-US" altLang="zh-CN" sz="1600" baseline="0" dirty="0" err="1">
                          <a:solidFill>
                            <a:srgbClr val="991E1B"/>
                          </a:solidFill>
                        </a:rPr>
                        <a:t>numpy</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sklearn</a:t>
                      </a:r>
                      <a:r>
                        <a:rPr lang="en-US" altLang="zh-CN" sz="1600" baseline="0" dirty="0">
                          <a:solidFill>
                            <a:srgbClr val="991E1B"/>
                          </a:solidFill>
                        </a:rPr>
                        <a:t>),</a:t>
                      </a:r>
                    </a:p>
                    <a:p>
                      <a:r>
                        <a:rPr lang="en-US" altLang="zh-CN" sz="1600" baseline="0" dirty="0">
                          <a:solidFill>
                            <a:srgbClr val="991E1B"/>
                          </a:solidFill>
                        </a:rPr>
                        <a:t>R</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err="1">
                          <a:solidFill>
                            <a:srgbClr val="991E1B"/>
                          </a:solidFill>
                        </a:rPr>
                        <a:t>Rstudio</a:t>
                      </a:r>
                      <a:r>
                        <a:rPr lang="en-US" altLang="zh-CN" sz="1600" baseline="0" dirty="0">
                          <a:solidFill>
                            <a:srgbClr val="991E1B"/>
                          </a:solidFill>
                        </a:rPr>
                        <a:t>,</a:t>
                      </a:r>
                      <a:r>
                        <a:rPr lang="zh-CN" altLang="en-US" sz="1600" baseline="0" dirty="0">
                          <a:solidFill>
                            <a:srgbClr val="991E1B"/>
                          </a:solidFill>
                        </a:rPr>
                        <a:t> </a:t>
                      </a:r>
                      <a:r>
                        <a:rPr lang="en-US" altLang="zh-CN" sz="1600" baseline="0" dirty="0">
                          <a:solidFill>
                            <a:srgbClr val="991E1B"/>
                          </a:solidFill>
                        </a:rPr>
                        <a:t>SQL,</a:t>
                      </a:r>
                      <a:r>
                        <a:rPr lang="zh-CN" altLang="en-US" sz="1600" baseline="0" dirty="0">
                          <a:solidFill>
                            <a:srgbClr val="991E1B"/>
                          </a:solidFill>
                        </a:rPr>
                        <a:t> </a:t>
                      </a:r>
                      <a:r>
                        <a:rPr lang="en-US" altLang="zh-CN" sz="1600" baseline="0" dirty="0" err="1">
                          <a:solidFill>
                            <a:srgbClr val="991E1B"/>
                          </a:solidFill>
                        </a:rPr>
                        <a:t>Git</a:t>
                      </a:r>
                      <a:r>
                        <a:rPr lang="en-US" altLang="zh-CN" sz="1600" baseline="0" dirty="0">
                          <a:solidFill>
                            <a:srgbClr val="991E1B"/>
                          </a:solidFill>
                        </a:rPr>
                        <a:t>,</a:t>
                      </a:r>
                      <a:r>
                        <a:rPr lang="zh-CN" altLang="en-US" sz="1600" baseline="0" dirty="0">
                          <a:solidFill>
                            <a:srgbClr val="991E1B"/>
                          </a:solidFill>
                        </a:rPr>
                        <a:t> </a:t>
                      </a:r>
                      <a:r>
                        <a:rPr lang="en-US" altLang="zh-CN" sz="1600" baseline="0" dirty="0" err="1">
                          <a:solidFill>
                            <a:srgbClr val="991E1B"/>
                          </a:solidFill>
                        </a:rPr>
                        <a:t>Git</a:t>
                      </a:r>
                      <a:r>
                        <a:rPr lang="zh-CN" altLang="en-US" sz="1600" baseline="0" dirty="0">
                          <a:solidFill>
                            <a:srgbClr val="991E1B"/>
                          </a:solidFill>
                        </a:rPr>
                        <a:t> </a:t>
                      </a:r>
                      <a:r>
                        <a:rPr lang="en-US" altLang="zh-CN" sz="1600" baseline="0" dirty="0">
                          <a:solidFill>
                            <a:srgbClr val="991E1B"/>
                          </a:solidFill>
                        </a:rPr>
                        <a:t>LFS,</a:t>
                      </a:r>
                      <a:r>
                        <a:rPr lang="zh-CN" altLang="en-US" sz="1600" baseline="0" dirty="0">
                          <a:solidFill>
                            <a:srgbClr val="991E1B"/>
                          </a:solidFill>
                        </a:rPr>
                        <a:t> </a:t>
                      </a:r>
                      <a:r>
                        <a:rPr lang="en-US" altLang="zh-CN" sz="1600" baseline="0" dirty="0" err="1">
                          <a:solidFill>
                            <a:srgbClr val="991E1B"/>
                          </a:solidFill>
                        </a:rPr>
                        <a:t>Jupyter</a:t>
                      </a:r>
                      <a:r>
                        <a:rPr lang="zh-CN" altLang="en-US" sz="1600" baseline="0" dirty="0">
                          <a:solidFill>
                            <a:srgbClr val="991E1B"/>
                          </a:solidFill>
                        </a:rPr>
                        <a:t> </a:t>
                      </a:r>
                      <a:r>
                        <a:rPr lang="en-US" altLang="zh-CN" sz="1600" baseline="0" dirty="0">
                          <a:solidFill>
                            <a:srgbClr val="991E1B"/>
                          </a:solidFill>
                        </a:rPr>
                        <a:t>Notebook,</a:t>
                      </a:r>
                      <a:r>
                        <a:rPr lang="zh-CN" altLang="en-US" sz="1600" baseline="0" dirty="0">
                          <a:solidFill>
                            <a:srgbClr val="991E1B"/>
                          </a:solidFill>
                        </a:rPr>
                        <a:t> </a:t>
                      </a:r>
                      <a:r>
                        <a:rPr lang="en-US" altLang="zh-CN" sz="1600" baseline="0" dirty="0">
                          <a:solidFill>
                            <a:srgbClr val="991E1B"/>
                          </a:solidFill>
                        </a:rPr>
                        <a:t>Spark,</a:t>
                      </a:r>
                      <a:r>
                        <a:rPr lang="zh-CN" altLang="en-US" sz="1600" baseline="0" dirty="0">
                          <a:solidFill>
                            <a:srgbClr val="991E1B"/>
                          </a:solidFill>
                        </a:rPr>
                        <a:t> </a:t>
                      </a:r>
                      <a:r>
                        <a:rPr lang="en-US" altLang="zh-CN" sz="1600" baseline="0" dirty="0">
                          <a:solidFill>
                            <a:srgbClr val="991E1B"/>
                          </a:solidFill>
                        </a:rPr>
                        <a:t>SAS(?)</a:t>
                      </a:r>
                      <a:endParaRPr lang="en-US" sz="1600" i="0" dirty="0">
                        <a:solidFill>
                          <a:srgbClr val="991E1B"/>
                        </a:solidFill>
                      </a:endParaRPr>
                    </a:p>
                  </a:txBody>
                  <a:tcPr/>
                </a:tc>
                <a:extLst>
                  <a:ext uri="{0D108BD9-81ED-4DB2-BD59-A6C34878D82A}">
                    <a16:rowId xmlns:a16="http://schemas.microsoft.com/office/drawing/2014/main" val="10003"/>
                  </a:ext>
                </a:extLst>
              </a:tr>
              <a:tr h="703637">
                <a:tc>
                  <a:txBody>
                    <a:bodyPr/>
                    <a:lstStyle/>
                    <a:p>
                      <a:pPr algn="l"/>
                      <a:r>
                        <a:rPr lang="en-US" altLang="zh-CN" sz="1800" dirty="0"/>
                        <a:t>Access/users</a:t>
                      </a:r>
                      <a:endParaRPr lang="en-US" sz="1800" b="1" dirty="0"/>
                    </a:p>
                  </a:txBody>
                  <a:tcPr/>
                </a:tc>
                <a:tc>
                  <a:txBody>
                    <a:bodyPr/>
                    <a:lstStyle/>
                    <a:p>
                      <a:r>
                        <a:rPr lang="en-US" altLang="zh-CN" sz="1600" dirty="0">
                          <a:solidFill>
                            <a:srgbClr val="4C991D"/>
                          </a:solidFill>
                        </a:rPr>
                        <a:t>Restricted</a:t>
                      </a:r>
                      <a:r>
                        <a:rPr lang="zh-CN" altLang="en-US" sz="1600" baseline="0" dirty="0">
                          <a:solidFill>
                            <a:srgbClr val="4C991D"/>
                          </a:solidFill>
                        </a:rPr>
                        <a:t> </a:t>
                      </a:r>
                      <a:r>
                        <a:rPr lang="en-US" altLang="zh-CN" sz="1600" baseline="0" dirty="0">
                          <a:solidFill>
                            <a:srgbClr val="4C991D"/>
                          </a:solidFill>
                        </a:rPr>
                        <a:t>access</a:t>
                      </a:r>
                      <a:r>
                        <a:rPr lang="zh-CN" altLang="en-US" sz="1600" baseline="0" dirty="0">
                          <a:solidFill>
                            <a:srgbClr val="4C991D"/>
                          </a:solidFill>
                        </a:rPr>
                        <a:t> </a:t>
                      </a:r>
                      <a:r>
                        <a:rPr lang="en-US" altLang="zh-CN" sz="1600" baseline="0" dirty="0">
                          <a:solidFill>
                            <a:srgbClr val="4C991D"/>
                          </a:solidFill>
                        </a:rPr>
                        <a:t>to</a:t>
                      </a:r>
                      <a:r>
                        <a:rPr lang="zh-CN" altLang="en-US" sz="1600" baseline="0" dirty="0">
                          <a:solidFill>
                            <a:srgbClr val="4C991D"/>
                          </a:solidFill>
                        </a:rPr>
                        <a:t> </a:t>
                      </a:r>
                      <a:r>
                        <a:rPr lang="en-US" altLang="zh-CN" sz="1600" baseline="0" dirty="0">
                          <a:solidFill>
                            <a:srgbClr val="4C991D"/>
                          </a:solidFill>
                        </a:rPr>
                        <a:t>and</a:t>
                      </a:r>
                      <a:r>
                        <a:rPr lang="zh-CN" altLang="en-US" sz="1600" baseline="0" dirty="0">
                          <a:solidFill>
                            <a:srgbClr val="4C991D"/>
                          </a:solidFill>
                        </a:rPr>
                        <a:t> </a:t>
                      </a:r>
                      <a:r>
                        <a:rPr lang="en-US" altLang="zh-CN" sz="1600" baseline="0" dirty="0">
                          <a:solidFill>
                            <a:srgbClr val="4C991D"/>
                          </a:solidFill>
                        </a:rPr>
                        <a:t>control</a:t>
                      </a:r>
                      <a:r>
                        <a:rPr lang="zh-CN" altLang="en-US" sz="1600" baseline="0" dirty="0">
                          <a:solidFill>
                            <a:srgbClr val="4C991D"/>
                          </a:solidFill>
                        </a:rPr>
                        <a:t> </a:t>
                      </a:r>
                      <a:r>
                        <a:rPr lang="en-US" altLang="zh-CN" sz="1600" baseline="0" dirty="0">
                          <a:solidFill>
                            <a:srgbClr val="4C991D"/>
                          </a:solidFill>
                        </a:rPr>
                        <a:t>by</a:t>
                      </a:r>
                      <a:r>
                        <a:rPr lang="zh-CN" altLang="en-US" sz="1600" baseline="0" dirty="0">
                          <a:solidFill>
                            <a:srgbClr val="4C991D"/>
                          </a:solidFill>
                        </a:rPr>
                        <a:t> </a:t>
                      </a:r>
                      <a:r>
                        <a:rPr lang="en-US" altLang="zh-CN" sz="1600" baseline="0" dirty="0">
                          <a:solidFill>
                            <a:srgbClr val="4C991D"/>
                          </a:solidFill>
                        </a:rPr>
                        <a:t>project/production</a:t>
                      </a:r>
                      <a:r>
                        <a:rPr lang="zh-CN" altLang="en-US" sz="1600" baseline="0" dirty="0">
                          <a:solidFill>
                            <a:srgbClr val="4C991D"/>
                          </a:solidFill>
                        </a:rPr>
                        <a:t> </a:t>
                      </a:r>
                      <a:r>
                        <a:rPr lang="en-US" altLang="zh-CN" sz="1600" baseline="0" dirty="0">
                          <a:solidFill>
                            <a:srgbClr val="4C991D"/>
                          </a:solidFill>
                        </a:rPr>
                        <a:t>lead</a:t>
                      </a:r>
                      <a:endParaRPr lang="en-US" sz="1600" dirty="0">
                        <a:solidFill>
                          <a:srgbClr val="4C991D"/>
                        </a:solidFill>
                      </a:endParaRPr>
                    </a:p>
                  </a:txBody>
                  <a:tcPr/>
                </a:tc>
                <a:tc>
                  <a:txBody>
                    <a:bodyPr/>
                    <a:lstStyle/>
                    <a:p>
                      <a:r>
                        <a:rPr lang="en-US" altLang="zh-CN" sz="1600" dirty="0">
                          <a:solidFill>
                            <a:srgbClr val="991E1B"/>
                          </a:solidFill>
                        </a:rPr>
                        <a:t>Restricted</a:t>
                      </a:r>
                      <a:r>
                        <a:rPr lang="zh-CN" altLang="en-US" sz="160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u</a:t>
                      </a:r>
                      <a:r>
                        <a:rPr lang="en-US" altLang="zh-CN" sz="1600" dirty="0">
                          <a:solidFill>
                            <a:srgbClr val="991E1B"/>
                          </a:solidFill>
                        </a:rPr>
                        <a:t>nrestricted</a:t>
                      </a:r>
                      <a:r>
                        <a:rPr lang="zh-CN" altLang="en-US" sz="1600" baseline="0" dirty="0">
                          <a:solidFill>
                            <a:srgbClr val="991E1B"/>
                          </a:solidFill>
                        </a:rPr>
                        <a:t> </a:t>
                      </a:r>
                      <a:r>
                        <a:rPr lang="en-US" altLang="zh-CN" sz="1600" baseline="0" dirty="0">
                          <a:solidFill>
                            <a:srgbClr val="991E1B"/>
                          </a:solidFill>
                        </a:rPr>
                        <a:t>access</a:t>
                      </a:r>
                      <a:r>
                        <a:rPr lang="zh-CN" altLang="en-US" sz="1600" baseline="0" dirty="0">
                          <a:solidFill>
                            <a:srgbClr val="991E1B"/>
                          </a:solidFill>
                        </a:rPr>
                        <a:t> </a:t>
                      </a:r>
                      <a:r>
                        <a:rPr lang="en-US" altLang="zh-CN" sz="1600" baseline="0" dirty="0">
                          <a:solidFill>
                            <a:srgbClr val="991E1B"/>
                          </a:solidFill>
                        </a:rPr>
                        <a:t>to</a:t>
                      </a:r>
                      <a:r>
                        <a:rPr lang="zh-CN" altLang="en-US" sz="1600" baseline="0" dirty="0">
                          <a:solidFill>
                            <a:srgbClr val="991E1B"/>
                          </a:solidFill>
                        </a:rPr>
                        <a:t> </a:t>
                      </a:r>
                      <a:r>
                        <a:rPr lang="en-US" altLang="zh-CN" sz="1600" baseline="0" dirty="0">
                          <a:solidFill>
                            <a:srgbClr val="991E1B"/>
                          </a:solidFill>
                        </a:rPr>
                        <a:t>and</a:t>
                      </a:r>
                      <a:r>
                        <a:rPr lang="zh-CN" altLang="en-US" sz="1600" baseline="0" dirty="0">
                          <a:solidFill>
                            <a:srgbClr val="991E1B"/>
                          </a:solidFill>
                        </a:rPr>
                        <a:t> </a:t>
                      </a:r>
                      <a:r>
                        <a:rPr lang="en-US" altLang="zh-CN" sz="1600" baseline="0" dirty="0">
                          <a:solidFill>
                            <a:srgbClr val="991E1B"/>
                          </a:solidFill>
                        </a:rPr>
                        <a:t>control</a:t>
                      </a:r>
                      <a:r>
                        <a:rPr lang="zh-CN" altLang="en-US" sz="1600" baseline="0" dirty="0">
                          <a:solidFill>
                            <a:srgbClr val="991E1B"/>
                          </a:solidFill>
                        </a:rPr>
                        <a:t> </a:t>
                      </a:r>
                      <a:r>
                        <a:rPr lang="en-US" altLang="zh-CN" sz="1600" baseline="0" dirty="0">
                          <a:solidFill>
                            <a:srgbClr val="991E1B"/>
                          </a:solidFill>
                        </a:rPr>
                        <a:t>by</a:t>
                      </a:r>
                      <a:r>
                        <a:rPr lang="zh-CN" altLang="en-US" sz="1600" baseline="0" dirty="0">
                          <a:solidFill>
                            <a:srgbClr val="991E1B"/>
                          </a:solidFill>
                        </a:rPr>
                        <a:t> </a:t>
                      </a:r>
                      <a:r>
                        <a:rPr lang="en-US" altLang="zh-CN" sz="1600" baseline="0" dirty="0">
                          <a:solidFill>
                            <a:srgbClr val="991E1B"/>
                          </a:solidFill>
                        </a:rPr>
                        <a:t>ACE</a:t>
                      </a:r>
                      <a:r>
                        <a:rPr lang="zh-CN" altLang="en-US" sz="1600" baseline="0" dirty="0">
                          <a:solidFill>
                            <a:srgbClr val="991E1B"/>
                          </a:solidFill>
                        </a:rPr>
                        <a:t> </a:t>
                      </a:r>
                      <a:r>
                        <a:rPr lang="en-US" altLang="zh-CN" sz="1600" baseline="0" dirty="0">
                          <a:solidFill>
                            <a:srgbClr val="991E1B"/>
                          </a:solidFill>
                        </a:rPr>
                        <a:t>users</a:t>
                      </a:r>
                      <a:endParaRPr lang="en-US" sz="1600" i="0" dirty="0">
                        <a:solidFill>
                          <a:srgbClr val="991E1B"/>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95662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Production</a:t>
            </a:r>
            <a:r>
              <a:rPr lang="zh-CN" altLang="en-US" dirty="0"/>
              <a:t> </a:t>
            </a:r>
            <a:r>
              <a:rPr lang="en-US" altLang="zh-CN" dirty="0"/>
              <a:t>vs.</a:t>
            </a:r>
            <a:r>
              <a:rPr lang="zh-CN" altLang="en-US" dirty="0"/>
              <a:t> </a:t>
            </a:r>
            <a:r>
              <a:rPr lang="en-US" altLang="zh-CN" dirty="0"/>
              <a:t>Sandbox</a:t>
            </a:r>
            <a:r>
              <a:rPr lang="zh-CN" altLang="en-US" dirty="0"/>
              <a:t> </a:t>
            </a:r>
            <a:r>
              <a:rPr lang="en-US" altLang="zh-CN" dirty="0"/>
              <a:t>server</a:t>
            </a:r>
            <a:endParaRPr lang="en-US" dirty="0"/>
          </a:p>
        </p:txBody>
      </p:sp>
      <p:graphicFrame>
        <p:nvGraphicFramePr>
          <p:cNvPr id="4" name="Content Placeholder 3"/>
          <p:cNvGraphicFramePr>
            <a:graphicFrameLocks noGrp="1"/>
          </p:cNvGraphicFramePr>
          <p:nvPr>
            <p:ph idx="12"/>
            <p:extLst>
              <p:ext uri="{D42A27DB-BD31-4B8C-83A1-F6EECF244321}">
                <p14:modId xmlns:p14="http://schemas.microsoft.com/office/powerpoint/2010/main" val="447106988"/>
              </p:ext>
            </p:extLst>
          </p:nvPr>
        </p:nvGraphicFramePr>
        <p:xfrm>
          <a:off x="609600" y="1601789"/>
          <a:ext cx="10972800" cy="3732211"/>
        </p:xfrm>
        <a:graphic>
          <a:graphicData uri="http://schemas.openxmlformats.org/drawingml/2006/table">
            <a:tbl>
              <a:tblPr firstRow="1" bandRow="1">
                <a:tableStyleId>{FABFCF23-3B69-468F-B69F-88F6DE6A72F2}</a:tableStyleId>
              </a:tblPr>
              <a:tblGrid>
                <a:gridCol w="2349500">
                  <a:extLst>
                    <a:ext uri="{9D8B030D-6E8A-4147-A177-3AD203B41FA5}">
                      <a16:colId xmlns:a16="http://schemas.microsoft.com/office/drawing/2014/main" val="20000"/>
                    </a:ext>
                  </a:extLst>
                </a:gridCol>
                <a:gridCol w="4330700">
                  <a:extLst>
                    <a:ext uri="{9D8B030D-6E8A-4147-A177-3AD203B41FA5}">
                      <a16:colId xmlns:a16="http://schemas.microsoft.com/office/drawing/2014/main" val="20001"/>
                    </a:ext>
                  </a:extLst>
                </a:gridCol>
                <a:gridCol w="4292600">
                  <a:extLst>
                    <a:ext uri="{9D8B030D-6E8A-4147-A177-3AD203B41FA5}">
                      <a16:colId xmlns:a16="http://schemas.microsoft.com/office/drawing/2014/main" val="20002"/>
                    </a:ext>
                  </a:extLst>
                </a:gridCol>
              </a:tblGrid>
              <a:tr h="379762">
                <a:tc>
                  <a:txBody>
                    <a:bodyPr/>
                    <a:lstStyle/>
                    <a:p>
                      <a:endParaRPr lang="en-US" sz="1600" dirty="0"/>
                    </a:p>
                  </a:txBody>
                  <a:tcPr/>
                </a:tc>
                <a:tc>
                  <a:txBody>
                    <a:bodyPr/>
                    <a:lstStyle/>
                    <a:p>
                      <a:pPr algn="l"/>
                      <a:r>
                        <a:rPr lang="en-US" altLang="zh-CN" sz="2000" dirty="0">
                          <a:solidFill>
                            <a:schemeClr val="tx2"/>
                          </a:solidFill>
                        </a:rPr>
                        <a:t>Production</a:t>
                      </a:r>
                      <a:endParaRPr lang="en-US" sz="2000" dirty="0">
                        <a:solidFill>
                          <a:schemeClr val="tx2"/>
                        </a:solidFill>
                      </a:endParaRPr>
                    </a:p>
                  </a:txBody>
                  <a:tcPr/>
                </a:tc>
                <a:tc>
                  <a:txBody>
                    <a:bodyPr/>
                    <a:lstStyle/>
                    <a:p>
                      <a:pPr algn="l"/>
                      <a:r>
                        <a:rPr lang="en-US" altLang="zh-CN" sz="2000" dirty="0">
                          <a:solidFill>
                            <a:schemeClr val="tx2"/>
                          </a:solidFill>
                        </a:rPr>
                        <a:t>Sandbox</a:t>
                      </a:r>
                      <a:endParaRPr lang="en-US" sz="2000" dirty="0">
                        <a:solidFill>
                          <a:schemeClr val="tx2"/>
                        </a:solidFill>
                      </a:endParaRPr>
                    </a:p>
                  </a:txBody>
                  <a:tcPr/>
                </a:tc>
                <a:extLst>
                  <a:ext uri="{0D108BD9-81ED-4DB2-BD59-A6C34878D82A}">
                    <a16:rowId xmlns:a16="http://schemas.microsoft.com/office/drawing/2014/main" val="10000"/>
                  </a:ext>
                </a:extLst>
              </a:tr>
              <a:tr h="402271">
                <a:tc>
                  <a:txBody>
                    <a:bodyPr/>
                    <a:lstStyle/>
                    <a:p>
                      <a:pPr algn="l"/>
                      <a:r>
                        <a:rPr lang="en-US" altLang="zh-CN" sz="1800" dirty="0"/>
                        <a:t>CPU</a:t>
                      </a:r>
                      <a:endParaRPr lang="en-US" sz="1800" b="1" dirty="0"/>
                    </a:p>
                  </a:txBody>
                  <a:tcPr/>
                </a:tc>
                <a:tc>
                  <a:txBody>
                    <a:bodyPr/>
                    <a:lstStyle/>
                    <a:p>
                      <a:r>
                        <a:rPr lang="en-US" altLang="zh-CN" sz="1600" dirty="0">
                          <a:solidFill>
                            <a:srgbClr val="4C991D"/>
                          </a:solidFill>
                        </a:rPr>
                        <a:t>24</a:t>
                      </a:r>
                      <a:endParaRPr lang="en-US" sz="1600" dirty="0">
                        <a:solidFill>
                          <a:srgbClr val="4C991D"/>
                        </a:solidFill>
                      </a:endParaRPr>
                    </a:p>
                  </a:txBody>
                  <a:tcPr/>
                </a:tc>
                <a:tc>
                  <a:txBody>
                    <a:bodyPr/>
                    <a:lstStyle/>
                    <a:p>
                      <a:r>
                        <a:rPr lang="en-US" altLang="zh-CN" sz="1600" dirty="0">
                          <a:solidFill>
                            <a:srgbClr val="991E1B"/>
                          </a:solidFill>
                        </a:rPr>
                        <a:t>8</a:t>
                      </a:r>
                      <a:r>
                        <a:rPr lang="zh-CN" altLang="en-US" sz="1600" dirty="0">
                          <a:solidFill>
                            <a:srgbClr val="991E1B"/>
                          </a:solidFill>
                        </a:rPr>
                        <a:t> </a:t>
                      </a:r>
                      <a:r>
                        <a:rPr lang="en-US" altLang="zh-CN" sz="1600" dirty="0">
                          <a:solidFill>
                            <a:srgbClr val="991E1B"/>
                          </a:solidFill>
                        </a:rPr>
                        <a:t>per</a:t>
                      </a:r>
                      <a:r>
                        <a:rPr lang="zh-CN" altLang="en-US" sz="1600" dirty="0">
                          <a:solidFill>
                            <a:srgbClr val="991E1B"/>
                          </a:solidFill>
                        </a:rPr>
                        <a:t> </a:t>
                      </a:r>
                      <a:r>
                        <a:rPr lang="en-US" altLang="zh-CN" sz="1600" dirty="0">
                          <a:solidFill>
                            <a:srgbClr val="991E1B"/>
                          </a:solidFill>
                        </a:rPr>
                        <a:t>user</a:t>
                      </a:r>
                      <a:endParaRPr lang="en-US" sz="1600" dirty="0">
                        <a:solidFill>
                          <a:srgbClr val="991E1B"/>
                        </a:solidFill>
                      </a:endParaRPr>
                    </a:p>
                  </a:txBody>
                  <a:tcPr/>
                </a:tc>
                <a:extLst>
                  <a:ext uri="{0D108BD9-81ED-4DB2-BD59-A6C34878D82A}">
                    <a16:rowId xmlns:a16="http://schemas.microsoft.com/office/drawing/2014/main" val="10001"/>
                  </a:ext>
                </a:extLst>
              </a:tr>
              <a:tr h="444500">
                <a:tc>
                  <a:txBody>
                    <a:bodyPr/>
                    <a:lstStyle/>
                    <a:p>
                      <a:pPr algn="l"/>
                      <a:r>
                        <a:rPr lang="en-US" altLang="zh-CN" sz="1800" dirty="0"/>
                        <a:t>Storage</a:t>
                      </a:r>
                      <a:endParaRPr lang="en-US" sz="1800" b="1" dirty="0"/>
                    </a:p>
                  </a:txBody>
                  <a:tcPr/>
                </a:tc>
                <a:tc>
                  <a:txBody>
                    <a:bodyPr/>
                    <a:lstStyle/>
                    <a:p>
                      <a:r>
                        <a:rPr lang="en-US" altLang="zh-CN" sz="1600" dirty="0">
                          <a:solidFill>
                            <a:srgbClr val="4C991D"/>
                          </a:solidFill>
                        </a:rPr>
                        <a:t>4-8TB</a:t>
                      </a:r>
                      <a:r>
                        <a:rPr lang="zh-CN" altLang="en-US" sz="1600" dirty="0">
                          <a:solidFill>
                            <a:srgbClr val="4C991D"/>
                          </a:solidFill>
                        </a:rPr>
                        <a:t> </a:t>
                      </a:r>
                      <a:r>
                        <a:rPr lang="en-US" altLang="zh-CN" sz="1600" dirty="0">
                          <a:solidFill>
                            <a:srgbClr val="4C991D"/>
                          </a:solidFill>
                        </a:rPr>
                        <a:t>(must</a:t>
                      </a:r>
                      <a:r>
                        <a:rPr lang="zh-CN" altLang="en-US" sz="1600" dirty="0">
                          <a:solidFill>
                            <a:srgbClr val="4C991D"/>
                          </a:solidFill>
                        </a:rPr>
                        <a:t> </a:t>
                      </a:r>
                      <a:r>
                        <a:rPr lang="en-US" altLang="zh-CN" sz="1600" dirty="0">
                          <a:solidFill>
                            <a:srgbClr val="4C991D"/>
                          </a:solidFill>
                        </a:rPr>
                        <a:t>be</a:t>
                      </a:r>
                      <a:r>
                        <a:rPr lang="zh-CN" altLang="en-US" sz="1600" dirty="0">
                          <a:solidFill>
                            <a:srgbClr val="4C991D"/>
                          </a:solidFill>
                        </a:rPr>
                        <a:t> </a:t>
                      </a:r>
                      <a:r>
                        <a:rPr lang="en-US" altLang="zh-CN" sz="1600" dirty="0">
                          <a:solidFill>
                            <a:srgbClr val="4C991D"/>
                          </a:solidFill>
                        </a:rPr>
                        <a:t>scalable)</a:t>
                      </a:r>
                      <a:endParaRPr lang="en-US" sz="1600" dirty="0">
                        <a:solidFill>
                          <a:srgbClr val="4C991D"/>
                        </a:solidFill>
                      </a:endParaRPr>
                    </a:p>
                  </a:txBody>
                  <a:tcPr/>
                </a:tc>
                <a:tc>
                  <a:txBody>
                    <a:bodyPr/>
                    <a:lstStyle/>
                    <a:p>
                      <a:r>
                        <a:rPr lang="en-US" altLang="zh-CN" sz="1600" dirty="0">
                          <a:solidFill>
                            <a:srgbClr val="991E1B"/>
                          </a:solidFill>
                        </a:rPr>
                        <a:t>1-2TB</a:t>
                      </a:r>
                      <a:r>
                        <a:rPr lang="zh-CN" altLang="en-US" sz="1600" dirty="0">
                          <a:solidFill>
                            <a:srgbClr val="991E1B"/>
                          </a:solidFill>
                        </a:rPr>
                        <a:t> </a:t>
                      </a:r>
                      <a:r>
                        <a:rPr lang="en-US" altLang="zh-CN" sz="1600" dirty="0">
                          <a:solidFill>
                            <a:srgbClr val="991E1B"/>
                          </a:solidFill>
                        </a:rPr>
                        <a:t>(must</a:t>
                      </a:r>
                      <a:r>
                        <a:rPr lang="zh-CN" altLang="en-US" sz="1600" dirty="0">
                          <a:solidFill>
                            <a:srgbClr val="991E1B"/>
                          </a:solidFill>
                        </a:rPr>
                        <a:t> </a:t>
                      </a:r>
                      <a:r>
                        <a:rPr lang="en-US" altLang="zh-CN" sz="1600" dirty="0">
                          <a:solidFill>
                            <a:srgbClr val="991E1B"/>
                          </a:solidFill>
                        </a:rPr>
                        <a:t>be</a:t>
                      </a:r>
                      <a:r>
                        <a:rPr lang="zh-CN" altLang="en-US" sz="1600" dirty="0">
                          <a:solidFill>
                            <a:srgbClr val="991E1B"/>
                          </a:solidFill>
                        </a:rPr>
                        <a:t> </a:t>
                      </a:r>
                      <a:r>
                        <a:rPr lang="en-US" altLang="zh-CN" sz="1600" dirty="0">
                          <a:solidFill>
                            <a:srgbClr val="991E1B"/>
                          </a:solidFill>
                        </a:rPr>
                        <a:t>scalable)</a:t>
                      </a:r>
                      <a:endParaRPr lang="en-US" sz="1600" dirty="0">
                        <a:solidFill>
                          <a:srgbClr val="991E1B"/>
                        </a:solidFill>
                      </a:endParaRPr>
                    </a:p>
                  </a:txBody>
                  <a:tcPr/>
                </a:tc>
                <a:extLst>
                  <a:ext uri="{0D108BD9-81ED-4DB2-BD59-A6C34878D82A}">
                    <a16:rowId xmlns:a16="http://schemas.microsoft.com/office/drawing/2014/main" val="10002"/>
                  </a:ext>
                </a:extLst>
              </a:tr>
              <a:tr h="431800">
                <a:tc>
                  <a:txBody>
                    <a:bodyPr/>
                    <a:lstStyle/>
                    <a:p>
                      <a:pPr algn="l"/>
                      <a:r>
                        <a:rPr lang="en-US" altLang="zh-CN" sz="1800" dirty="0"/>
                        <a:t>RAM</a:t>
                      </a:r>
                      <a:endParaRPr lang="en-US" sz="1800" b="1" dirty="0"/>
                    </a:p>
                  </a:txBody>
                  <a:tcPr/>
                </a:tc>
                <a:tc>
                  <a:txBody>
                    <a:bodyPr/>
                    <a:lstStyle/>
                    <a:p>
                      <a:r>
                        <a:rPr lang="en-US" altLang="zh-CN" sz="1600" dirty="0">
                          <a:solidFill>
                            <a:srgbClr val="4C991D"/>
                          </a:solidFill>
                        </a:rPr>
                        <a:t>64-128GB</a:t>
                      </a:r>
                      <a:endParaRPr lang="en-US" sz="1600" dirty="0">
                        <a:solidFill>
                          <a:srgbClr val="4C991D"/>
                        </a:solidFill>
                      </a:endParaRPr>
                    </a:p>
                  </a:txBody>
                  <a:tcPr/>
                </a:tc>
                <a:tc>
                  <a:txBody>
                    <a:bodyPr/>
                    <a:lstStyle/>
                    <a:p>
                      <a:r>
                        <a:rPr lang="en-US" altLang="zh-CN" sz="1600" dirty="0">
                          <a:solidFill>
                            <a:srgbClr val="991E1B"/>
                          </a:solidFill>
                        </a:rPr>
                        <a:t>16-32GB</a:t>
                      </a:r>
                      <a:r>
                        <a:rPr lang="zh-CN" altLang="en-US" sz="1600" baseline="0" dirty="0">
                          <a:solidFill>
                            <a:srgbClr val="991E1B"/>
                          </a:solidFill>
                        </a:rPr>
                        <a:t> </a:t>
                      </a:r>
                      <a:r>
                        <a:rPr lang="en-US" altLang="zh-CN" sz="1600" dirty="0">
                          <a:solidFill>
                            <a:srgbClr val="991E1B"/>
                          </a:solidFill>
                        </a:rPr>
                        <a:t>per</a:t>
                      </a:r>
                      <a:r>
                        <a:rPr lang="zh-CN" altLang="en-US" sz="1600" baseline="0" dirty="0">
                          <a:solidFill>
                            <a:srgbClr val="991E1B"/>
                          </a:solidFill>
                        </a:rPr>
                        <a:t> </a:t>
                      </a:r>
                      <a:r>
                        <a:rPr lang="en-US" altLang="zh-CN" sz="1600" baseline="0" dirty="0">
                          <a:solidFill>
                            <a:srgbClr val="991E1B"/>
                          </a:solidFill>
                        </a:rPr>
                        <a:t>user</a:t>
                      </a:r>
                      <a:r>
                        <a:rPr lang="zh-CN" altLang="en-US" sz="1600" baseline="0" dirty="0">
                          <a:solidFill>
                            <a:srgbClr val="991E1B"/>
                          </a:solidFill>
                        </a:rPr>
                        <a:t> </a:t>
                      </a:r>
                      <a:r>
                        <a:rPr lang="en-US" altLang="zh-CN" sz="1600" baseline="0" dirty="0">
                          <a:solidFill>
                            <a:srgbClr val="991E1B"/>
                          </a:solidFill>
                        </a:rPr>
                        <a:t>(roughly</a:t>
                      </a:r>
                      <a:r>
                        <a:rPr lang="zh-CN" altLang="en-US" sz="1600" baseline="0" dirty="0">
                          <a:solidFill>
                            <a:srgbClr val="991E1B"/>
                          </a:solidFill>
                        </a:rPr>
                        <a:t> </a:t>
                      </a:r>
                      <a:r>
                        <a:rPr lang="en-US" altLang="zh-CN" sz="1600" baseline="0" dirty="0">
                          <a:solidFill>
                            <a:srgbClr val="991E1B"/>
                          </a:solidFill>
                        </a:rPr>
                        <a:t>10</a:t>
                      </a:r>
                      <a:r>
                        <a:rPr lang="zh-CN" altLang="en-US" sz="1600" baseline="0" dirty="0">
                          <a:solidFill>
                            <a:srgbClr val="991E1B"/>
                          </a:solidFill>
                        </a:rPr>
                        <a:t> </a:t>
                      </a:r>
                      <a:r>
                        <a:rPr lang="en-US" altLang="zh-CN" sz="1600" baseline="0" dirty="0">
                          <a:solidFill>
                            <a:srgbClr val="991E1B"/>
                          </a:solidFill>
                        </a:rPr>
                        <a:t>at</a:t>
                      </a:r>
                      <a:r>
                        <a:rPr lang="zh-CN" altLang="en-US" sz="1600" baseline="0" dirty="0">
                          <a:solidFill>
                            <a:srgbClr val="991E1B"/>
                          </a:solidFill>
                        </a:rPr>
                        <a:t> </a:t>
                      </a:r>
                      <a:r>
                        <a:rPr lang="en-US" altLang="zh-CN" sz="1600" baseline="0" dirty="0">
                          <a:solidFill>
                            <a:srgbClr val="991E1B"/>
                          </a:solidFill>
                        </a:rPr>
                        <a:t>a</a:t>
                      </a:r>
                      <a:r>
                        <a:rPr lang="zh-CN" altLang="en-US" sz="1600" baseline="0" dirty="0">
                          <a:solidFill>
                            <a:srgbClr val="991E1B"/>
                          </a:solidFill>
                        </a:rPr>
                        <a:t> </a:t>
                      </a:r>
                      <a:r>
                        <a:rPr lang="en-US" altLang="zh-CN" sz="1600" baseline="0" dirty="0">
                          <a:solidFill>
                            <a:srgbClr val="991E1B"/>
                          </a:solidFill>
                        </a:rPr>
                        <a:t>time)</a:t>
                      </a:r>
                      <a:endParaRPr lang="en-US" sz="1600" dirty="0">
                        <a:solidFill>
                          <a:srgbClr val="991E1B"/>
                        </a:solidFill>
                      </a:endParaRPr>
                    </a:p>
                  </a:txBody>
                  <a:tcPr/>
                </a:tc>
                <a:extLst>
                  <a:ext uri="{0D108BD9-81ED-4DB2-BD59-A6C34878D82A}">
                    <a16:rowId xmlns:a16="http://schemas.microsoft.com/office/drawing/2014/main" val="10003"/>
                  </a:ext>
                </a:extLst>
              </a:tr>
              <a:tr h="685800">
                <a:tc>
                  <a:txBody>
                    <a:bodyPr/>
                    <a:lstStyle/>
                    <a:p>
                      <a:pPr algn="l"/>
                      <a:r>
                        <a:rPr lang="en-US" altLang="zh-CN" sz="1800" dirty="0"/>
                        <a:t>Operating</a:t>
                      </a:r>
                      <a:r>
                        <a:rPr lang="zh-CN" altLang="en-US" sz="1800" dirty="0"/>
                        <a:t> </a:t>
                      </a:r>
                      <a:r>
                        <a:rPr lang="en-US" altLang="zh-CN" sz="1800" dirty="0"/>
                        <a:t>system</a:t>
                      </a:r>
                      <a:endParaRPr lang="en-US" sz="1800" b="1" dirty="0"/>
                    </a:p>
                  </a:txBody>
                  <a:tcPr/>
                </a:tc>
                <a:tc>
                  <a:txBody>
                    <a:bodyPr/>
                    <a:lstStyle/>
                    <a:p>
                      <a:r>
                        <a:rPr lang="en-US" altLang="zh-CN" sz="1600"/>
                        <a:t>Linux</a:t>
                      </a:r>
                      <a:r>
                        <a:rPr lang="zh-CN" altLang="en-US" sz="1600"/>
                        <a:t> </a:t>
                      </a:r>
                      <a:r>
                        <a:rPr lang="en-US" altLang="zh-CN" sz="1600"/>
                        <a:t>64-bit</a:t>
                      </a:r>
                      <a:r>
                        <a:rPr lang="zh-CN" altLang="en-US" sz="1600"/>
                        <a:t> </a:t>
                      </a:r>
                      <a:r>
                        <a:rPr lang="en-US" altLang="zh-CN" sz="1600"/>
                        <a:t>(Redhat</a:t>
                      </a:r>
                      <a:r>
                        <a:rPr lang="zh-CN" altLang="en-US" sz="1600"/>
                        <a:t> </a:t>
                      </a:r>
                      <a:r>
                        <a:rPr lang="en-US" altLang="zh-CN" sz="1600"/>
                        <a:t>or</a:t>
                      </a:r>
                      <a:r>
                        <a:rPr lang="zh-CN" altLang="en-US" sz="1600"/>
                        <a:t> </a:t>
                      </a:r>
                      <a:r>
                        <a:rPr lang="en-US" altLang="zh-CN" sz="1600"/>
                        <a:t>minimal</a:t>
                      </a:r>
                      <a:r>
                        <a:rPr lang="zh-CN" altLang="en-US" sz="1600"/>
                        <a:t> </a:t>
                      </a:r>
                      <a:r>
                        <a:rPr lang="en-US" altLang="zh-CN" sz="1600"/>
                        <a:t>install</a:t>
                      </a:r>
                      <a:r>
                        <a:rPr lang="zh-CN" altLang="en-US" sz="1600"/>
                        <a:t> </a:t>
                      </a:r>
                      <a:r>
                        <a:rPr lang="en-US" altLang="zh-CN" sz="1600"/>
                        <a:t>CentOS</a:t>
                      </a:r>
                      <a:r>
                        <a:rPr lang="zh-CN" altLang="en-US" sz="1600"/>
                        <a:t> </a:t>
                      </a:r>
                      <a:r>
                        <a:rPr lang="en-US" altLang="zh-CN" sz="1600"/>
                        <a:t>7)</a:t>
                      </a:r>
                      <a:endParaRPr lang="en-US" sz="1600" dirty="0"/>
                    </a:p>
                  </a:txBody>
                  <a:tcPr/>
                </a:tc>
                <a:tc>
                  <a:txBody>
                    <a:bodyPr/>
                    <a:lstStyle/>
                    <a:p>
                      <a:r>
                        <a:rPr lang="en-US" altLang="zh-CN" sz="1600" dirty="0"/>
                        <a:t>Linux</a:t>
                      </a:r>
                      <a:r>
                        <a:rPr lang="zh-CN" altLang="en-US" sz="1600" dirty="0"/>
                        <a:t> </a:t>
                      </a:r>
                      <a:r>
                        <a:rPr lang="en-US" altLang="zh-CN" sz="1600" dirty="0"/>
                        <a:t>64-bit</a:t>
                      </a:r>
                      <a:r>
                        <a:rPr lang="zh-CN" altLang="en-US" sz="1600" dirty="0"/>
                        <a:t> </a:t>
                      </a:r>
                      <a:r>
                        <a:rPr lang="en-US" altLang="zh-CN" sz="1600" dirty="0"/>
                        <a:t>(</a:t>
                      </a:r>
                      <a:r>
                        <a:rPr lang="en-US" altLang="zh-CN" sz="1600" dirty="0" err="1"/>
                        <a:t>Redhat</a:t>
                      </a:r>
                      <a:r>
                        <a:rPr lang="zh-CN" altLang="en-US" sz="1600" dirty="0"/>
                        <a:t> </a:t>
                      </a:r>
                      <a:r>
                        <a:rPr lang="en-US" altLang="zh-CN" sz="1600" dirty="0"/>
                        <a:t>or</a:t>
                      </a:r>
                      <a:r>
                        <a:rPr lang="zh-CN" altLang="en-US" sz="1600" dirty="0"/>
                        <a:t> </a:t>
                      </a:r>
                      <a:r>
                        <a:rPr lang="en-US" altLang="zh-CN" sz="1600" dirty="0"/>
                        <a:t>minimal</a:t>
                      </a:r>
                      <a:r>
                        <a:rPr lang="zh-CN" altLang="en-US" sz="1600" dirty="0"/>
                        <a:t> </a:t>
                      </a:r>
                      <a:r>
                        <a:rPr lang="en-US" altLang="zh-CN" sz="1600" dirty="0"/>
                        <a:t>install</a:t>
                      </a:r>
                      <a:r>
                        <a:rPr lang="zh-CN" altLang="en-US" sz="1600" dirty="0"/>
                        <a:t> </a:t>
                      </a:r>
                      <a:r>
                        <a:rPr lang="en-US" altLang="zh-CN" sz="1600" dirty="0"/>
                        <a:t>CentOS</a:t>
                      </a:r>
                      <a:r>
                        <a:rPr lang="zh-CN" altLang="en-US" sz="1600" dirty="0"/>
                        <a:t> </a:t>
                      </a:r>
                      <a:r>
                        <a:rPr lang="en-US" altLang="zh-CN" sz="1600" dirty="0"/>
                        <a:t>7)</a:t>
                      </a:r>
                      <a:endParaRPr lang="en-US" sz="1600" dirty="0"/>
                    </a:p>
                  </a:txBody>
                  <a:tcPr/>
                </a:tc>
                <a:extLst>
                  <a:ext uri="{0D108BD9-81ED-4DB2-BD59-A6C34878D82A}">
                    <a16:rowId xmlns:a16="http://schemas.microsoft.com/office/drawing/2014/main" val="10004"/>
                  </a:ext>
                </a:extLst>
              </a:tr>
              <a:tr h="685800">
                <a:tc>
                  <a:txBody>
                    <a:bodyPr/>
                    <a:lstStyle/>
                    <a:p>
                      <a:pPr algn="l"/>
                      <a:r>
                        <a:rPr lang="en-US" altLang="zh-CN" sz="1800" b="0" dirty="0"/>
                        <a:t>Path</a:t>
                      </a:r>
                      <a:r>
                        <a:rPr lang="zh-CN" altLang="en-US" sz="1800" b="0" dirty="0"/>
                        <a:t> </a:t>
                      </a:r>
                      <a:r>
                        <a:rPr lang="en-US" altLang="zh-CN" sz="1800" b="0" dirty="0"/>
                        <a:t>to</a:t>
                      </a:r>
                      <a:r>
                        <a:rPr lang="zh-CN" altLang="en-US" sz="1800" b="0" dirty="0"/>
                        <a:t> </a:t>
                      </a:r>
                      <a:r>
                        <a:rPr lang="en-US" altLang="zh-CN" sz="1800" b="0" dirty="0"/>
                        <a:t>existing</a:t>
                      </a:r>
                      <a:r>
                        <a:rPr lang="zh-CN" altLang="en-US" sz="1800" b="0" baseline="0" dirty="0"/>
                        <a:t> </a:t>
                      </a:r>
                      <a:r>
                        <a:rPr lang="en-US" altLang="zh-CN" sz="1800" b="0" baseline="0" dirty="0"/>
                        <a:t>server/model</a:t>
                      </a:r>
                      <a:endParaRPr lang="en-US" sz="1800" b="0" dirty="0"/>
                    </a:p>
                  </a:txBody>
                  <a:tcPr/>
                </a:tc>
                <a:tc>
                  <a:txBody>
                    <a:bodyPr/>
                    <a:lstStyle/>
                    <a:p>
                      <a:r>
                        <a:rPr lang="en-US" altLang="zh-CN" sz="1600" dirty="0"/>
                        <a:t>SFTP</a:t>
                      </a:r>
                      <a:r>
                        <a:rPr lang="zh-CN" altLang="en-US" sz="1600" dirty="0"/>
                        <a:t> </a:t>
                      </a:r>
                      <a:r>
                        <a:rPr lang="en-US" altLang="zh-CN" sz="1600" dirty="0"/>
                        <a:t>tunnel</a:t>
                      </a:r>
                      <a:endParaRPr lang="en-US" sz="1600" dirty="0"/>
                    </a:p>
                  </a:txBody>
                  <a:tcPr/>
                </a:tc>
                <a:tc>
                  <a:txBody>
                    <a:bodyPr/>
                    <a:lstStyle/>
                    <a:p>
                      <a:r>
                        <a:rPr lang="en-US" altLang="zh-CN" sz="1600" dirty="0"/>
                        <a:t>SFTP</a:t>
                      </a:r>
                      <a:r>
                        <a:rPr lang="zh-CN" altLang="en-US" sz="1600" dirty="0"/>
                        <a:t> </a:t>
                      </a:r>
                      <a:r>
                        <a:rPr lang="en-US" altLang="zh-CN" sz="1600" dirty="0"/>
                        <a:t>tunnel</a:t>
                      </a:r>
                      <a:endParaRPr lang="en-US" sz="1600" dirty="0"/>
                    </a:p>
                    <a:p>
                      <a:endParaRPr lang="en-US" sz="1600" dirty="0"/>
                    </a:p>
                  </a:txBody>
                  <a:tcPr/>
                </a:tc>
                <a:extLst>
                  <a:ext uri="{0D108BD9-81ED-4DB2-BD59-A6C34878D82A}">
                    <a16:rowId xmlns:a16="http://schemas.microsoft.com/office/drawing/2014/main" val="10005"/>
                  </a:ext>
                </a:extLst>
              </a:tr>
              <a:tr h="685800">
                <a:tc>
                  <a:txBody>
                    <a:bodyPr/>
                    <a:lstStyle/>
                    <a:p>
                      <a:pPr algn="l"/>
                      <a:r>
                        <a:rPr lang="en-US" altLang="zh-CN" sz="1800" b="0" dirty="0"/>
                        <a:t>Data</a:t>
                      </a:r>
                      <a:r>
                        <a:rPr lang="zh-CN" altLang="en-US" sz="1800" b="0" dirty="0"/>
                        <a:t> </a:t>
                      </a:r>
                      <a:r>
                        <a:rPr lang="en-US" altLang="zh-CN" sz="1800" b="0" dirty="0"/>
                        <a:t>access</a:t>
                      </a:r>
                      <a:endParaRPr lang="en-US" sz="1800" b="0" dirty="0"/>
                    </a:p>
                  </a:txBody>
                  <a:tcPr/>
                </a:tc>
                <a:tc>
                  <a:txBody>
                    <a:bodyPr/>
                    <a:lstStyle/>
                    <a:p>
                      <a:r>
                        <a:rPr lang="en-US" altLang="zh-CN" sz="1600" dirty="0"/>
                        <a:t>Explorys,</a:t>
                      </a:r>
                      <a:r>
                        <a:rPr lang="zh-CN" altLang="en-US" sz="1600" dirty="0"/>
                        <a:t> </a:t>
                      </a:r>
                      <a:r>
                        <a:rPr lang="en-US" altLang="zh-CN" sz="1600" dirty="0"/>
                        <a:t>MarketScan,</a:t>
                      </a:r>
                      <a:r>
                        <a:rPr lang="zh-CN" altLang="en-US" sz="1600" baseline="0" dirty="0"/>
                        <a:t> </a:t>
                      </a:r>
                      <a:r>
                        <a:rPr lang="en-US" altLang="zh-CN" sz="1600" baseline="0" dirty="0"/>
                        <a:t>SAF,</a:t>
                      </a:r>
                      <a:r>
                        <a:rPr lang="zh-CN" altLang="en-US" sz="1600" baseline="0" dirty="0"/>
                        <a:t> </a:t>
                      </a:r>
                      <a:r>
                        <a:rPr lang="en-US" altLang="zh-CN" sz="1600" baseline="0" dirty="0" err="1"/>
                        <a:t>Huntmore</a:t>
                      </a:r>
                      <a:r>
                        <a:rPr lang="en-US" altLang="zh-CN" sz="1600" baseline="0" dirty="0"/>
                        <a:t>(CED),</a:t>
                      </a:r>
                      <a:r>
                        <a:rPr lang="zh-CN" altLang="en-US" sz="1600" baseline="0" dirty="0"/>
                        <a:t> </a:t>
                      </a:r>
                      <a:r>
                        <a:rPr lang="en-US" altLang="zh-CN" sz="1600" baseline="0" dirty="0"/>
                        <a:t>PIDB,</a:t>
                      </a:r>
                      <a:r>
                        <a:rPr lang="zh-CN" altLang="en-US" sz="1600" baseline="0" dirty="0"/>
                        <a:t> </a:t>
                      </a:r>
                      <a:r>
                        <a:rPr lang="en-US" altLang="zh-CN" sz="1600" baseline="0" dirty="0"/>
                        <a:t>reference</a:t>
                      </a:r>
                      <a:r>
                        <a:rPr lang="zh-CN" altLang="en-US" sz="1600" baseline="0" dirty="0"/>
                        <a:t> </a:t>
                      </a:r>
                      <a:r>
                        <a:rPr lang="en-US" altLang="zh-CN" sz="1600" baseline="0" dirty="0"/>
                        <a:t>data</a:t>
                      </a:r>
                      <a:endParaRPr lang="en-US" sz="1600" dirty="0"/>
                    </a:p>
                  </a:txBody>
                  <a:tcPr/>
                </a:tc>
                <a:tc>
                  <a:txBody>
                    <a:bodyPr/>
                    <a:lstStyle/>
                    <a:p>
                      <a:r>
                        <a:rPr lang="en-US" altLang="zh-CN" sz="1600" dirty="0"/>
                        <a:t>Explorys,</a:t>
                      </a:r>
                      <a:r>
                        <a:rPr lang="zh-CN" altLang="en-US" sz="1600" dirty="0"/>
                        <a:t> </a:t>
                      </a:r>
                      <a:r>
                        <a:rPr lang="en-US" altLang="zh-CN" sz="1600" dirty="0"/>
                        <a:t>MarketScan,</a:t>
                      </a:r>
                      <a:r>
                        <a:rPr lang="zh-CN" altLang="en-US" sz="1600" baseline="0" dirty="0"/>
                        <a:t> </a:t>
                      </a:r>
                      <a:r>
                        <a:rPr lang="en-US" altLang="zh-CN" sz="1600" baseline="0" dirty="0"/>
                        <a:t>SAF,</a:t>
                      </a:r>
                      <a:r>
                        <a:rPr lang="zh-CN" altLang="en-US" sz="1600" baseline="0" dirty="0"/>
                        <a:t> </a:t>
                      </a:r>
                      <a:r>
                        <a:rPr lang="en-US" altLang="zh-CN" sz="1600" baseline="0" dirty="0" err="1"/>
                        <a:t>Huntmore</a:t>
                      </a:r>
                      <a:r>
                        <a:rPr lang="en-US" altLang="zh-CN" sz="1600" baseline="0" dirty="0"/>
                        <a:t>(CED),</a:t>
                      </a:r>
                      <a:r>
                        <a:rPr lang="zh-CN" altLang="en-US" sz="1600" baseline="0" dirty="0"/>
                        <a:t> </a:t>
                      </a:r>
                      <a:r>
                        <a:rPr lang="en-US" altLang="zh-CN" sz="1600" baseline="0" dirty="0"/>
                        <a:t>PIDB,</a:t>
                      </a:r>
                      <a:r>
                        <a:rPr lang="zh-CN" altLang="en-US" sz="1600" baseline="0" dirty="0"/>
                        <a:t> </a:t>
                      </a:r>
                      <a:r>
                        <a:rPr lang="en-US" altLang="zh-CN" sz="1600" baseline="0" dirty="0"/>
                        <a:t>reference</a:t>
                      </a:r>
                      <a:r>
                        <a:rPr lang="zh-CN" altLang="en-US" sz="1600" baseline="0" dirty="0"/>
                        <a:t> </a:t>
                      </a:r>
                      <a:r>
                        <a:rPr lang="en-US" altLang="zh-CN" sz="1600" baseline="0" dirty="0"/>
                        <a:t>data</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823346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r>
              <a:rPr lang="zh-CN" altLang="en-US" dirty="0"/>
              <a:t> </a:t>
            </a:r>
            <a:r>
              <a:rPr lang="en-US" altLang="zh-CN" dirty="0"/>
              <a:t>2:</a:t>
            </a:r>
            <a:r>
              <a:rPr lang="zh-CN" altLang="en-US" dirty="0"/>
              <a:t> </a:t>
            </a:r>
            <a:r>
              <a:rPr lang="en-US" altLang="zh-CN" dirty="0"/>
              <a:t>cloud</a:t>
            </a:r>
            <a:r>
              <a:rPr lang="zh-CN" altLang="en-US" dirty="0"/>
              <a:t> </a:t>
            </a:r>
            <a:r>
              <a:rPr lang="en-US" altLang="zh-CN" dirty="0"/>
              <a:t>servers</a:t>
            </a:r>
            <a:endParaRPr lang="en-US" dirty="0"/>
          </a:p>
        </p:txBody>
      </p:sp>
      <p:graphicFrame>
        <p:nvGraphicFramePr>
          <p:cNvPr id="5" name="Content Placeholder 4"/>
          <p:cNvGraphicFramePr>
            <a:graphicFrameLocks noGrp="1"/>
          </p:cNvGraphicFramePr>
          <p:nvPr>
            <p:ph idx="12"/>
            <p:extLst>
              <p:ext uri="{D42A27DB-BD31-4B8C-83A1-F6EECF244321}">
                <p14:modId xmlns:p14="http://schemas.microsoft.com/office/powerpoint/2010/main" val="1804472265"/>
              </p:ext>
            </p:extLst>
          </p:nvPr>
        </p:nvGraphicFramePr>
        <p:xfrm>
          <a:off x="609600" y="1601788"/>
          <a:ext cx="10972800" cy="4188141"/>
        </p:xfrm>
        <a:graphic>
          <a:graphicData uri="http://schemas.openxmlformats.org/drawingml/2006/table">
            <a:tbl>
              <a:tblPr firstRow="1" bandRow="1">
                <a:tableStyleId>{FABFCF23-3B69-468F-B69F-88F6DE6A72F2}</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442912">
                <a:tc>
                  <a:txBody>
                    <a:bodyPr/>
                    <a:lstStyle/>
                    <a:p>
                      <a:pPr algn="l"/>
                      <a:r>
                        <a:rPr lang="en-US" altLang="zh-CN" sz="2000" dirty="0">
                          <a:solidFill>
                            <a:schemeClr val="tx2"/>
                          </a:solidFill>
                        </a:rPr>
                        <a:t>Pros</a:t>
                      </a:r>
                      <a:endParaRPr lang="en-US" sz="2000" dirty="0">
                        <a:solidFill>
                          <a:schemeClr val="tx2"/>
                        </a:solidFill>
                      </a:endParaRPr>
                    </a:p>
                  </a:txBody>
                  <a:tcPr/>
                </a:tc>
                <a:tc>
                  <a:txBody>
                    <a:bodyPr/>
                    <a:lstStyle/>
                    <a:p>
                      <a:pPr algn="l"/>
                      <a:r>
                        <a:rPr lang="en-US" altLang="zh-CN" sz="2000" dirty="0">
                          <a:solidFill>
                            <a:schemeClr val="tx2"/>
                          </a:solidFill>
                        </a:rPr>
                        <a:t>Cons</a:t>
                      </a:r>
                      <a:endParaRPr lang="en-US" sz="2000" dirty="0">
                        <a:solidFill>
                          <a:schemeClr val="tx2"/>
                        </a:solidFill>
                      </a:endParaRPr>
                    </a:p>
                  </a:txBody>
                  <a:tcPr/>
                </a:tc>
                <a:extLst>
                  <a:ext uri="{0D108BD9-81ED-4DB2-BD59-A6C34878D82A}">
                    <a16:rowId xmlns:a16="http://schemas.microsoft.com/office/drawing/2014/main" val="10000"/>
                  </a:ext>
                </a:extLst>
              </a:tr>
              <a:tr h="994423">
                <a:tc>
                  <a:txBody>
                    <a:bodyPr/>
                    <a:lstStyle/>
                    <a:p>
                      <a:pPr algn="l" fontAlgn="t"/>
                      <a:r>
                        <a:rPr lang="en-US" sz="1600" dirty="0">
                          <a:effectLst/>
                          <a:latin typeface="+mn-lt"/>
                        </a:rPr>
                        <a:t>No need for onsite hardware or capital expenses. Well suited to rapidly growing companies that may outgrow their infrastructure too quickly.</a:t>
                      </a:r>
                    </a:p>
                  </a:txBody>
                  <a:tcPr marL="50800" marR="50800" marT="50800" marB="50800"/>
                </a:tc>
                <a:tc>
                  <a:txBody>
                    <a:bodyPr/>
                    <a:lstStyle/>
                    <a:p>
                      <a:pPr algn="l" fontAlgn="t"/>
                      <a:r>
                        <a:rPr lang="en-US" sz="1600" dirty="0">
                          <a:effectLst/>
                          <a:latin typeface="+mn-lt"/>
                        </a:rPr>
                        <a:t>The user experience is limited by the speed of the Internet connection.</a:t>
                      </a:r>
                    </a:p>
                  </a:txBody>
                  <a:tcPr marL="50800" marR="50800" marT="50800" marB="50800"/>
                </a:tc>
                <a:extLst>
                  <a:ext uri="{0D108BD9-81ED-4DB2-BD59-A6C34878D82A}">
                    <a16:rowId xmlns:a16="http://schemas.microsoft.com/office/drawing/2014/main" val="10001"/>
                  </a:ext>
                </a:extLst>
              </a:tr>
              <a:tr h="761960">
                <a:tc>
                  <a:txBody>
                    <a:bodyPr/>
                    <a:lstStyle/>
                    <a:p>
                      <a:pPr algn="l" fontAlgn="t"/>
                      <a:r>
                        <a:rPr lang="en-US" sz="1600" dirty="0">
                          <a:effectLst/>
                          <a:latin typeface="+mn-lt"/>
                        </a:rPr>
                        <a:t>Easily scalable; can be added to as needed. Solutions are often on-demand, so you only pay for the options you want.</a:t>
                      </a:r>
                    </a:p>
                  </a:txBody>
                  <a:tcPr marL="50800" marR="50800" marT="50800" marB="50800"/>
                </a:tc>
                <a:tc>
                  <a:txBody>
                    <a:bodyPr/>
                    <a:lstStyle/>
                    <a:p>
                      <a:pPr algn="l" fontAlgn="t"/>
                      <a:r>
                        <a:rPr lang="en-US" sz="1600">
                          <a:effectLst/>
                          <a:latin typeface="+mn-lt"/>
                        </a:rPr>
                        <a:t>Third party cloud services could have direct access to your data.</a:t>
                      </a:r>
                    </a:p>
                  </a:txBody>
                  <a:tcPr marL="50800" marR="50800" marT="50800" marB="50800"/>
                </a:tc>
                <a:extLst>
                  <a:ext uri="{0D108BD9-81ED-4DB2-BD59-A6C34878D82A}">
                    <a16:rowId xmlns:a16="http://schemas.microsoft.com/office/drawing/2014/main" val="10002"/>
                  </a:ext>
                </a:extLst>
              </a:tr>
              <a:tr h="994423">
                <a:tc>
                  <a:txBody>
                    <a:bodyPr/>
                    <a:lstStyle/>
                    <a:p>
                      <a:pPr algn="l" fontAlgn="t"/>
                      <a:r>
                        <a:rPr lang="en-US" sz="1600" dirty="0">
                          <a:effectLst/>
                          <a:latin typeface="+mn-lt"/>
                        </a:rPr>
                        <a:t>Workers can connect from anywhere, using any computer, tablet, or smartphone. Companies can implement BYOD (bring your own device) policies.</a:t>
                      </a:r>
                    </a:p>
                  </a:txBody>
                  <a:tcPr marL="50800" marR="50800" marT="50800" marB="50800"/>
                </a:tc>
                <a:tc>
                  <a:txBody>
                    <a:bodyPr/>
                    <a:lstStyle/>
                    <a:p>
                      <a:pPr algn="l" fontAlgn="t"/>
                      <a:r>
                        <a:rPr lang="en-US" sz="1600" dirty="0">
                          <a:effectLst/>
                          <a:latin typeface="+mn-lt"/>
                        </a:rPr>
                        <a:t>If the Internet goes down on your side or on your cloud provider’s side, you won’t have access to any of your information.</a:t>
                      </a:r>
                    </a:p>
                  </a:txBody>
                  <a:tcPr marL="50800" marR="50800" marT="50800" marB="50800"/>
                </a:tc>
                <a:extLst>
                  <a:ext uri="{0D108BD9-81ED-4DB2-BD59-A6C34878D82A}">
                    <a16:rowId xmlns:a16="http://schemas.microsoft.com/office/drawing/2014/main" val="10003"/>
                  </a:ext>
                </a:extLst>
              </a:tr>
              <a:tr h="994423">
                <a:tc>
                  <a:txBody>
                    <a:bodyPr/>
                    <a:lstStyle/>
                    <a:p>
                      <a:pPr algn="l" fontAlgn="t"/>
                      <a:r>
                        <a:rPr lang="en-US" sz="1600" dirty="0">
                          <a:effectLst/>
                          <a:latin typeface="+mn-lt"/>
                        </a:rPr>
                        <a:t>Data can be backed up in the cloud as regularly as 15-minute intervals, minimizing data losses in disaster situations.</a:t>
                      </a:r>
                    </a:p>
                  </a:txBody>
                  <a:tcPr marL="50800" marR="50800" marT="50800" marB="50800"/>
                </a:tc>
                <a:tc>
                  <a:txBody>
                    <a:bodyPr/>
                    <a:lstStyle/>
                    <a:p>
                      <a:pPr algn="l" fontAlgn="t"/>
                      <a:r>
                        <a:rPr lang="en-US" sz="1600" dirty="0">
                          <a:effectLst/>
                          <a:latin typeface="+mn-lt"/>
                        </a:rPr>
                        <a:t>The costs can outweigh the benefits for companies not as dependent on uptime.</a:t>
                      </a:r>
                    </a:p>
                  </a:txBody>
                  <a:tcPr marL="50800" marR="50800" marT="50800" marB="508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397431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IBM</a:t>
            </a:r>
            <a:r>
              <a:rPr lang="zh-CN" altLang="en-US" dirty="0"/>
              <a:t> </a:t>
            </a:r>
            <a:r>
              <a:rPr lang="en-US" altLang="zh-CN" dirty="0"/>
              <a:t>cloud</a:t>
            </a:r>
            <a:r>
              <a:rPr lang="zh-CN" altLang="en-US" dirty="0"/>
              <a:t> </a:t>
            </a:r>
            <a:r>
              <a:rPr lang="en-US" altLang="zh-CN" dirty="0"/>
              <a:t>server</a:t>
            </a:r>
            <a:endParaRPr lang="en-US" dirty="0"/>
          </a:p>
        </p:txBody>
      </p:sp>
      <p:sp>
        <p:nvSpPr>
          <p:cNvPr id="3" name="Content Placeholder 2"/>
          <p:cNvSpPr>
            <a:spLocks noGrp="1"/>
          </p:cNvSpPr>
          <p:nvPr>
            <p:ph idx="12"/>
          </p:nvPr>
        </p:nvSpPr>
        <p:spPr>
          <a:xfrm>
            <a:off x="609600" y="1601892"/>
            <a:ext cx="10972800" cy="5091007"/>
          </a:xfrm>
        </p:spPr>
        <p:txBody>
          <a:bodyPr numCol="1"/>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lvl="1"/>
            <a:endParaRPr lang="en-US" sz="2000" dirty="0"/>
          </a:p>
          <a:p>
            <a:pPr lvl="1"/>
            <a:endParaRPr lang="en-US" sz="20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98" y="1601892"/>
            <a:ext cx="10722604" cy="3720087"/>
          </a:xfrm>
          <a:prstGeom prst="rect">
            <a:avLst/>
          </a:prstGeom>
        </p:spPr>
      </p:pic>
    </p:spTree>
    <p:extLst>
      <p:ext uri="{BB962C8B-B14F-4D97-AF65-F5344CB8AC3E}">
        <p14:creationId xmlns:p14="http://schemas.microsoft.com/office/powerpoint/2010/main" val="165131057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IBM</a:t>
            </a:r>
            <a:r>
              <a:rPr lang="zh-CN" altLang="en-US" dirty="0"/>
              <a:t> </a:t>
            </a:r>
            <a:r>
              <a:rPr lang="en-US" altLang="zh-CN" dirty="0"/>
              <a:t>cloud</a:t>
            </a:r>
            <a:r>
              <a:rPr lang="zh-CN" altLang="en-US" dirty="0"/>
              <a:t> </a:t>
            </a:r>
            <a:r>
              <a:rPr lang="en-US" altLang="zh-CN" dirty="0"/>
              <a:t>server</a:t>
            </a:r>
            <a:endParaRPr lang="en-US" dirty="0"/>
          </a:p>
        </p:txBody>
      </p:sp>
      <p:sp>
        <p:nvSpPr>
          <p:cNvPr id="3" name="Content Placeholder 2"/>
          <p:cNvSpPr>
            <a:spLocks noGrp="1"/>
          </p:cNvSpPr>
          <p:nvPr>
            <p:ph idx="12"/>
          </p:nvPr>
        </p:nvSpPr>
        <p:spPr/>
        <p:txBody>
          <a:bodyPr/>
          <a:lstStyle/>
          <a:p>
            <a:r>
              <a:rPr lang="en-US" sz="2400" dirty="0"/>
              <a:t>Intel Xeon E5-2690 v4: </a:t>
            </a:r>
            <a:r>
              <a:rPr lang="en-US" altLang="zh-CN" sz="2400" dirty="0"/>
              <a:t>$1500</a:t>
            </a:r>
            <a:r>
              <a:rPr lang="en-US" sz="2400" dirty="0"/>
              <a:t>/month (additional 30% IBM internal discount)</a:t>
            </a:r>
          </a:p>
          <a:p>
            <a:pPr lvl="1"/>
            <a:r>
              <a:rPr lang="en-US" altLang="zh-CN" sz="2100" dirty="0"/>
              <a:t>Configure</a:t>
            </a:r>
            <a:r>
              <a:rPr lang="zh-CN" altLang="en-US" sz="2100" dirty="0"/>
              <a:t> </a:t>
            </a:r>
            <a:r>
              <a:rPr lang="en-US" altLang="zh-CN" sz="2100" dirty="0"/>
              <a:t>to</a:t>
            </a:r>
            <a:r>
              <a:rPr lang="zh-CN" altLang="en-US" sz="2100" dirty="0"/>
              <a:t> </a:t>
            </a:r>
            <a:r>
              <a:rPr lang="en-US" altLang="zh-CN" sz="2100" dirty="0"/>
              <a:t>our</a:t>
            </a:r>
            <a:r>
              <a:rPr lang="zh-CN" altLang="en-US" sz="2100" dirty="0"/>
              <a:t> </a:t>
            </a:r>
            <a:r>
              <a:rPr lang="en-US" altLang="zh-CN" sz="2100" dirty="0"/>
              <a:t>demand</a:t>
            </a:r>
            <a:endParaRPr lang="en-US" sz="2100" dirty="0"/>
          </a:p>
          <a:p>
            <a:pPr lvl="2"/>
            <a:r>
              <a:rPr lang="en-US" sz="1700" dirty="0"/>
              <a:t>HIPAA compliant</a:t>
            </a:r>
          </a:p>
          <a:p>
            <a:pPr lvl="2"/>
            <a:r>
              <a:rPr lang="en-US" sz="1700" dirty="0"/>
              <a:t>28 cores, 2.60 GHz</a:t>
            </a:r>
          </a:p>
          <a:p>
            <a:pPr lvl="2"/>
            <a:r>
              <a:rPr lang="en-US" altLang="zh-CN" sz="1700" dirty="0"/>
              <a:t>256GB</a:t>
            </a:r>
            <a:r>
              <a:rPr lang="zh-CN" altLang="en-US" sz="1700" dirty="0"/>
              <a:t> </a:t>
            </a:r>
            <a:r>
              <a:rPr lang="en-US" sz="1700" dirty="0"/>
              <a:t>RAM</a:t>
            </a:r>
            <a:r>
              <a:rPr lang="en-US" altLang="zh-CN" sz="1700" dirty="0"/>
              <a:t>,</a:t>
            </a:r>
            <a:r>
              <a:rPr lang="zh-CN" altLang="en-US" sz="1700" dirty="0"/>
              <a:t> </a:t>
            </a:r>
            <a:r>
              <a:rPr lang="en-US" altLang="zh-CN" sz="1700" dirty="0"/>
              <a:t>10TB</a:t>
            </a:r>
            <a:r>
              <a:rPr lang="zh-CN" altLang="en-US" sz="1700" dirty="0"/>
              <a:t> </a:t>
            </a:r>
            <a:r>
              <a:rPr lang="en-US" altLang="zh-CN" sz="1700" dirty="0"/>
              <a:t>storage</a:t>
            </a:r>
          </a:p>
          <a:p>
            <a:pPr lvl="2"/>
            <a:r>
              <a:rPr lang="en-US" altLang="zh-CN" sz="1700" dirty="0"/>
              <a:t>Point</a:t>
            </a:r>
            <a:r>
              <a:rPr lang="zh-CN" altLang="en-US" sz="1700" dirty="0"/>
              <a:t> </a:t>
            </a:r>
            <a:r>
              <a:rPr lang="en-US" altLang="zh-CN" sz="1700" dirty="0"/>
              <a:t>of</a:t>
            </a:r>
            <a:r>
              <a:rPr lang="zh-CN" altLang="en-US" sz="1700" dirty="0"/>
              <a:t> </a:t>
            </a:r>
            <a:r>
              <a:rPr lang="en-US" altLang="zh-CN" sz="1700" dirty="0"/>
              <a:t>contact:</a:t>
            </a:r>
            <a:r>
              <a:rPr lang="zh-CN" altLang="en-US" sz="1700" dirty="0"/>
              <a:t> </a:t>
            </a:r>
            <a:r>
              <a:rPr lang="en-US" altLang="zh-CN" sz="1700" dirty="0">
                <a:hlinkClick r:id="rId2"/>
              </a:rPr>
              <a:t>wnichola@us.ibm.com</a:t>
            </a:r>
            <a:r>
              <a:rPr lang="zh-CN" altLang="en-US" sz="1700" dirty="0"/>
              <a:t> </a:t>
            </a:r>
            <a:endParaRPr lang="en-US" sz="1700" dirty="0"/>
          </a:p>
          <a:p>
            <a:endParaRPr lang="en-US" dirty="0"/>
          </a:p>
        </p:txBody>
      </p:sp>
    </p:spTree>
    <p:extLst>
      <p:ext uri="{BB962C8B-B14F-4D97-AF65-F5344CB8AC3E}">
        <p14:creationId xmlns:p14="http://schemas.microsoft.com/office/powerpoint/2010/main" val="99719448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752-A08C-44C2-8AD2-8FF80DEC8904}"/>
              </a:ext>
            </a:extLst>
          </p:cNvPr>
          <p:cNvSpPr>
            <a:spLocks noGrp="1"/>
          </p:cNvSpPr>
          <p:nvPr>
            <p:ph type="title"/>
          </p:nvPr>
        </p:nvSpPr>
        <p:spPr/>
        <p:txBody>
          <a:bodyPr/>
          <a:lstStyle/>
          <a:p>
            <a:r>
              <a:rPr lang="en-US" sz="3600" dirty="0"/>
              <a:t>Current Status- “DEV” and “SANDBOX” servers</a:t>
            </a:r>
          </a:p>
        </p:txBody>
      </p:sp>
      <p:sp>
        <p:nvSpPr>
          <p:cNvPr id="3" name="Content Placeholder 2">
            <a:extLst>
              <a:ext uri="{FF2B5EF4-FFF2-40B4-BE49-F238E27FC236}">
                <a16:creationId xmlns:a16="http://schemas.microsoft.com/office/drawing/2014/main" id="{0D23F410-9370-493C-A9C8-9F60A4AF60E2}"/>
              </a:ext>
            </a:extLst>
          </p:cNvPr>
          <p:cNvSpPr>
            <a:spLocks noGrp="1"/>
          </p:cNvSpPr>
          <p:nvPr>
            <p:ph idx="12"/>
          </p:nvPr>
        </p:nvSpPr>
        <p:spPr>
          <a:xfrm>
            <a:off x="609600" y="1302955"/>
            <a:ext cx="10972800" cy="4567770"/>
          </a:xfrm>
        </p:spPr>
        <p:txBody>
          <a:bodyPr/>
          <a:lstStyle/>
          <a:p>
            <a:pPr marL="287661" indent="-285750"/>
            <a:r>
              <a:rPr lang="en-US" sz="1800" dirty="0"/>
              <a:t>Received “Dev” server about 4 weeks ago. The CCM Medicaid team has access and will be using it for analytic code testing for large data sample. The team will also use this server to do final testing, wrap code in docker file before shipping it to Flexible Analytics for deployment. Access to all other team members will be provided soon	</a:t>
            </a:r>
          </a:p>
          <a:p>
            <a:pPr marL="287661" indent="-285750"/>
            <a:endParaRPr lang="en-US" sz="1800" dirty="0"/>
          </a:p>
          <a:p>
            <a:r>
              <a:rPr lang="en-US" sz="1800" dirty="0"/>
              <a:t>Received “Sandbox” server early this week. There is currently no data or tools or packages loaded on this server. Sometime this week, once approval is received to copy data for </a:t>
            </a:r>
            <a:r>
              <a:rPr lang="en-US" sz="1800" dirty="0" err="1"/>
              <a:t>SDoH</a:t>
            </a:r>
            <a:r>
              <a:rPr lang="en-US" sz="1800" dirty="0"/>
              <a:t> project from 0852 server, packages and data used for </a:t>
            </a:r>
            <a:r>
              <a:rPr lang="en-US" sz="1800" dirty="0" err="1"/>
              <a:t>SDoH</a:t>
            </a:r>
            <a:r>
              <a:rPr lang="en-US" sz="1800" dirty="0"/>
              <a:t> will be copied and loaded to the sandbox server as this project is deemed high priority. The timeline for this to happen is sometime this week. The </a:t>
            </a:r>
            <a:r>
              <a:rPr lang="en-US" sz="1800" dirty="0" err="1"/>
              <a:t>SDoH</a:t>
            </a:r>
            <a:r>
              <a:rPr lang="en-US" sz="1800" dirty="0"/>
              <a:t> team can start back their work in the new server. I have asked for access for the </a:t>
            </a:r>
            <a:r>
              <a:rPr lang="en-US" sz="1800" dirty="0" err="1"/>
              <a:t>SDoH</a:t>
            </a:r>
            <a:r>
              <a:rPr lang="en-US" sz="1800" dirty="0"/>
              <a:t> team. </a:t>
            </a:r>
          </a:p>
          <a:p>
            <a:endParaRPr lang="en-US" sz="1800" dirty="0"/>
          </a:p>
          <a:p>
            <a:r>
              <a:rPr lang="en-US" sz="1800" dirty="0"/>
              <a:t>Rajashree will forward instructions to request access to the sandbox server. Managers can request access for each of their team members.   </a:t>
            </a:r>
          </a:p>
          <a:p>
            <a:endParaRPr lang="en-US" sz="1800" dirty="0"/>
          </a:p>
        </p:txBody>
      </p:sp>
    </p:spTree>
    <p:extLst>
      <p:ext uri="{BB962C8B-B14F-4D97-AF65-F5344CB8AC3E}">
        <p14:creationId xmlns:p14="http://schemas.microsoft.com/office/powerpoint/2010/main" val="434656024"/>
      </p:ext>
    </p:extLst>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son Health Theme - Wide">
  <a:themeElements>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4266"/>
        </a:dk1>
        <a:lt1>
          <a:srgbClr val="FFFFFF"/>
        </a:lt1>
        <a:dk2>
          <a:srgbClr val="000000"/>
        </a:dk2>
        <a:lt2>
          <a:srgbClr val="808080"/>
        </a:lt2>
        <a:accent1>
          <a:srgbClr val="00B2F2"/>
        </a:accent1>
        <a:accent2>
          <a:srgbClr val="6BC72B"/>
        </a:accent2>
        <a:accent3>
          <a:srgbClr val="FFFFFF"/>
        </a:accent3>
        <a:accent4>
          <a:srgbClr val="003756"/>
        </a:accent4>
        <a:accent5>
          <a:srgbClr val="AAD5F7"/>
        </a:accent5>
        <a:accent6>
          <a:srgbClr val="60B426"/>
        </a:accent6>
        <a:hlink>
          <a:srgbClr val="00B040"/>
        </a:hlink>
        <a:folHlink>
          <a:srgbClr val="0040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atson Health Theme - Wide" id="{89CA2E17-6704-4E24-9D8D-9F0A339C4555}" vid="{621B2928-6338-46EF-B2E9-620A1C31BE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5186</TotalTime>
  <Words>854</Words>
  <Application>Microsoft Office PowerPoint</Application>
  <PresentationFormat>Widescreen</PresentationFormat>
  <Paragraphs>105</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MS PGothic</vt:lpstr>
      <vt:lpstr>Arial</vt:lpstr>
      <vt:lpstr>Calibri</vt:lpstr>
      <vt:lpstr>Calibri Light</vt:lpstr>
      <vt:lpstr>Helvetica Neue Thin</vt:lpstr>
      <vt:lpstr>ヒラギノ角ゴ Pro W3</vt:lpstr>
      <vt:lpstr>Office Theme</vt:lpstr>
      <vt:lpstr>Watson Health Theme - Wide</vt:lpstr>
      <vt:lpstr>PowerPoint Presentation</vt:lpstr>
      <vt:lpstr>Objectives</vt:lpstr>
      <vt:lpstr>Production &amp; Sandbox server</vt:lpstr>
      <vt:lpstr>Production vs. Sandbox server</vt:lpstr>
      <vt:lpstr>Production vs. Sandbox server</vt:lpstr>
      <vt:lpstr>Solution 2: cloud servers</vt:lpstr>
      <vt:lpstr>IBM cloud server</vt:lpstr>
      <vt:lpstr>IBM cloud server</vt:lpstr>
      <vt:lpstr>Current Status- “DEV” and “SANDBOX” servers</vt:lpstr>
      <vt:lpstr>Short and Long Term Approaches for Data Management and Storage</vt:lpstr>
      <vt:lpstr>Short and Long Term Approaches for Data Management and Storage</vt:lpstr>
      <vt:lpstr>Access to EMR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Yuchen</dc:creator>
  <cp:lastModifiedBy>Joshi, Rajashree</cp:lastModifiedBy>
  <cp:revision>55</cp:revision>
  <dcterms:created xsi:type="dcterms:W3CDTF">2018-01-04T17:17:09Z</dcterms:created>
  <dcterms:modified xsi:type="dcterms:W3CDTF">2018-02-27T23:40:43Z</dcterms:modified>
</cp:coreProperties>
</file>