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70" r:id="rId5"/>
    <p:sldId id="265" r:id="rId6"/>
    <p:sldId id="273" r:id="rId7"/>
    <p:sldId id="272" r:id="rId8"/>
    <p:sldId id="271" r:id="rId9"/>
    <p:sldId id="266" r:id="rId10"/>
    <p:sldId id="267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E1B"/>
    <a:srgbClr val="4C991D"/>
    <a:srgbClr val="995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3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7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ED23-43D8-D94F-A5DC-C0F7F3E11FBC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0561-B313-E648-A51E-CF34BBA5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6784" y="6318165"/>
            <a:ext cx="28041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4DBDE34-E9B5-E04F-B662-69720E4BCB53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227" y="6331712"/>
            <a:ext cx="38608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Watson Health © IBM Corporation 2017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A86B-D2A5-1543-8396-0D0B2BBDC05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4266"/>
              </a:solidFill>
              <a:ea typeface="MS PGothic" panose="020B0600070205080204" pitchFamily="34" charset="-128"/>
            </a:endParaRPr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4266"/>
                </a:solidFill>
                <a:ea typeface="ヒラギノ角ゴ Pro W3" charset="-128"/>
              </a:rPr>
              <a:t>© IBM 2017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8B9CDD5-C20B-4E45-BC00-A284AFB1A6A0}" type="slidenum">
              <a:rPr lang="en-US" altLang="en-US" sz="1300">
                <a:solidFill>
                  <a:srgbClr val="004266"/>
                </a:solidFill>
                <a:ea typeface="ヒラギノ角ゴ Pro W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 dirty="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wnichola@us.ibm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"/>
          <p:cNvSpPr>
            <a:spLocks noGrp="1"/>
          </p:cNvSpPr>
          <p:nvPr>
            <p:ph type="subTitle" idx="1"/>
          </p:nvPr>
        </p:nvSpPr>
        <p:spPr bwMode="auto">
          <a:xfrm>
            <a:off x="692730" y="4240935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January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endParaRPr lang="en-US" altLang="en-US" dirty="0"/>
          </a:p>
          <a:p>
            <a:r>
              <a:rPr lang="en-US" altLang="zh-CN" dirty="0" smtClean="0"/>
              <a:t>Yuchen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Yanglin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  <a:endParaRPr lang="en-US" altLang="en-US" dirty="0"/>
          </a:p>
        </p:txBody>
      </p:sp>
      <p:sp>
        <p:nvSpPr>
          <p:cNvPr id="6146" name="Title 1"/>
          <p:cNvSpPr>
            <a:spLocks/>
          </p:cNvSpPr>
          <p:nvPr/>
        </p:nvSpPr>
        <p:spPr bwMode="auto">
          <a:xfrm>
            <a:off x="661988" y="2327275"/>
            <a:ext cx="823436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Analytics</a:t>
            </a:r>
            <a:r>
              <a:rPr lang="zh-CN" altLang="en-US" sz="3600" dirty="0" smtClean="0">
                <a:solidFill>
                  <a:srgbClr val="004266"/>
                </a:solidFill>
                <a:latin typeface="Helvetica Neue Thin" charset="0"/>
              </a:rPr>
              <a:t> </a:t>
            </a: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Server</a:t>
            </a:r>
            <a:r>
              <a:rPr lang="zh-CN" altLang="en-US" sz="3600" dirty="0" smtClean="0">
                <a:solidFill>
                  <a:srgbClr val="004266"/>
                </a:solidFill>
                <a:latin typeface="Helvetica Neue Thin" charset="0"/>
              </a:rPr>
              <a:t> </a:t>
            </a: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Setup</a:t>
            </a:r>
            <a:endParaRPr lang="en-US" altLang="en-US" sz="2800" dirty="0">
              <a:solidFill>
                <a:srgbClr val="404040"/>
              </a:solidFill>
              <a:latin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17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2"/>
            <a:ext cx="10972800" cy="5091007"/>
          </a:xfrm>
        </p:spPr>
        <p:txBody>
          <a:bodyPr numCol="1"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" y="1601892"/>
            <a:ext cx="10722604" cy="37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0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400" dirty="0"/>
              <a:t>Intel Xeon E5-2690 v4: </a:t>
            </a:r>
            <a:r>
              <a:rPr lang="en-US" altLang="zh-CN" sz="2400" dirty="0" smtClean="0"/>
              <a:t>$1500</a:t>
            </a:r>
            <a:r>
              <a:rPr lang="en-US" sz="2400" dirty="0" smtClean="0"/>
              <a:t>/month </a:t>
            </a:r>
            <a:r>
              <a:rPr lang="en-US" sz="2400" dirty="0"/>
              <a:t>(additional 30% IBM internal discount</a:t>
            </a:r>
            <a:r>
              <a:rPr lang="en-US" sz="2400" dirty="0" smtClean="0"/>
              <a:t>)</a:t>
            </a:r>
          </a:p>
          <a:p>
            <a:pPr lvl="1"/>
            <a:r>
              <a:rPr lang="en-US" altLang="zh-CN" sz="2100" dirty="0" smtClean="0"/>
              <a:t>Configure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to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our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demand</a:t>
            </a:r>
            <a:endParaRPr lang="en-US" sz="2100" dirty="0"/>
          </a:p>
          <a:p>
            <a:pPr lvl="2"/>
            <a:r>
              <a:rPr lang="en-US" sz="1700" dirty="0"/>
              <a:t>HIPAA compliant</a:t>
            </a:r>
          </a:p>
          <a:p>
            <a:pPr lvl="2"/>
            <a:r>
              <a:rPr lang="en-US" sz="1700" dirty="0"/>
              <a:t>28 cores, 2.60 GHz</a:t>
            </a:r>
          </a:p>
          <a:p>
            <a:pPr lvl="2"/>
            <a:r>
              <a:rPr lang="en-US" altLang="zh-CN" sz="1700" dirty="0" smtClean="0"/>
              <a:t>256GB</a:t>
            </a:r>
            <a:r>
              <a:rPr lang="zh-CN" altLang="en-US" sz="1700" dirty="0" smtClean="0"/>
              <a:t> </a:t>
            </a:r>
            <a:r>
              <a:rPr lang="en-US" sz="1700" dirty="0"/>
              <a:t>RAM</a:t>
            </a:r>
            <a:r>
              <a:rPr lang="en-US" altLang="zh-CN" sz="1700" dirty="0"/>
              <a:t>,</a:t>
            </a:r>
            <a:r>
              <a:rPr lang="zh-CN" altLang="en-US" sz="1700" dirty="0"/>
              <a:t> </a:t>
            </a:r>
            <a:r>
              <a:rPr lang="en-US" altLang="zh-CN" sz="1700" dirty="0" smtClean="0"/>
              <a:t>10TB</a:t>
            </a:r>
            <a:r>
              <a:rPr lang="zh-CN" altLang="en-US" sz="1700" dirty="0" smtClean="0"/>
              <a:t> </a:t>
            </a:r>
            <a:r>
              <a:rPr lang="en-US" altLang="zh-CN" sz="1700" dirty="0"/>
              <a:t>storage</a:t>
            </a:r>
          </a:p>
          <a:p>
            <a:pPr lvl="2"/>
            <a:r>
              <a:rPr lang="en-US" altLang="zh-CN" sz="1700" dirty="0"/>
              <a:t>Point</a:t>
            </a:r>
            <a:r>
              <a:rPr lang="zh-CN" altLang="en-US" sz="1700" dirty="0"/>
              <a:t> </a:t>
            </a:r>
            <a:r>
              <a:rPr lang="en-US" altLang="zh-CN" sz="1700" dirty="0"/>
              <a:t>of</a:t>
            </a:r>
            <a:r>
              <a:rPr lang="zh-CN" altLang="en-US" sz="1700" dirty="0"/>
              <a:t> </a:t>
            </a:r>
            <a:r>
              <a:rPr lang="en-US" altLang="zh-CN" sz="1700" dirty="0"/>
              <a:t>contact:</a:t>
            </a:r>
            <a:r>
              <a:rPr lang="zh-CN" altLang="en-US" sz="1700" dirty="0"/>
              <a:t> </a:t>
            </a:r>
            <a:r>
              <a:rPr lang="en-US" altLang="zh-CN" sz="1700" dirty="0">
                <a:hlinkClick r:id="rId2"/>
              </a:rPr>
              <a:t>wnichola@us.ibm.com</a:t>
            </a:r>
            <a:r>
              <a:rPr lang="zh-CN" altLang="en-US" sz="1700" dirty="0"/>
              <a:t> 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94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Step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1: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Determined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building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blocks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Capacity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CPU,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memory,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Storage</a:t>
            </a:r>
            <a:endParaRPr lang="en-US" altLang="zh-CN" sz="2000" dirty="0"/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Connectivity: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ridges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existing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server/data/service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Compatibility: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legacy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version control</a:t>
            </a:r>
          </a:p>
          <a:p>
            <a:pPr lvl="1"/>
            <a:r>
              <a:rPr lang="en-US" altLang="zh-CN" sz="2000" dirty="0" smtClean="0"/>
              <a:t>Compliance: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HIPAA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Step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Collected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feedback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opinion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staff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Step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Constructed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comprehensive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requirements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development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sandbox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45544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tools/languages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(MarketScan,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NIKE)</a:t>
            </a:r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(0852,</a:t>
            </a:r>
            <a:r>
              <a:rPr lang="zh-CN" altLang="en-US" dirty="0" smtClean="0"/>
              <a:t> </a:t>
            </a:r>
            <a:r>
              <a:rPr lang="en-US" altLang="zh-CN" dirty="0" smtClean="0"/>
              <a:t>1465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6"/>
                </a:solidFill>
              </a:rPr>
              <a:t>??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lvl="1"/>
            <a:r>
              <a:rPr lang="en-US" altLang="zh-CN" dirty="0" smtClean="0"/>
              <a:t>Legacy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transitioned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</a:p>
          <a:p>
            <a:pPr lvl="1"/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85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105991229"/>
              </p:ext>
            </p:extLst>
          </p:nvPr>
        </p:nvGraphicFramePr>
        <p:xfrm>
          <a:off x="609600" y="1601789"/>
          <a:ext cx="10972800" cy="341217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06600"/>
                <a:gridCol w="4445000"/>
                <a:gridCol w="4521200"/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Development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065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Timing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Early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February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Upon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finishing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development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server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196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Data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restrictions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General HIPAA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General HIPAA</a:t>
                      </a:r>
                      <a:endParaRPr lang="en-US" sz="1600" dirty="0"/>
                    </a:p>
                  </a:txBody>
                  <a:tcPr/>
                </a:tc>
              </a:tr>
              <a:tr h="10224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r>
                        <a:rPr lang="en-US" altLang="zh-CN" sz="1800" baseline="30000" dirty="0" smtClean="0"/>
                        <a:t>rd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party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software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Docker</a:t>
                      </a:r>
                      <a:r>
                        <a:rPr lang="zh-CN" altLang="en-US" sz="1600" b="1" dirty="0" smtClean="0"/>
                        <a:t>*</a:t>
                      </a:r>
                      <a:r>
                        <a:rPr lang="en-US" altLang="zh-CN" sz="1600" baseline="0" dirty="0" smtClean="0"/>
                        <a:t>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Flexible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Analytics(API?)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Docker</a:t>
                      </a:r>
                      <a:r>
                        <a:rPr lang="zh-CN" altLang="en-US" sz="1600" b="1" dirty="0" smtClean="0"/>
                        <a:t>*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Flexible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Analytics,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Anaconda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smtClean="0">
                          <a:solidFill>
                            <a:srgbClr val="991E1B"/>
                          </a:solidFill>
                        </a:rPr>
                        <a:t>Python(&gt;=3.6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: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pandas,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numpy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sklearn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),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Rstudio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SQL,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LFS,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Jupyter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Notebook,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Spark,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Hadoop,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SAS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(?)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7036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Access/users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Restricted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access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control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by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project/development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lead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Restricted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u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nrestricted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access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control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by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ACE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users,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(o</a:t>
                      </a:r>
                      <a:r>
                        <a:rPr lang="en-US" sz="1600" i="0" baseline="0" dirty="0" smtClean="0">
                          <a:solidFill>
                            <a:srgbClr val="991E1B"/>
                          </a:solidFill>
                        </a:rPr>
                        <a:t>pen port for pip and </a:t>
                      </a:r>
                      <a:r>
                        <a:rPr lang="en-US" sz="1600" i="0" baseline="0" dirty="0" err="1" smtClean="0">
                          <a:solidFill>
                            <a:srgbClr val="991E1B"/>
                          </a:solidFill>
                        </a:rPr>
                        <a:t>cran</a:t>
                      </a:r>
                      <a:r>
                        <a:rPr lang="en-US" sz="1600" i="0" baseline="0" dirty="0" smtClean="0">
                          <a:solidFill>
                            <a:srgbClr val="991E1B"/>
                          </a:solidFill>
                        </a:rPr>
                        <a:t> (Python and R package installation)</a:t>
                      </a:r>
                      <a:r>
                        <a:rPr lang="en-US" altLang="zh-CN" sz="1600" i="0" baseline="0" dirty="0" smtClean="0">
                          <a:solidFill>
                            <a:srgbClr val="991E1B"/>
                          </a:solidFill>
                        </a:rPr>
                        <a:t>??)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566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HIPAA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Security Rule requires covered entities to maintain reasonable and appropriate administrative, technical, and physical safeguards for protecting </a:t>
            </a:r>
            <a:r>
              <a:rPr lang="en-US" dirty="0" smtClean="0"/>
              <a:t>e-PHI.</a:t>
            </a:r>
            <a:r>
              <a:rPr lang="zh-CN" altLang="en-US" dirty="0" smtClean="0"/>
              <a:t> </a:t>
            </a:r>
            <a:r>
              <a:rPr lang="en-US" dirty="0" smtClean="0"/>
              <a:t>Specifically</a:t>
            </a:r>
            <a:r>
              <a:rPr lang="en-US" altLang="zh-CN" dirty="0"/>
              <a:t>,</a:t>
            </a:r>
            <a:r>
              <a:rPr lang="en-US" dirty="0" smtClean="0"/>
              <a:t> </a:t>
            </a:r>
            <a:r>
              <a:rPr lang="en-US" dirty="0"/>
              <a:t>covered entities must:</a:t>
            </a:r>
          </a:p>
          <a:p>
            <a:pPr lvl="1"/>
            <a:r>
              <a:rPr lang="en-US" dirty="0"/>
              <a:t>Ensure the confidentiality, integrity, and availability of all e-PHI they create, receive, maintain or transmit;</a:t>
            </a:r>
          </a:p>
          <a:p>
            <a:pPr lvl="1"/>
            <a:r>
              <a:rPr lang="en-US" dirty="0"/>
              <a:t>Identify and protect against reasonably anticipated threats to the security or integrity of the information;</a:t>
            </a:r>
          </a:p>
          <a:p>
            <a:pPr lvl="1"/>
            <a:r>
              <a:rPr lang="en-US" dirty="0"/>
              <a:t>Protect against reasonably anticipated, impermissible uses or disclosures; and</a:t>
            </a:r>
          </a:p>
          <a:p>
            <a:pPr lvl="1"/>
            <a:r>
              <a:rPr lang="en-US" dirty="0"/>
              <a:t>Ensure compliance by their </a:t>
            </a:r>
            <a:r>
              <a:rPr lang="en-US" dirty="0" smtClean="0"/>
              <a:t>workforce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5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technology.</a:t>
            </a:r>
            <a:r>
              <a:rPr lang="zh-CN" altLang="en-U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container image is a lightweight, stand-alone, executable package of a piece of software that includes everything needed to run it: code, runtime, system tools, system libraries, settings.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00853"/>
            <a:ext cx="5600700" cy="26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240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Standardization</a:t>
            </a:r>
          </a:p>
          <a:p>
            <a:pPr lvl="1"/>
            <a:r>
              <a:rPr lang="en-US" dirty="0"/>
              <a:t>Rather than building a new environment for every analysis,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put the tools and packages required for certain types of analyses (e.g.,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etc.) into a container, create an image of that container, and have every user boot up an isolated, standardized environment from that image.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altLang="zh-CN" dirty="0" smtClean="0"/>
              <a:t>Reproducibility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/>
              <a:t>Docker provides an easy way to share working environments including libraries and drivers. This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dirty="0"/>
              <a:t>reproducible data science workflows.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3257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074629090"/>
              </p:ext>
            </p:extLst>
          </p:nvPr>
        </p:nvGraphicFramePr>
        <p:xfrm>
          <a:off x="609600" y="1601789"/>
          <a:ext cx="10972800" cy="373221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49500"/>
                <a:gridCol w="4330700"/>
                <a:gridCol w="4292600"/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Development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227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CPU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24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cores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56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cores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Storage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4-8TB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(must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be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scalable)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1-2TB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(must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be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scalable)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64-128GB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768GB-1.5TB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Operating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system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Linux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64-bit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Redhat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minimal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install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CentOS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Linux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64-bit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Redhat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minimal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install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CentOS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7)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/>
                        <a:t>Path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to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existing</a:t>
                      </a:r>
                      <a:r>
                        <a:rPr lang="zh-CN" altLang="en-US" sz="1800" b="0" baseline="0" dirty="0" smtClean="0"/>
                        <a:t> </a:t>
                      </a:r>
                      <a:r>
                        <a:rPr lang="en-US" altLang="zh-CN" sz="1800" b="0" baseline="0" dirty="0" smtClean="0"/>
                        <a:t>server/model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SFTP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tunnel?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SFTP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tunnel?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/>
                        <a:t>Data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access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Explorys,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MarketScan,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SAF,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Huntmore</a:t>
                      </a:r>
                      <a:r>
                        <a:rPr lang="en-US" altLang="zh-CN" sz="1600" baseline="0" dirty="0" smtClean="0"/>
                        <a:t>(CED),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PIDB,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reference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Explorys,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MarketScan,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SAF,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Huntmore</a:t>
                      </a:r>
                      <a:r>
                        <a:rPr lang="en-US" altLang="zh-CN" sz="1600" baseline="0" dirty="0" smtClean="0"/>
                        <a:t>(CED),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PIDB,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reference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233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04472265"/>
              </p:ext>
            </p:extLst>
          </p:nvPr>
        </p:nvGraphicFramePr>
        <p:xfrm>
          <a:off x="609600" y="1601788"/>
          <a:ext cx="10972800" cy="418814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486400"/>
                <a:gridCol w="5486400"/>
              </a:tblGrid>
              <a:tr h="4429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Pros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Cons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No need for onsite hardware or capital expenses. Well suited to rapidly growing companies that may outgrow their infrastructure too quickly.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The user experience is limited by the speed of the Internet connection.</a:t>
                      </a:r>
                    </a:p>
                  </a:txBody>
                  <a:tcPr marL="50800" marR="50800" marT="50800" marB="50800"/>
                </a:tc>
              </a:tr>
              <a:tr h="76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Easily scalable; can be added to as needed. Solutions are often on-demand, so you only pay for the options you want.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Third party cloud services could have direct access to your data.</a:t>
                      </a:r>
                    </a:p>
                  </a:txBody>
                  <a:tcPr marL="50800" marR="50800" marT="50800" marB="50800"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Workers can connect from anywhere, using any computer, tablet, or smartphone. Companies can implement BYOD (bring your own device) policies.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If the Internet goes down on your side or on your cloud provider’s side, you won’t have access to any of your information.</a:t>
                      </a:r>
                    </a:p>
                  </a:txBody>
                  <a:tcPr marL="50800" marR="50800" marT="50800" marB="50800"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Data can be backed up in the cloud as regularly as 15-minute intervals, minimizing data losses in disaster situations.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The costs can outweigh the benefits for companies not as dependent on uptime.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74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</TotalTime>
  <Words>759</Words>
  <Application>Microsoft Macintosh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Helvetica Neue Thin</vt:lpstr>
      <vt:lpstr>MS PGothic</vt:lpstr>
      <vt:lpstr>ヒラギノ角ゴ Pro W3</vt:lpstr>
      <vt:lpstr>Arial</vt:lpstr>
      <vt:lpstr>Office Theme</vt:lpstr>
      <vt:lpstr>Watson Health Theme - Wide</vt:lpstr>
      <vt:lpstr>PowerPoint Presentation</vt:lpstr>
      <vt:lpstr>Objectives</vt:lpstr>
      <vt:lpstr>Development &amp; Sandbox server</vt:lpstr>
      <vt:lpstr>Development vs. Sandbox server</vt:lpstr>
      <vt:lpstr>General HIPAA </vt:lpstr>
      <vt:lpstr>What is Docker?</vt:lpstr>
      <vt:lpstr>Benefit of Docker</vt:lpstr>
      <vt:lpstr>Development vs. Sandbox server</vt:lpstr>
      <vt:lpstr>Solution 2: cloud servers</vt:lpstr>
      <vt:lpstr>IBM cloud server</vt:lpstr>
      <vt:lpstr>IBM cloud server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Yuchen</dc:creator>
  <cp:lastModifiedBy>Li, Yuchen</cp:lastModifiedBy>
  <cp:revision>64</cp:revision>
  <dcterms:created xsi:type="dcterms:W3CDTF">2018-01-04T17:17:09Z</dcterms:created>
  <dcterms:modified xsi:type="dcterms:W3CDTF">2018-01-16T19:49:58Z</dcterms:modified>
</cp:coreProperties>
</file>