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sldIdLst>
    <p:sldId id="256" r:id="rId3"/>
    <p:sldId id="275" r:id="rId4"/>
    <p:sldId id="276" r:id="rId5"/>
    <p:sldId id="277" r:id="rId6"/>
    <p:sldId id="278" r:id="rId7"/>
    <p:sldId id="279" r:id="rId8"/>
    <p:sldId id="280" r:id="rId9"/>
    <p:sldId id="281" r:id="rId10"/>
    <p:sldId id="282" r:id="rId11"/>
    <p:sldId id="283" r:id="rId12"/>
    <p:sldId id="284" r:id="rId13"/>
    <p:sldId id="285" r:id="rId14"/>
    <p:sldId id="271" r:id="rId15"/>
    <p:sldId id="289" r:id="rId16"/>
    <p:sldId id="272" r:id="rId17"/>
    <p:sldId id="286" r:id="rId18"/>
    <p:sldId id="274" r:id="rId19"/>
    <p:sldId id="273"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1E1B"/>
    <a:srgbClr val="4C991D"/>
    <a:srgbClr val="995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53"/>
    <p:restoredTop sz="94655"/>
  </p:normalViewPr>
  <p:slideViewPr>
    <p:cSldViewPr snapToGrid="0" snapToObjects="1">
      <p:cViewPr varScale="1">
        <p:scale>
          <a:sx n="100" d="100"/>
          <a:sy n="100" d="100"/>
        </p:scale>
        <p:origin x="728" y="160"/>
      </p:cViewPr>
      <p:guideLst/>
    </p:cSldViewPr>
  </p:slid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8ED23-43D8-D94F-A5DC-C0F7F3E11FBC}" type="datetimeFigureOut">
              <a:rPr lang="en-US" smtClean="0"/>
              <a:t>3/14/18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60561-B313-E648-A51E-CF34BBA5D8C0}" type="slidenum">
              <a:rPr lang="en-US" smtClean="0"/>
              <a:t>‹#›</a:t>
            </a:fld>
            <a:endParaRPr lang="en-US"/>
          </a:p>
        </p:txBody>
      </p:sp>
    </p:spTree>
    <p:extLst>
      <p:ext uri="{BB962C8B-B14F-4D97-AF65-F5344CB8AC3E}">
        <p14:creationId xmlns:p14="http://schemas.microsoft.com/office/powerpoint/2010/main" val="150626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2CA86B-D2A5-1543-8396-0D0B2BBDC05D}"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8897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07223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530615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Slide_1_Tex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Internal_logo_widescreen"/>
          <p:cNvPicPr>
            <a:picLocks noChangeAspect="1" noChangeArrowheads="1"/>
          </p:cNvPicPr>
          <p:nvPr/>
        </p:nvPicPr>
        <p:blipFill>
          <a:blip r:embed="rId3" cstate="print">
            <a:extLst>
              <a:ext uri="{28A0092B-C50C-407E-A947-70E740481C1C}">
                <a14:useLocalDpi xmlns:a14="http://schemas.microsoft.com/office/drawing/2010/main" val="0"/>
              </a:ext>
            </a:extLst>
          </a:blip>
          <a:srcRect t="13139" r="41936" b="13101"/>
          <a:stretch>
            <a:fillRect/>
          </a:stretch>
        </p:blipFill>
        <p:spPr bwMode="auto">
          <a:xfrm>
            <a:off x="6705600" y="0"/>
            <a:ext cx="548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IBM_logo_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038850"/>
            <a:ext cx="812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5150" y="493713"/>
            <a:ext cx="32956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type="ctrTitle"/>
          </p:nvPr>
        </p:nvSpPr>
        <p:spPr>
          <a:xfrm>
            <a:off x="609600" y="2129512"/>
            <a:ext cx="6705600" cy="1471837"/>
          </a:xfrm>
        </p:spPr>
        <p:txBody>
          <a:bodyPr lIns="91427" tIns="45714" rIns="91427" bIns="45714" anchor="b"/>
          <a:lstStyle>
            <a:lvl1pPr>
              <a:lnSpc>
                <a:spcPct val="90000"/>
              </a:lnSpc>
              <a:defRPr sz="5300"/>
            </a:lvl1pPr>
          </a:lstStyle>
          <a:p>
            <a:r>
              <a:rPr lang="en-US"/>
              <a:t>Click to edit Master title style</a:t>
            </a:r>
            <a:endParaRPr lang="en-US" dirty="0"/>
          </a:p>
        </p:txBody>
      </p:sp>
      <p:sp>
        <p:nvSpPr>
          <p:cNvPr id="18435" name="Rectangle 3"/>
          <p:cNvSpPr>
            <a:spLocks noGrp="1" noChangeArrowheads="1"/>
          </p:cNvSpPr>
          <p:nvPr>
            <p:ph type="subTitle" idx="1"/>
          </p:nvPr>
        </p:nvSpPr>
        <p:spPr>
          <a:xfrm>
            <a:off x="609600" y="3886835"/>
            <a:ext cx="6705600" cy="1750979"/>
          </a:xfrm>
        </p:spPr>
        <p:txBody>
          <a:bodyPr lIns="91427" tIns="45714" rIns="91427" bIns="45714"/>
          <a:lstStyle>
            <a:lvl1pPr marL="0" indent="0">
              <a:buFontTx/>
              <a:buNone/>
              <a:defRPr sz="2400" b="1">
                <a:solidFill>
                  <a:srgbClr val="00B2F2"/>
                </a:solidFill>
              </a:defRPr>
            </a:lvl1pPr>
          </a:lstStyle>
          <a:p>
            <a:r>
              <a:rPr lang="en-US"/>
              <a:t>Click to edit Master subtitle style</a:t>
            </a:r>
            <a:endParaRPr lang="en-US" dirty="0"/>
          </a:p>
        </p:txBody>
      </p:sp>
    </p:spTree>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833"/>
            <a:ext cx="10972800" cy="607980"/>
          </a:xfrm>
        </p:spPr>
        <p:txBody>
          <a:bodyPr lIns="91427" tIns="45714" rIns="91427" bIns="45714"/>
          <a:lstStyle>
            <a:lvl1pPr>
              <a:defRPr/>
            </a:lvl1pPr>
          </a:lstStyle>
          <a:p>
            <a:r>
              <a:rPr lang="en-US"/>
              <a:t>Click to edit Master title style</a:t>
            </a:r>
            <a:endParaRPr lang="en-US" dirty="0"/>
          </a:p>
        </p:txBody>
      </p:sp>
      <p:sp>
        <p:nvSpPr>
          <p:cNvPr id="7" name="Content Placeholder 2"/>
          <p:cNvSpPr>
            <a:spLocks noGrp="1"/>
          </p:cNvSpPr>
          <p:nvPr>
            <p:ph idx="12"/>
          </p:nvPr>
        </p:nvSpPr>
        <p:spPr>
          <a:xfrm>
            <a:off x="609600" y="1601893"/>
            <a:ext cx="10972800" cy="4567770"/>
          </a:xfrm>
        </p:spPr>
        <p:txBody>
          <a:bodyPr lIns="91427" tIns="45714" rIns="91427" bIns="45714"/>
          <a:lstStyle>
            <a:lvl1pPr>
              <a:buFont typeface="Arial" pitchFamily="34" charset="0"/>
              <a:buChar char="•"/>
              <a:defRPr/>
            </a:lvl1pPr>
            <a:lvl2pPr marL="608955" indent="-304477">
              <a:buFont typeface="Arial" pitchFamily="34" charset="0"/>
              <a:buChar char="−"/>
              <a:defRPr sz="2400"/>
            </a:lvl2pPr>
            <a:lvl3pPr marL="913432">
              <a:buFont typeface="Arial" pitchFamily="34" charset="0"/>
              <a:buChar char="−"/>
              <a:defRPr sz="2100"/>
            </a:lvl3pPr>
            <a:lvl4pPr marL="1217910">
              <a:buFont typeface="Arial" pitchFamily="34" charset="0"/>
              <a:buChar char="−"/>
              <a:defRPr sz="1900"/>
            </a:lvl4pPr>
          </a:lstStyle>
          <a:p>
            <a:pPr lvl="0"/>
            <a:r>
              <a:rPr lang="en-US"/>
              <a:t>Click to edit Master text styles</a:t>
            </a:r>
          </a:p>
        </p:txBody>
      </p:sp>
    </p:spTree>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
        <p:nvSpPr>
          <p:cNvPr id="3" name="Text Placeholder 2"/>
          <p:cNvSpPr>
            <a:spLocks noGrp="1"/>
          </p:cNvSpPr>
          <p:nvPr>
            <p:ph type="body" idx="1"/>
          </p:nvPr>
        </p:nvSpPr>
        <p:spPr>
          <a:xfrm>
            <a:off x="609600" y="1535280"/>
            <a:ext cx="5386917"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dirty="0"/>
              <a:t>Click to edit Master text styles</a:t>
            </a:r>
          </a:p>
        </p:txBody>
      </p:sp>
      <p:sp>
        <p:nvSpPr>
          <p:cNvPr id="4" name="Text Placeholder 4"/>
          <p:cNvSpPr>
            <a:spLocks noGrp="1"/>
          </p:cNvSpPr>
          <p:nvPr>
            <p:ph type="body" sz="quarter" idx="3"/>
          </p:nvPr>
        </p:nvSpPr>
        <p:spPr>
          <a:xfrm>
            <a:off x="6193372" y="1535280"/>
            <a:ext cx="5389033"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a:t>Click to edit Master text styles</a:t>
            </a:r>
          </a:p>
        </p:txBody>
      </p:sp>
      <p:sp>
        <p:nvSpPr>
          <p:cNvPr id="5" name="Content Placeholder 2"/>
          <p:cNvSpPr>
            <a:spLocks noGrp="1"/>
          </p:cNvSpPr>
          <p:nvPr>
            <p:ph idx="12"/>
          </p:nvPr>
        </p:nvSpPr>
        <p:spPr>
          <a:xfrm>
            <a:off x="6197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a:t>Click to edit Master text styles</a:t>
            </a:r>
          </a:p>
        </p:txBody>
      </p:sp>
      <p:sp>
        <p:nvSpPr>
          <p:cNvPr id="6" name="Content Placeholder 2"/>
          <p:cNvSpPr>
            <a:spLocks noGrp="1"/>
          </p:cNvSpPr>
          <p:nvPr>
            <p:ph idx="13"/>
          </p:nvPr>
        </p:nvSpPr>
        <p:spPr>
          <a:xfrm>
            <a:off x="609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dirty="0"/>
              <a:t>Click to edit Master text styles</a:t>
            </a:r>
          </a:p>
        </p:txBody>
      </p:sp>
    </p:spTree>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Tree>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3" name="Title 1"/>
          <p:cNvSpPr>
            <a:spLocks noGrp="1"/>
          </p:cNvSpPr>
          <p:nvPr>
            <p:ph type="title"/>
          </p:nvPr>
        </p:nvSpPr>
        <p:spPr>
          <a:xfrm>
            <a:off x="2389717" y="4800388"/>
            <a:ext cx="7315200" cy="566742"/>
          </a:xfrm>
        </p:spPr>
        <p:txBody>
          <a:bodyPr lIns="91427" tIns="45714" rIns="91427" bIns="45714" anchor="b"/>
          <a:lstStyle>
            <a:lvl1pPr algn="l">
              <a:defRPr sz="2700" b="1"/>
            </a:lvl1pPr>
          </a:lstStyle>
          <a:p>
            <a:r>
              <a:rPr lang="en-US"/>
              <a:t>Click to edit Master title style</a:t>
            </a:r>
            <a:endParaRPr lang="en-US" dirty="0"/>
          </a:p>
        </p:txBody>
      </p:sp>
      <p:sp>
        <p:nvSpPr>
          <p:cNvPr id="4" name="Picture Placeholder 2"/>
          <p:cNvSpPr>
            <a:spLocks noGrp="1"/>
          </p:cNvSpPr>
          <p:nvPr>
            <p:ph type="pic" idx="1"/>
          </p:nvPr>
        </p:nvSpPr>
        <p:spPr>
          <a:xfrm>
            <a:off x="2389717" y="613269"/>
            <a:ext cx="7315200" cy="4115223"/>
          </a:xfrm>
        </p:spPr>
        <p:txBody>
          <a:bodyPr vert="horz" wrap="square" lIns="0" tIns="0" rIns="0" bIns="0" numCol="1" anchor="t" anchorCtr="0" compatLnSpc="1">
            <a:prstTxWarp prst="textNoShape">
              <a:avLst/>
            </a:prstTxWarp>
          </a:bodyPr>
          <a:lstStyle>
            <a:lvl1pPr marL="0" indent="0">
              <a:buNone/>
              <a:defRPr sz="4300"/>
            </a:lvl1pPr>
            <a:lvl2pPr marL="608955" indent="0">
              <a:buNone/>
              <a:defRPr sz="3700"/>
            </a:lvl2pPr>
            <a:lvl3pPr marL="1217910" indent="0">
              <a:buNone/>
              <a:defRPr sz="3200"/>
            </a:lvl3pPr>
            <a:lvl4pPr marL="1826864" indent="0">
              <a:buNone/>
              <a:defRPr sz="2700"/>
            </a:lvl4pPr>
            <a:lvl5pPr marL="2435819" indent="0">
              <a:buNone/>
              <a:defRPr sz="2700"/>
            </a:lvl5pPr>
            <a:lvl6pPr marL="3044775" indent="0">
              <a:buNone/>
              <a:defRPr sz="2700"/>
            </a:lvl6pPr>
            <a:lvl7pPr marL="3653730" indent="0">
              <a:buNone/>
              <a:defRPr sz="2700"/>
            </a:lvl7pPr>
            <a:lvl8pPr marL="4262684" indent="0">
              <a:buNone/>
              <a:defRPr sz="2700"/>
            </a:lvl8pPr>
            <a:lvl9pPr marL="4871639" indent="0">
              <a:buNone/>
              <a:defRPr sz="2700"/>
            </a:lvl9pPr>
          </a:lstStyle>
          <a:p>
            <a:pPr lvl="0"/>
            <a:r>
              <a:rPr lang="en-US" noProof="0" dirty="0"/>
              <a:t>Click icon to add picture</a:t>
            </a:r>
          </a:p>
        </p:txBody>
      </p:sp>
      <p:sp>
        <p:nvSpPr>
          <p:cNvPr id="5" name="Text Placeholder 3"/>
          <p:cNvSpPr>
            <a:spLocks noGrp="1"/>
          </p:cNvSpPr>
          <p:nvPr>
            <p:ph type="body" sz="half" idx="2"/>
          </p:nvPr>
        </p:nvSpPr>
        <p:spPr>
          <a:xfrm>
            <a:off x="2389717" y="5367131"/>
            <a:ext cx="7315200" cy="805705"/>
          </a:xfrm>
        </p:spPr>
        <p:txBody>
          <a:bodyPr lIns="91427" tIns="45714" rIns="91427" bIns="45714"/>
          <a:lstStyle>
            <a:lvl1pPr marL="0" indent="0">
              <a:buNone/>
              <a:defRPr sz="1900"/>
            </a:lvl1pPr>
            <a:lvl2pPr marL="608955" indent="0">
              <a:buNone/>
              <a:defRPr sz="1600"/>
            </a:lvl2pPr>
            <a:lvl3pPr marL="1217910" indent="0">
              <a:buNone/>
              <a:defRPr sz="1300"/>
            </a:lvl3pPr>
            <a:lvl4pPr marL="1826864" indent="0">
              <a:buNone/>
              <a:defRPr sz="1200"/>
            </a:lvl4pPr>
            <a:lvl5pPr marL="2435819" indent="0">
              <a:buNone/>
              <a:defRPr sz="1200"/>
            </a:lvl5pPr>
            <a:lvl6pPr marL="3044775" indent="0">
              <a:buNone/>
              <a:defRPr sz="1200"/>
            </a:lvl6pPr>
            <a:lvl7pPr marL="3653730" indent="0">
              <a:buNone/>
              <a:defRPr sz="1200"/>
            </a:lvl7pPr>
            <a:lvl8pPr marL="4262684" indent="0">
              <a:buNone/>
              <a:defRPr sz="1200"/>
            </a:lvl8pPr>
            <a:lvl9pPr marL="4871639" indent="0">
              <a:buNone/>
              <a:defRPr sz="1200"/>
            </a:lvl9pPr>
          </a:lstStyle>
          <a:p>
            <a:pPr lvl="0"/>
            <a:r>
              <a:rPr lang="en-US"/>
              <a:t>Click to edit Master text styles</a:t>
            </a:r>
          </a:p>
        </p:txBody>
      </p:sp>
    </p:spTree>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304801" y="231648"/>
            <a:ext cx="5966369" cy="1219200"/>
          </a:xfrm>
          <a:prstGeom prst="rect">
            <a:avLst/>
          </a:prstGeom>
        </p:spPr>
        <p:txBody>
          <a:bodyPr/>
          <a:lstStyle>
            <a:lvl1pPr>
              <a:defRPr>
                <a:solidFill>
                  <a:srgbClr val="000000"/>
                </a:solidFill>
                <a:latin typeface="Arial" charset="0"/>
                <a:ea typeface="Arial" charset="0"/>
                <a:cs typeface="Arial" charset="0"/>
              </a:defRPr>
            </a:lvl1pPr>
          </a:lstStyle>
          <a:p>
            <a:r>
              <a:rPr lang="en-US" dirty="0"/>
              <a:t>Click to edit Master title style</a:t>
            </a:r>
          </a:p>
        </p:txBody>
      </p:sp>
      <p:sp>
        <p:nvSpPr>
          <p:cNvPr id="9" name="Slide Number Placeholder 5"/>
          <p:cNvSpPr>
            <a:spLocks noGrp="1"/>
          </p:cNvSpPr>
          <p:nvPr>
            <p:ph type="sldNum" sz="quarter" idx="4"/>
          </p:nvPr>
        </p:nvSpPr>
        <p:spPr>
          <a:xfrm>
            <a:off x="11606784" y="6318165"/>
            <a:ext cx="280416" cy="268224"/>
          </a:xfrm>
          <a:prstGeom prst="rect">
            <a:avLst/>
          </a:prstGeom>
        </p:spPr>
        <p:txBody>
          <a:bodyPr vert="horz" lIns="0" tIns="0" rIns="0" bIns="0" rtlCol="0" anchor="b" anchorCtr="0"/>
          <a:lstStyle>
            <a:lvl1pPr algn="r">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fld id="{E4DBDE34-E9B5-E04F-B662-69720E4BCB53}" type="slidenum">
              <a:rPr lang="en-US" smtClean="0"/>
              <a:pPr eaLnBrk="0" fontAlgn="base" hangingPunct="0">
                <a:spcBef>
                  <a:spcPct val="0"/>
                </a:spcBef>
                <a:spcAft>
                  <a:spcPct val="0"/>
                </a:spcAft>
              </a:pPr>
              <a:t>‹#›</a:t>
            </a:fld>
            <a:endParaRPr lang="en-US" dirty="0"/>
          </a:p>
        </p:txBody>
      </p:sp>
      <p:sp>
        <p:nvSpPr>
          <p:cNvPr id="6" name="Footer Placeholder 4"/>
          <p:cNvSpPr>
            <a:spLocks noGrp="1"/>
          </p:cNvSpPr>
          <p:nvPr>
            <p:ph type="ftr" sz="quarter" idx="3"/>
          </p:nvPr>
        </p:nvSpPr>
        <p:spPr>
          <a:xfrm>
            <a:off x="456227" y="6331712"/>
            <a:ext cx="3860800" cy="268224"/>
          </a:xfrm>
          <a:prstGeom prst="rect">
            <a:avLst/>
          </a:prstGeom>
        </p:spPr>
        <p:txBody>
          <a:bodyPr vert="horz" lIns="0" tIns="0" rIns="0" bIns="0" rtlCol="0" anchor="b" anchorCtr="0"/>
          <a:lstStyle>
            <a:lvl1pPr algn="l">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r>
              <a:rPr lang="en-US"/>
              <a:t>Watson Health © IBM Corporation 2017</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49478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A86B-D2A5-1543-8396-0D0B2BBDC05D}"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3325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2CA86B-D2A5-1543-8396-0D0B2BBDC05D}"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71583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2CA86B-D2A5-1543-8396-0D0B2BBDC05D}" type="datetimeFigureOut">
              <a:rPr lang="en-US" smtClean="0"/>
              <a:t>3/14/18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8399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2CA86B-D2A5-1543-8396-0D0B2BBDC05D}" type="datetimeFigureOut">
              <a:rPr lang="en-US" smtClean="0"/>
              <a:t>3/14/18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98053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CA86B-D2A5-1543-8396-0D0B2BBDC05D}" type="datetimeFigureOut">
              <a:rPr lang="en-US" smtClean="0"/>
              <a:t>3/14/18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54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64712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5308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CA86B-D2A5-1543-8396-0D0B2BBDC05D}" type="datetimeFigureOut">
              <a:rPr lang="en-US" smtClean="0"/>
              <a:t>3/14/18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9F84F-0715-094D-9D70-85A44F6B9C96}" type="slidenum">
              <a:rPr lang="en-US" smtClean="0"/>
              <a:t>‹#›</a:t>
            </a:fld>
            <a:endParaRPr lang="en-US"/>
          </a:p>
        </p:txBody>
      </p:sp>
    </p:spTree>
    <p:extLst>
      <p:ext uri="{BB962C8B-B14F-4D97-AF65-F5344CB8AC3E}">
        <p14:creationId xmlns:p14="http://schemas.microsoft.com/office/powerpoint/2010/main" val="151720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9"/>
          <p:cNvSpPr>
            <a:spLocks noChangeShapeType="1"/>
          </p:cNvSpPr>
          <p:nvPr/>
        </p:nvSpPr>
        <p:spPr bwMode="auto">
          <a:xfrm>
            <a:off x="617538" y="458788"/>
            <a:ext cx="1107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7" tIns="45714" rIns="91427" bIns="45714"/>
          <a:lstStyle/>
          <a:p>
            <a:pPr eaLnBrk="0" fontAlgn="base" hangingPunct="0">
              <a:spcBef>
                <a:spcPct val="0"/>
              </a:spcBef>
              <a:spcAft>
                <a:spcPct val="0"/>
              </a:spcAft>
            </a:pPr>
            <a:endParaRPr lang="en-US" dirty="0">
              <a:solidFill>
                <a:srgbClr val="004266"/>
              </a:solidFill>
              <a:ea typeface="MS PGothic" panose="020B0600070205080204" pitchFamily="34" charset="-128"/>
            </a:endParaRPr>
          </a:p>
        </p:txBody>
      </p:sp>
      <p:pic>
        <p:nvPicPr>
          <p:cNvPr id="1027" name="Picture 8" descr="IBM_logo_blu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74400" y="153988"/>
            <a:ext cx="6223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txBox="1">
            <a:spLocks noChangeArrowheads="1"/>
          </p:cNvSpPr>
          <p:nvPr/>
        </p:nvSpPr>
        <p:spPr bwMode="auto">
          <a:xfrm>
            <a:off x="609600" y="6530975"/>
            <a:ext cx="4470400" cy="304800"/>
          </a:xfrm>
          <a:prstGeom prst="rect">
            <a:avLst/>
          </a:prstGeom>
          <a:noFill/>
          <a:ln w="9525">
            <a:noFill/>
            <a:miter lim="800000"/>
            <a:headEnd/>
            <a:tailEnd/>
          </a:ln>
          <a:effectLst/>
        </p:spPr>
        <p:txBody>
          <a:bodyPr lIns="0" tIns="0" rIns="0" bIns="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sz="1100" dirty="0">
                <a:solidFill>
                  <a:srgbClr val="004266"/>
                </a:solidFill>
                <a:ea typeface="ヒラギノ角ゴ Pro W3" charset="-128"/>
              </a:rPr>
              <a:t>© IBM 2017</a:t>
            </a:r>
          </a:p>
        </p:txBody>
      </p:sp>
      <p:sp>
        <p:nvSpPr>
          <p:cNvPr id="1029" name="Rectangle 6"/>
          <p:cNvSpPr>
            <a:spLocks noChangeArrowheads="1"/>
          </p:cNvSpPr>
          <p:nvPr/>
        </p:nvSpPr>
        <p:spPr bwMode="auto">
          <a:xfrm>
            <a:off x="8583613" y="6596063"/>
            <a:ext cx="33575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fontAlgn="base">
              <a:spcBef>
                <a:spcPct val="0"/>
              </a:spcBef>
              <a:spcAft>
                <a:spcPct val="0"/>
              </a:spcAft>
            </a:pPr>
            <a:fld id="{F8B9CDD5-C20B-4E45-BC00-A284AFB1A6A0}" type="slidenum">
              <a:rPr lang="en-US" altLang="en-US" sz="1300">
                <a:solidFill>
                  <a:srgbClr val="004266"/>
                </a:solidFill>
                <a:ea typeface="ヒラギノ角ゴ Pro W3" charset="-128"/>
              </a:rPr>
              <a:pPr algn="r" fontAlgn="base">
                <a:spcBef>
                  <a:spcPct val="0"/>
                </a:spcBef>
                <a:spcAft>
                  <a:spcPct val="0"/>
                </a:spcAft>
              </a:pPr>
              <a:t>‹#›</a:t>
            </a:fld>
            <a:endParaRPr lang="en-US" altLang="en-US" sz="1300" dirty="0">
              <a:solidFill>
                <a:srgbClr val="004266"/>
              </a:solidFill>
              <a:ea typeface="ヒラギノ角ゴ Pro W3" charset="-128"/>
            </a:endParaRPr>
          </a:p>
        </p:txBody>
      </p:sp>
      <p:pic>
        <p:nvPicPr>
          <p:cNvPr id="1030"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1200" y="188913"/>
            <a:ext cx="2235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181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txStyles>
    <p:titleStyle>
      <a:lvl1pPr algn="l" rtl="0" eaLnBrk="0" fontAlgn="base" hangingPunct="0">
        <a:spcBef>
          <a:spcPct val="0"/>
        </a:spcBef>
        <a:spcAft>
          <a:spcPct val="0"/>
        </a:spcAft>
        <a:defRPr sz="3700" b="1">
          <a:solidFill>
            <a:srgbClr val="004266"/>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2pPr>
      <a:lvl3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3pPr>
      <a:lvl4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4pPr>
      <a:lvl5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5pPr>
      <a:lvl6pPr marL="608955" algn="l" rtl="0" eaLnBrk="1" fontAlgn="base" hangingPunct="1">
        <a:spcBef>
          <a:spcPct val="0"/>
        </a:spcBef>
        <a:spcAft>
          <a:spcPct val="0"/>
        </a:spcAft>
        <a:defRPr sz="3700" b="1">
          <a:solidFill>
            <a:srgbClr val="004266"/>
          </a:solidFill>
          <a:latin typeface="Arial" pitchFamily="34" charset="0"/>
        </a:defRPr>
      </a:lvl6pPr>
      <a:lvl7pPr marL="1217910" algn="l" rtl="0" eaLnBrk="1" fontAlgn="base" hangingPunct="1">
        <a:spcBef>
          <a:spcPct val="0"/>
        </a:spcBef>
        <a:spcAft>
          <a:spcPct val="0"/>
        </a:spcAft>
        <a:defRPr sz="3700" b="1">
          <a:solidFill>
            <a:srgbClr val="004266"/>
          </a:solidFill>
          <a:latin typeface="Arial" pitchFamily="34" charset="0"/>
        </a:defRPr>
      </a:lvl7pPr>
      <a:lvl8pPr marL="1826864" algn="l" rtl="0" eaLnBrk="1" fontAlgn="base" hangingPunct="1">
        <a:spcBef>
          <a:spcPct val="0"/>
        </a:spcBef>
        <a:spcAft>
          <a:spcPct val="0"/>
        </a:spcAft>
        <a:defRPr sz="3700" b="1">
          <a:solidFill>
            <a:srgbClr val="004266"/>
          </a:solidFill>
          <a:latin typeface="Arial" pitchFamily="34" charset="0"/>
        </a:defRPr>
      </a:lvl8pPr>
      <a:lvl9pPr marL="2435819" algn="l" rtl="0" eaLnBrk="1" fontAlgn="base" hangingPunct="1">
        <a:spcBef>
          <a:spcPct val="0"/>
        </a:spcBef>
        <a:spcAft>
          <a:spcPct val="0"/>
        </a:spcAft>
        <a:defRPr sz="3700" b="1">
          <a:solidFill>
            <a:srgbClr val="004266"/>
          </a:solidFill>
          <a:latin typeface="Arial" pitchFamily="34" charset="0"/>
        </a:defRPr>
      </a:lvl9pPr>
    </p:titleStyle>
    <p:bodyStyle>
      <a:lvl1pPr marL="306388" indent="-306388" algn="l" rtl="0" eaLnBrk="0" fontAlgn="base" hangingPunct="0">
        <a:spcBef>
          <a:spcPct val="20000"/>
        </a:spcBef>
        <a:spcAft>
          <a:spcPct val="0"/>
        </a:spcAft>
        <a:buChar char="•"/>
        <a:defRPr sz="2700">
          <a:solidFill>
            <a:srgbClr val="004266"/>
          </a:solidFill>
          <a:latin typeface="+mn-lt"/>
          <a:ea typeface="MS PGothic" panose="020B0600070205080204" pitchFamily="34" charset="-128"/>
          <a:cs typeface="MS PGothic" charset="0"/>
        </a:defRPr>
      </a:lvl1pPr>
      <a:lvl2pPr marL="606425" indent="-301625" algn="l" rtl="0" eaLnBrk="0" fontAlgn="base" hangingPunct="0">
        <a:spcBef>
          <a:spcPct val="20000"/>
        </a:spcBef>
        <a:spcAft>
          <a:spcPct val="0"/>
        </a:spcAft>
        <a:buFont typeface="Arial" panose="020B0604020202020204" pitchFamily="34" charset="0"/>
        <a:buChar char="–"/>
        <a:defRPr>
          <a:solidFill>
            <a:srgbClr val="004266"/>
          </a:solidFill>
          <a:latin typeface="+mn-lt"/>
          <a:ea typeface="MS PGothic" panose="020B0600070205080204" pitchFamily="34" charset="-128"/>
          <a:cs typeface="MS PGothic" charset="0"/>
        </a:defRPr>
      </a:lvl2pPr>
      <a:lvl3pPr marL="911225" indent="-301625"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S PGothic" panose="020B0600070205080204" pitchFamily="34" charset="-128"/>
          <a:cs typeface="MS PGothic" charset="0"/>
        </a:defRPr>
      </a:lvl3pPr>
      <a:lvl4pPr marL="1216025" indent="-301625" algn="l" rtl="0" eaLnBrk="0" fontAlgn="base" hangingPunct="0">
        <a:spcBef>
          <a:spcPct val="20000"/>
        </a:spcBef>
        <a:spcAft>
          <a:spcPct val="0"/>
        </a:spcAft>
        <a:buFont typeface="Arial" panose="020B0604020202020204" pitchFamily="34" charset="0"/>
        <a:buChar char="•"/>
        <a:defRPr>
          <a:solidFill>
            <a:schemeClr val="tx1"/>
          </a:solidFill>
          <a:latin typeface="+mn-lt"/>
          <a:ea typeface="MS PGothic" panose="020B0600070205080204" pitchFamily="34" charset="-128"/>
          <a:cs typeface="MS PGothic" charset="0"/>
        </a:defRPr>
      </a:lvl4pPr>
      <a:lvl5pPr marL="2738438" indent="-301625" algn="l" rtl="0" eaLnBrk="0" fontAlgn="base" hangingPunct="0">
        <a:spcBef>
          <a:spcPct val="20000"/>
        </a:spcBef>
        <a:spcAft>
          <a:spcPct val="0"/>
        </a:spcAft>
        <a:buChar char="»"/>
        <a:defRPr sz="2700">
          <a:solidFill>
            <a:schemeClr val="tx1"/>
          </a:solidFill>
          <a:latin typeface="+mn-lt"/>
          <a:ea typeface="MS PGothic" panose="020B0600070205080204" pitchFamily="34" charset="-128"/>
          <a:cs typeface="MS PGothic" charset="0"/>
        </a:defRPr>
      </a:lvl5pPr>
      <a:lvl6pPr marL="3349252" indent="-304477" algn="l" rtl="0" eaLnBrk="1" fontAlgn="base" hangingPunct="1">
        <a:spcBef>
          <a:spcPct val="20000"/>
        </a:spcBef>
        <a:spcAft>
          <a:spcPct val="0"/>
        </a:spcAft>
        <a:buChar char="»"/>
        <a:defRPr sz="2700">
          <a:solidFill>
            <a:schemeClr val="tx1"/>
          </a:solidFill>
          <a:latin typeface="+mn-lt"/>
        </a:defRPr>
      </a:lvl6pPr>
      <a:lvl7pPr marL="3958207" indent="-304477" algn="l" rtl="0" eaLnBrk="1" fontAlgn="base" hangingPunct="1">
        <a:spcBef>
          <a:spcPct val="20000"/>
        </a:spcBef>
        <a:spcAft>
          <a:spcPct val="0"/>
        </a:spcAft>
        <a:buChar char="»"/>
        <a:defRPr sz="2700">
          <a:solidFill>
            <a:schemeClr val="tx1"/>
          </a:solidFill>
          <a:latin typeface="+mn-lt"/>
        </a:defRPr>
      </a:lvl7pPr>
      <a:lvl8pPr marL="4567162" indent="-304477" algn="l" rtl="0" eaLnBrk="1" fontAlgn="base" hangingPunct="1">
        <a:spcBef>
          <a:spcPct val="20000"/>
        </a:spcBef>
        <a:spcAft>
          <a:spcPct val="0"/>
        </a:spcAft>
        <a:buChar char="»"/>
        <a:defRPr sz="2700">
          <a:solidFill>
            <a:schemeClr val="tx1"/>
          </a:solidFill>
          <a:latin typeface="+mn-lt"/>
        </a:defRPr>
      </a:lvl8pPr>
      <a:lvl9pPr marL="5176117" indent="-304477" algn="l" rtl="0" eaLnBrk="1" fontAlgn="base" hangingPunct="1">
        <a:spcBef>
          <a:spcPct val="20000"/>
        </a:spcBef>
        <a:spcAft>
          <a:spcPct val="0"/>
        </a:spcAft>
        <a:buChar char="»"/>
        <a:defRPr sz="2700">
          <a:solidFill>
            <a:schemeClr val="tx1"/>
          </a:solidFill>
          <a:latin typeface="+mn-lt"/>
        </a:defRPr>
      </a:lvl9pPr>
    </p:bodyStyle>
    <p:otherStyle>
      <a:defPPr>
        <a:defRPr lang="en-US"/>
      </a:defPPr>
      <a:lvl1pPr marL="0" algn="l" defTabSz="1217910" rtl="0" eaLnBrk="1" latinLnBrk="0" hangingPunct="1">
        <a:defRPr sz="2400" kern="1200">
          <a:solidFill>
            <a:schemeClr val="tx1"/>
          </a:solidFill>
          <a:latin typeface="+mn-lt"/>
          <a:ea typeface="+mn-ea"/>
          <a:cs typeface="+mn-cs"/>
        </a:defRPr>
      </a:lvl1pPr>
      <a:lvl2pPr marL="608955" algn="l" defTabSz="1217910" rtl="0" eaLnBrk="1" latinLnBrk="0" hangingPunct="1">
        <a:defRPr sz="2400" kern="1200">
          <a:solidFill>
            <a:schemeClr val="tx1"/>
          </a:solidFill>
          <a:latin typeface="+mn-lt"/>
          <a:ea typeface="+mn-ea"/>
          <a:cs typeface="+mn-cs"/>
        </a:defRPr>
      </a:lvl2pPr>
      <a:lvl3pPr marL="1217910" algn="l" defTabSz="1217910" rtl="0" eaLnBrk="1" latinLnBrk="0" hangingPunct="1">
        <a:defRPr sz="2400" kern="1200">
          <a:solidFill>
            <a:schemeClr val="tx1"/>
          </a:solidFill>
          <a:latin typeface="+mn-lt"/>
          <a:ea typeface="+mn-ea"/>
          <a:cs typeface="+mn-cs"/>
        </a:defRPr>
      </a:lvl3pPr>
      <a:lvl4pPr marL="1826864" algn="l" defTabSz="1217910" rtl="0" eaLnBrk="1" latinLnBrk="0" hangingPunct="1">
        <a:defRPr sz="2400" kern="1200">
          <a:solidFill>
            <a:schemeClr val="tx1"/>
          </a:solidFill>
          <a:latin typeface="+mn-lt"/>
          <a:ea typeface="+mn-ea"/>
          <a:cs typeface="+mn-cs"/>
        </a:defRPr>
      </a:lvl4pPr>
      <a:lvl5pPr marL="2435819" algn="l" defTabSz="1217910" rtl="0" eaLnBrk="1" latinLnBrk="0" hangingPunct="1">
        <a:defRPr sz="2400" kern="1200">
          <a:solidFill>
            <a:schemeClr val="tx1"/>
          </a:solidFill>
          <a:latin typeface="+mn-lt"/>
          <a:ea typeface="+mn-ea"/>
          <a:cs typeface="+mn-cs"/>
        </a:defRPr>
      </a:lvl5pPr>
      <a:lvl6pPr marL="3044775" algn="l" defTabSz="1217910" rtl="0" eaLnBrk="1" latinLnBrk="0" hangingPunct="1">
        <a:defRPr sz="2400" kern="1200">
          <a:solidFill>
            <a:schemeClr val="tx1"/>
          </a:solidFill>
          <a:latin typeface="+mn-lt"/>
          <a:ea typeface="+mn-ea"/>
          <a:cs typeface="+mn-cs"/>
        </a:defRPr>
      </a:lvl6pPr>
      <a:lvl7pPr marL="3653730" algn="l" defTabSz="1217910" rtl="0" eaLnBrk="1" latinLnBrk="0" hangingPunct="1">
        <a:defRPr sz="2400" kern="1200">
          <a:solidFill>
            <a:schemeClr val="tx1"/>
          </a:solidFill>
          <a:latin typeface="+mn-lt"/>
          <a:ea typeface="+mn-ea"/>
          <a:cs typeface="+mn-cs"/>
        </a:defRPr>
      </a:lvl7pPr>
      <a:lvl8pPr marL="4262684" algn="l" defTabSz="1217910" rtl="0" eaLnBrk="1" latinLnBrk="0" hangingPunct="1">
        <a:defRPr sz="2400" kern="1200">
          <a:solidFill>
            <a:schemeClr val="tx1"/>
          </a:solidFill>
          <a:latin typeface="+mn-lt"/>
          <a:ea typeface="+mn-ea"/>
          <a:cs typeface="+mn-cs"/>
        </a:defRPr>
      </a:lvl8pPr>
      <a:lvl9pPr marL="4871639" algn="l" defTabSz="12179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www.ibm.com/us-en/marketplace/big-sql"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ubtitle 1"/>
          <p:cNvSpPr>
            <a:spLocks noGrp="1"/>
          </p:cNvSpPr>
          <p:nvPr>
            <p:ph type="subTitle" idx="1"/>
          </p:nvPr>
        </p:nvSpPr>
        <p:spPr bwMode="auto">
          <a:xfrm>
            <a:off x="692730" y="4240935"/>
            <a:ext cx="6705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zh-Hans" dirty="0"/>
              <a:t>March</a:t>
            </a:r>
            <a:r>
              <a:rPr lang="zh-Hans" altLang="en-US" dirty="0"/>
              <a:t> </a:t>
            </a:r>
            <a:r>
              <a:rPr lang="en-US" altLang="zh-Hans" dirty="0"/>
              <a:t>12</a:t>
            </a:r>
            <a:r>
              <a:rPr lang="en-US" altLang="zh-CN" dirty="0"/>
              <a:t>,</a:t>
            </a:r>
            <a:r>
              <a:rPr lang="zh-CN" altLang="en-US" dirty="0"/>
              <a:t> </a:t>
            </a:r>
            <a:r>
              <a:rPr lang="en-US" altLang="zh-CN" dirty="0"/>
              <a:t>2018</a:t>
            </a:r>
          </a:p>
          <a:p>
            <a:r>
              <a:rPr lang="en-US" altLang="zh-Hans" dirty="0"/>
              <a:t>Rajashree</a:t>
            </a:r>
            <a:r>
              <a:rPr lang="zh-Hans" altLang="en-US" dirty="0"/>
              <a:t> </a:t>
            </a:r>
            <a:r>
              <a:rPr lang="en-US" altLang="zh-Hans" dirty="0"/>
              <a:t>Joshi,</a:t>
            </a:r>
            <a:r>
              <a:rPr lang="zh-Hans" altLang="en-US" dirty="0"/>
              <a:t> </a:t>
            </a:r>
            <a:r>
              <a:rPr lang="en-US" altLang="zh-Hans" dirty="0"/>
              <a:t>Yuchen</a:t>
            </a:r>
            <a:r>
              <a:rPr lang="zh-Hans" altLang="en-US" dirty="0"/>
              <a:t> </a:t>
            </a:r>
            <a:r>
              <a:rPr lang="en-US" altLang="zh-Hans" dirty="0"/>
              <a:t>Li</a:t>
            </a:r>
            <a:endParaRPr lang="en-US" altLang="en-US" dirty="0"/>
          </a:p>
          <a:p>
            <a:endParaRPr lang="en-US" altLang="en-US" dirty="0"/>
          </a:p>
        </p:txBody>
      </p:sp>
      <p:sp>
        <p:nvSpPr>
          <p:cNvPr id="6146" name="Title 1"/>
          <p:cNvSpPr>
            <a:spLocks/>
          </p:cNvSpPr>
          <p:nvPr/>
        </p:nvSpPr>
        <p:spPr bwMode="auto">
          <a:xfrm>
            <a:off x="661988" y="2327275"/>
            <a:ext cx="823436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lnSpc>
                <a:spcPct val="90000"/>
              </a:lnSpc>
              <a:spcBef>
                <a:spcPct val="0"/>
              </a:spcBef>
              <a:spcAft>
                <a:spcPct val="0"/>
              </a:spcAft>
            </a:pPr>
            <a:r>
              <a:rPr lang="en-US" altLang="zh-Hans" sz="3600" dirty="0">
                <a:solidFill>
                  <a:srgbClr val="004266"/>
                </a:solidFill>
                <a:latin typeface="+mj-lt"/>
              </a:rPr>
              <a:t>Analytics</a:t>
            </a:r>
            <a:r>
              <a:rPr lang="zh-Hans" altLang="en-US" sz="3600" dirty="0">
                <a:solidFill>
                  <a:srgbClr val="004266"/>
                </a:solidFill>
                <a:latin typeface="+mj-lt"/>
              </a:rPr>
              <a:t> </a:t>
            </a:r>
            <a:r>
              <a:rPr lang="en-US" altLang="zh-Hans" sz="3600" dirty="0">
                <a:solidFill>
                  <a:srgbClr val="004266"/>
                </a:solidFill>
                <a:latin typeface="+mj-lt"/>
              </a:rPr>
              <a:t>Server</a:t>
            </a:r>
            <a:r>
              <a:rPr lang="zh-Hans" altLang="en-US" sz="3600" dirty="0">
                <a:solidFill>
                  <a:srgbClr val="004266"/>
                </a:solidFill>
                <a:latin typeface="+mj-lt"/>
              </a:rPr>
              <a:t> </a:t>
            </a:r>
            <a:r>
              <a:rPr lang="en-US" altLang="zh-Hans" sz="3600" dirty="0">
                <a:solidFill>
                  <a:srgbClr val="004266"/>
                </a:solidFill>
                <a:latin typeface="+mj-lt"/>
              </a:rPr>
              <a:t>Setup</a:t>
            </a:r>
            <a:r>
              <a:rPr lang="zh-Hans" altLang="en-US" sz="3600" dirty="0">
                <a:solidFill>
                  <a:srgbClr val="004266"/>
                </a:solidFill>
                <a:latin typeface="+mj-lt"/>
              </a:rPr>
              <a:t> </a:t>
            </a:r>
            <a:r>
              <a:rPr lang="en-US" altLang="zh-Hans" sz="3600" dirty="0">
                <a:solidFill>
                  <a:srgbClr val="004266"/>
                </a:solidFill>
                <a:latin typeface="+mj-lt"/>
              </a:rPr>
              <a:t>(3131)</a:t>
            </a:r>
          </a:p>
          <a:p>
            <a:pPr eaLnBrk="0" fontAlgn="base" hangingPunct="0">
              <a:lnSpc>
                <a:spcPct val="90000"/>
              </a:lnSpc>
              <a:spcBef>
                <a:spcPct val="0"/>
              </a:spcBef>
              <a:spcAft>
                <a:spcPct val="0"/>
              </a:spcAft>
            </a:pPr>
            <a:r>
              <a:rPr lang="en-US" altLang="zh-Hans" sz="3200" dirty="0">
                <a:solidFill>
                  <a:srgbClr val="004266"/>
                </a:solidFill>
                <a:latin typeface="+mj-lt"/>
                <a:ea typeface="+mj-ea"/>
              </a:rPr>
              <a:t>Phase</a:t>
            </a:r>
            <a:r>
              <a:rPr lang="zh-Hans" altLang="en-US" sz="3200" dirty="0">
                <a:solidFill>
                  <a:srgbClr val="004266"/>
                </a:solidFill>
                <a:latin typeface="+mj-lt"/>
                <a:ea typeface="+mj-ea"/>
              </a:rPr>
              <a:t> </a:t>
            </a:r>
            <a:r>
              <a:rPr lang="en-US" altLang="zh-Hans" sz="3200" dirty="0">
                <a:solidFill>
                  <a:srgbClr val="004266"/>
                </a:solidFill>
                <a:latin typeface="+mj-lt"/>
                <a:ea typeface="+mj-ea"/>
              </a:rPr>
              <a:t>3:</a:t>
            </a:r>
            <a:r>
              <a:rPr lang="zh-Hans" altLang="en-US" sz="3200" dirty="0">
                <a:solidFill>
                  <a:srgbClr val="004266"/>
                </a:solidFill>
                <a:latin typeface="+mj-lt"/>
                <a:ea typeface="+mj-ea"/>
              </a:rPr>
              <a:t> </a:t>
            </a:r>
            <a:r>
              <a:rPr lang="en-US" altLang="zh-CN" sz="3200" dirty="0">
                <a:solidFill>
                  <a:srgbClr val="004266"/>
                </a:solidFill>
                <a:latin typeface="+mj-lt"/>
                <a:ea typeface="+mj-ea"/>
              </a:rPr>
              <a:t>Data Management and Storage</a:t>
            </a:r>
            <a:endParaRPr lang="en-US" altLang="en-US" dirty="0">
              <a:solidFill>
                <a:srgbClr val="404040"/>
              </a:solidFill>
              <a:latin typeface="+mj-lt"/>
              <a:ea typeface="+mj-ea"/>
            </a:endParaRPr>
          </a:p>
        </p:txBody>
      </p:sp>
    </p:spTree>
    <p:extLst>
      <p:ext uri="{BB962C8B-B14F-4D97-AF65-F5344CB8AC3E}">
        <p14:creationId xmlns:p14="http://schemas.microsoft.com/office/powerpoint/2010/main" val="143931751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Benefit</a:t>
            </a:r>
            <a:r>
              <a:rPr lang="zh-CN" altLang="en-US" dirty="0"/>
              <a:t> </a:t>
            </a:r>
            <a:r>
              <a:rPr lang="en-US" altLang="zh-CN" dirty="0"/>
              <a:t>of</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Standardization</a:t>
            </a:r>
          </a:p>
          <a:p>
            <a:pPr lvl="1"/>
            <a:r>
              <a:rPr lang="en-US" sz="2000" dirty="0"/>
              <a:t>Rather than building a new environment for every analysis, </a:t>
            </a:r>
            <a:r>
              <a:rPr lang="en-US" altLang="zh-CN" sz="2000" dirty="0"/>
              <a:t>you</a:t>
            </a:r>
            <a:r>
              <a:rPr lang="zh-CN" altLang="en-US" sz="2000" dirty="0"/>
              <a:t> </a:t>
            </a:r>
            <a:r>
              <a:rPr lang="en-US" sz="2000" dirty="0"/>
              <a:t>can put the tools and packages required for certain types of analyses (e.g., SAS, python, etc.) into a container, create an image of that container, and have every user boot up an isolated, standardized environment from that image</a:t>
            </a:r>
            <a:endParaRPr lang="en-US" altLang="zh-CN" sz="2000" dirty="0"/>
          </a:p>
          <a:p>
            <a:pPr lvl="1"/>
            <a:endParaRPr lang="en-US" dirty="0"/>
          </a:p>
          <a:p>
            <a:r>
              <a:rPr lang="en-US" altLang="zh-CN" sz="2400" dirty="0"/>
              <a:t>Resource control</a:t>
            </a:r>
            <a:r>
              <a:rPr lang="zh-CN" altLang="en-US" dirty="0"/>
              <a:t> </a:t>
            </a:r>
            <a:endParaRPr lang="en-US" altLang="zh-CN" dirty="0"/>
          </a:p>
          <a:p>
            <a:pPr lvl="1"/>
            <a:r>
              <a:rPr lang="en-US" sz="2000" dirty="0"/>
              <a:t>By default, a Docker image has no resource constraints and can use as much of a given resource as the host’s kernel scheduler allows. Docker provides ways to control how much memory, CPU, or block IO an image can use</a:t>
            </a:r>
            <a:endParaRPr lang="en-US" dirty="0"/>
          </a:p>
        </p:txBody>
      </p:sp>
    </p:spTree>
    <p:extLst>
      <p:ext uri="{BB962C8B-B14F-4D97-AF65-F5344CB8AC3E}">
        <p14:creationId xmlns:p14="http://schemas.microsoft.com/office/powerpoint/2010/main" val="316377394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Compliance</a:t>
            </a:r>
            <a:r>
              <a:rPr lang="en-US" altLang="zh-CN" sz="2400" dirty="0"/>
              <a:t>:</a:t>
            </a:r>
            <a:r>
              <a:rPr lang="zh-CN" altLang="en-US" sz="2400" dirty="0"/>
              <a:t> </a:t>
            </a:r>
            <a:r>
              <a:rPr lang="en-US" altLang="zh-CN" sz="2400" dirty="0"/>
              <a:t>HIPAA and general client data guidelines</a:t>
            </a:r>
          </a:p>
          <a:p>
            <a:endParaRPr lang="en-US" altLang="zh-CN" sz="2400" dirty="0"/>
          </a:p>
          <a:p>
            <a:pPr lvl="1"/>
            <a:r>
              <a:rPr lang="en-US" sz="2000" dirty="0"/>
              <a:t>Ensure the confidentiality, integrity, and availability of all e-PHI they create, receive, maintain or transmit</a:t>
            </a:r>
          </a:p>
          <a:p>
            <a:pPr lvl="1"/>
            <a:endParaRPr lang="en-US" sz="2000" dirty="0"/>
          </a:p>
          <a:p>
            <a:pPr lvl="1"/>
            <a:r>
              <a:rPr lang="en-US" sz="2000" dirty="0"/>
              <a:t>Identify and protect against reasonably anticipated threats to the security or integrity of the information</a:t>
            </a:r>
          </a:p>
          <a:p>
            <a:pPr lvl="1"/>
            <a:endParaRPr lang="en-US" sz="2000" dirty="0"/>
          </a:p>
          <a:p>
            <a:pPr lvl="1"/>
            <a:r>
              <a:rPr lang="en-US" sz="2000" dirty="0"/>
              <a:t>Protect against reasonably anticipated, impermissible uses or disclosures; and</a:t>
            </a:r>
          </a:p>
          <a:p>
            <a:pPr lvl="2"/>
            <a:r>
              <a:rPr lang="en-US" sz="1800" dirty="0"/>
              <a:t>Ensure compliance by their workforce</a:t>
            </a:r>
          </a:p>
          <a:p>
            <a:pPr lvl="1"/>
            <a:endParaRPr lang="en-US" altLang="zh-CN" sz="2100" dirty="0"/>
          </a:p>
          <a:p>
            <a:pPr lvl="1"/>
            <a:endParaRPr lang="en-US" altLang="zh-Hans" sz="2100" dirty="0"/>
          </a:p>
          <a:p>
            <a:endParaRPr lang="en-US" dirty="0"/>
          </a:p>
        </p:txBody>
      </p:sp>
    </p:spTree>
    <p:extLst>
      <p:ext uri="{BB962C8B-B14F-4D97-AF65-F5344CB8AC3E}">
        <p14:creationId xmlns:p14="http://schemas.microsoft.com/office/powerpoint/2010/main" val="7879829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Development vs. Sandbox Server</a:t>
            </a:r>
            <a:endParaRPr lang="en-US" dirty="0"/>
          </a:p>
        </p:txBody>
      </p:sp>
      <p:graphicFrame>
        <p:nvGraphicFramePr>
          <p:cNvPr id="4" name="Content Placeholder 3"/>
          <p:cNvGraphicFramePr>
            <a:graphicFrameLocks noGrp="1"/>
          </p:cNvGraphicFramePr>
          <p:nvPr>
            <p:ph idx="12"/>
            <p:extLst/>
          </p:nvPr>
        </p:nvGraphicFramePr>
        <p:xfrm>
          <a:off x="609600" y="1413103"/>
          <a:ext cx="10972800" cy="4616482"/>
        </p:xfrm>
        <a:graphic>
          <a:graphicData uri="http://schemas.openxmlformats.org/drawingml/2006/table">
            <a:tbl>
              <a:tblPr firstRow="1" bandRow="1">
                <a:tableStyleId>{FABFCF23-3B69-468F-B69F-88F6DE6A72F2}</a:tableStyleId>
              </a:tblPr>
              <a:tblGrid>
                <a:gridCol w="2349500">
                  <a:extLst>
                    <a:ext uri="{9D8B030D-6E8A-4147-A177-3AD203B41FA5}">
                      <a16:colId xmlns:a16="http://schemas.microsoft.com/office/drawing/2014/main" val="20000"/>
                    </a:ext>
                  </a:extLst>
                </a:gridCol>
                <a:gridCol w="4119432">
                  <a:extLst>
                    <a:ext uri="{9D8B030D-6E8A-4147-A177-3AD203B41FA5}">
                      <a16:colId xmlns:a16="http://schemas.microsoft.com/office/drawing/2014/main" val="20001"/>
                    </a:ext>
                  </a:extLst>
                </a:gridCol>
                <a:gridCol w="4503868">
                  <a:extLst>
                    <a:ext uri="{9D8B030D-6E8A-4147-A177-3AD203B41FA5}">
                      <a16:colId xmlns:a16="http://schemas.microsoft.com/office/drawing/2014/main" val="20002"/>
                    </a:ext>
                  </a:extLst>
                </a:gridCol>
              </a:tblGrid>
              <a:tr h="379762">
                <a:tc>
                  <a:txBody>
                    <a:bodyPr/>
                    <a:lstStyle/>
                    <a:p>
                      <a:endParaRPr lang="en-US" sz="1600" dirty="0"/>
                    </a:p>
                  </a:txBody>
                  <a:tcPr/>
                </a:tc>
                <a:tc>
                  <a:txBody>
                    <a:bodyPr/>
                    <a:lstStyle/>
                    <a:p>
                      <a:pPr algn="l"/>
                      <a:r>
                        <a:rPr lang="en-US" altLang="zh-CN" sz="2000" dirty="0">
                          <a:solidFill>
                            <a:schemeClr val="tx2"/>
                          </a:solidFill>
                        </a:rPr>
                        <a:t>Development</a:t>
                      </a:r>
                      <a:endParaRPr lang="en-US" sz="2000" dirty="0">
                        <a:solidFill>
                          <a:schemeClr val="tx2"/>
                        </a:solidFill>
                      </a:endParaRPr>
                    </a:p>
                  </a:txBody>
                  <a:tcPr/>
                </a:tc>
                <a:tc>
                  <a:txBody>
                    <a:bodyPr/>
                    <a:lstStyle/>
                    <a:p>
                      <a:pPr algn="l"/>
                      <a:r>
                        <a:rPr lang="en-US" altLang="zh-CN" sz="2000" dirty="0">
                          <a:solidFill>
                            <a:schemeClr val="tx2"/>
                          </a:solidFill>
                        </a:rPr>
                        <a:t>Sandbox</a:t>
                      </a:r>
                      <a:endParaRPr lang="en-US" sz="2000" dirty="0">
                        <a:solidFill>
                          <a:schemeClr val="tx2"/>
                        </a:solidFill>
                      </a:endParaRPr>
                    </a:p>
                  </a:txBody>
                  <a:tcPr/>
                </a:tc>
                <a:extLst>
                  <a:ext uri="{0D108BD9-81ED-4DB2-BD59-A6C34878D82A}">
                    <a16:rowId xmlns:a16="http://schemas.microsoft.com/office/drawing/2014/main" val="10000"/>
                  </a:ext>
                </a:extLst>
              </a:tr>
              <a:tr h="379762">
                <a:tc>
                  <a:txBody>
                    <a:bodyPr/>
                    <a:lstStyle/>
                    <a:p>
                      <a:pPr algn="l"/>
                      <a:r>
                        <a:rPr lang="en-US" altLang="zh-CN" sz="1800" dirty="0"/>
                        <a:t>Timing</a:t>
                      </a:r>
                      <a:endParaRPr lang="en-US" sz="1800" b="1" dirty="0"/>
                    </a:p>
                  </a:txBody>
                  <a:tcPr/>
                </a:tc>
                <a:tc>
                  <a:txBody>
                    <a:bodyPr/>
                    <a:lstStyle/>
                    <a:p>
                      <a:r>
                        <a:rPr lang="en-US" sz="1600" dirty="0">
                          <a:solidFill>
                            <a:srgbClr val="4C991D"/>
                          </a:solidFill>
                        </a:rPr>
                        <a:t>Completed</a:t>
                      </a:r>
                    </a:p>
                  </a:txBody>
                  <a:tcPr/>
                </a:tc>
                <a:tc>
                  <a:txBody>
                    <a:bodyPr/>
                    <a:lstStyle/>
                    <a:p>
                      <a:r>
                        <a:rPr lang="en-US" altLang="zh-CN" sz="1600" dirty="0">
                          <a:solidFill>
                            <a:srgbClr val="991E1B"/>
                          </a:solidFill>
                        </a:rPr>
                        <a:t>Immediately </a:t>
                      </a:r>
                      <a:endParaRPr lang="en-US" sz="1600" dirty="0">
                        <a:solidFill>
                          <a:srgbClr val="991E1B"/>
                        </a:solidFill>
                      </a:endParaRPr>
                    </a:p>
                  </a:txBody>
                  <a:tcPr/>
                </a:tc>
                <a:extLst>
                  <a:ext uri="{0D108BD9-81ED-4DB2-BD59-A6C34878D82A}">
                    <a16:rowId xmlns:a16="http://schemas.microsoft.com/office/drawing/2014/main" val="2377118059"/>
                  </a:ext>
                </a:extLst>
              </a:tr>
              <a:tr h="145304">
                <a:tc>
                  <a:txBody>
                    <a:bodyPr/>
                    <a:lstStyle/>
                    <a:p>
                      <a:pPr algn="l"/>
                      <a:r>
                        <a:rPr lang="en-US" altLang="zh-CN" sz="1800" dirty="0"/>
                        <a:t>Data</a:t>
                      </a:r>
                      <a:r>
                        <a:rPr lang="zh-CN" altLang="en-US" sz="1800" dirty="0"/>
                        <a:t> </a:t>
                      </a:r>
                      <a:r>
                        <a:rPr lang="en-US" altLang="zh-CN" sz="1800" dirty="0"/>
                        <a:t>restrictions</a:t>
                      </a:r>
                      <a:endParaRPr lang="en-US" sz="1800" b="1" dirty="0"/>
                    </a:p>
                  </a:txBody>
                  <a:tcPr/>
                </a:tc>
                <a:tc>
                  <a:txBody>
                    <a:bodyPr/>
                    <a:lstStyle/>
                    <a:p>
                      <a:r>
                        <a:rPr lang="en-US" altLang="zh-CN" sz="1600" dirty="0"/>
                        <a:t>General HIPAA, client data guidelines</a:t>
                      </a:r>
                      <a:endParaRPr lang="en-US" sz="1600" dirty="0"/>
                    </a:p>
                  </a:txBody>
                  <a:tcPr/>
                </a:tc>
                <a:tc>
                  <a:txBody>
                    <a:bodyPr/>
                    <a:lstStyle/>
                    <a:p>
                      <a:r>
                        <a:rPr lang="en-US" altLang="zh-CN" sz="1600" dirty="0"/>
                        <a:t>General HIPAA, client data guidelines</a:t>
                      </a:r>
                      <a:endParaRPr lang="en-US" sz="1600" dirty="0"/>
                    </a:p>
                  </a:txBody>
                  <a:tcPr/>
                </a:tc>
                <a:extLst>
                  <a:ext uri="{0D108BD9-81ED-4DB2-BD59-A6C34878D82A}">
                    <a16:rowId xmlns:a16="http://schemas.microsoft.com/office/drawing/2014/main" val="2208181260"/>
                  </a:ext>
                </a:extLst>
              </a:tr>
              <a:tr h="0">
                <a:tc>
                  <a:txBody>
                    <a:bodyPr/>
                    <a:lstStyle/>
                    <a:p>
                      <a:pPr algn="l"/>
                      <a:r>
                        <a:rPr lang="en-US" altLang="zh-CN" sz="1800" dirty="0"/>
                        <a:t>CPU</a:t>
                      </a:r>
                      <a:endParaRPr lang="en-US" sz="1800" b="1" dirty="0"/>
                    </a:p>
                  </a:txBody>
                  <a:tcPr/>
                </a:tc>
                <a:tc>
                  <a:txBody>
                    <a:bodyPr/>
                    <a:lstStyle/>
                    <a:p>
                      <a:r>
                        <a:rPr lang="en-US" altLang="zh-CN" sz="1600" dirty="0">
                          <a:solidFill>
                            <a:srgbClr val="4C991D"/>
                          </a:solidFill>
                        </a:rPr>
                        <a:t>12</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cores</a:t>
                      </a:r>
                      <a:r>
                        <a:rPr lang="zh-CN" altLang="en-US" sz="1600" baseline="0" dirty="0">
                          <a:solidFill>
                            <a:srgbClr val="4C991D"/>
                          </a:solidFill>
                        </a:rPr>
                        <a:t> </a:t>
                      </a:r>
                      <a:r>
                        <a:rPr lang="en-US" altLang="zh-CN" sz="1600" baseline="0" dirty="0">
                          <a:solidFill>
                            <a:srgbClr val="4C991D"/>
                          </a:solidFill>
                        </a:rPr>
                        <a:t>per</a:t>
                      </a:r>
                      <a:r>
                        <a:rPr lang="zh-CN" altLang="en-US" sz="1600" baseline="0" dirty="0">
                          <a:solidFill>
                            <a:srgbClr val="4C991D"/>
                          </a:solidFill>
                        </a:rPr>
                        <a:t> </a:t>
                      </a:r>
                      <a:r>
                        <a:rPr lang="en-US" altLang="zh-CN" sz="1600" baseline="0" dirty="0">
                          <a:solidFill>
                            <a:srgbClr val="4C991D"/>
                          </a:solidFill>
                        </a:rPr>
                        <a:t>virtual</a:t>
                      </a:r>
                      <a:r>
                        <a:rPr lang="zh-CN" altLang="en-US" sz="1600" baseline="0" dirty="0">
                          <a:solidFill>
                            <a:srgbClr val="4C991D"/>
                          </a:solidFill>
                        </a:rPr>
                        <a:t> </a:t>
                      </a:r>
                      <a:r>
                        <a:rPr lang="en-US" altLang="zh-CN" sz="1600" baseline="0" dirty="0">
                          <a:solidFill>
                            <a:srgbClr val="4C991D"/>
                          </a:solidFill>
                        </a:rPr>
                        <a:t>machine</a:t>
                      </a:r>
                      <a:endParaRPr lang="en-US" sz="1600" dirty="0">
                        <a:solidFill>
                          <a:srgbClr val="4C991D"/>
                        </a:solidFill>
                      </a:endParaRPr>
                    </a:p>
                  </a:txBody>
                  <a:tcPr/>
                </a:tc>
                <a:tc>
                  <a:txBody>
                    <a:bodyPr/>
                    <a:lstStyle/>
                    <a:p>
                      <a:r>
                        <a:rPr lang="en-US" altLang="zh-CN" sz="1600" kern="1200" dirty="0">
                          <a:solidFill>
                            <a:srgbClr val="991E1B"/>
                          </a:solidFill>
                          <a:latin typeface="+mn-lt"/>
                          <a:ea typeface="+mn-ea"/>
                          <a:cs typeface="+mn-cs"/>
                        </a:rPr>
                        <a:t>24</a:t>
                      </a:r>
                      <a:r>
                        <a:rPr lang="zh-CN" altLang="en-US" sz="1600" kern="1200" dirty="0">
                          <a:solidFill>
                            <a:srgbClr val="991E1B"/>
                          </a:solidFill>
                          <a:latin typeface="+mn-lt"/>
                          <a:ea typeface="+mn-ea"/>
                          <a:cs typeface="+mn-cs"/>
                        </a:rPr>
                        <a:t> </a:t>
                      </a:r>
                      <a:r>
                        <a:rPr lang="en-US" altLang="zh-CN" sz="1600" kern="1200" dirty="0">
                          <a:solidFill>
                            <a:srgbClr val="991E1B"/>
                          </a:solidFill>
                          <a:latin typeface="+mn-lt"/>
                          <a:ea typeface="+mn-ea"/>
                          <a:cs typeface="+mn-cs"/>
                        </a:rPr>
                        <a:t>physical cores</a:t>
                      </a:r>
                      <a:endParaRPr lang="en-US" sz="1600" kern="1200" dirty="0">
                        <a:solidFill>
                          <a:srgbClr val="991E1B"/>
                        </a:solidFill>
                        <a:latin typeface="+mn-lt"/>
                        <a:ea typeface="+mn-ea"/>
                        <a:cs typeface="+mn-cs"/>
                      </a:endParaRPr>
                    </a:p>
                  </a:txBody>
                  <a:tcPr/>
                </a:tc>
                <a:extLst>
                  <a:ext uri="{0D108BD9-81ED-4DB2-BD59-A6C34878D82A}">
                    <a16:rowId xmlns:a16="http://schemas.microsoft.com/office/drawing/2014/main" val="10001"/>
                  </a:ext>
                </a:extLst>
              </a:tr>
              <a:tr h="194473">
                <a:tc>
                  <a:txBody>
                    <a:bodyPr/>
                    <a:lstStyle/>
                    <a:p>
                      <a:pPr algn="l"/>
                      <a:r>
                        <a:rPr lang="en-US" altLang="zh-CN" sz="1800" dirty="0"/>
                        <a:t>Storage</a:t>
                      </a:r>
                      <a:endParaRPr lang="en-US" sz="1800" b="1" dirty="0"/>
                    </a:p>
                  </a:txBody>
                  <a:tcPr/>
                </a:tc>
                <a:tc>
                  <a:txBody>
                    <a:bodyPr/>
                    <a:lstStyle/>
                    <a:p>
                      <a:r>
                        <a:rPr lang="en-US" altLang="zh-CN" sz="1600" dirty="0">
                          <a:solidFill>
                            <a:srgbClr val="4C991D"/>
                          </a:solidFill>
                        </a:rPr>
                        <a:t>5TB</a:t>
                      </a:r>
                      <a:endParaRPr lang="en-US" sz="1600" dirty="0">
                        <a:solidFill>
                          <a:srgbClr val="4C991D"/>
                        </a:solidFill>
                      </a:endParaRPr>
                    </a:p>
                  </a:txBody>
                  <a:tcPr/>
                </a:tc>
                <a:tc>
                  <a:txBody>
                    <a:bodyPr/>
                    <a:lstStyle/>
                    <a:p>
                      <a:r>
                        <a:rPr lang="en-US" altLang="zh-CN" sz="1600" dirty="0">
                          <a:solidFill>
                            <a:srgbClr val="991E1B"/>
                          </a:solidFill>
                        </a:rPr>
                        <a:t>5TB</a:t>
                      </a:r>
                      <a:endParaRPr lang="en-US" sz="1600" dirty="0">
                        <a:solidFill>
                          <a:srgbClr val="991E1B"/>
                        </a:solidFill>
                      </a:endParaRPr>
                    </a:p>
                  </a:txBody>
                  <a:tcPr/>
                </a:tc>
                <a:extLst>
                  <a:ext uri="{0D108BD9-81ED-4DB2-BD59-A6C34878D82A}">
                    <a16:rowId xmlns:a16="http://schemas.microsoft.com/office/drawing/2014/main" val="10002"/>
                  </a:ext>
                </a:extLst>
              </a:tr>
              <a:tr h="202840">
                <a:tc>
                  <a:txBody>
                    <a:bodyPr/>
                    <a:lstStyle/>
                    <a:p>
                      <a:pPr algn="l"/>
                      <a:r>
                        <a:rPr lang="en-US" altLang="zh-CN" sz="1800" dirty="0"/>
                        <a:t>RAM</a:t>
                      </a:r>
                      <a:endParaRPr lang="en-US" sz="1800" b="1" dirty="0"/>
                    </a:p>
                  </a:txBody>
                  <a:tcPr/>
                </a:tc>
                <a:tc>
                  <a:txBody>
                    <a:bodyPr/>
                    <a:lstStyle/>
                    <a:p>
                      <a:r>
                        <a:rPr lang="en-US" altLang="zh-CN" sz="1600" dirty="0">
                          <a:solidFill>
                            <a:srgbClr val="4C991D"/>
                          </a:solidFill>
                        </a:rPr>
                        <a:t>128GB</a:t>
                      </a:r>
                      <a:endParaRPr lang="en-US" sz="1600" dirty="0">
                        <a:solidFill>
                          <a:srgbClr val="4C991D"/>
                        </a:solidFill>
                      </a:endParaRPr>
                    </a:p>
                  </a:txBody>
                  <a:tcPr/>
                </a:tc>
                <a:tc>
                  <a:txBody>
                    <a:bodyPr/>
                    <a:lstStyle/>
                    <a:p>
                      <a:r>
                        <a:rPr lang="en-US" altLang="zh-CN" sz="1600" dirty="0">
                          <a:solidFill>
                            <a:srgbClr val="991E1B"/>
                          </a:solidFill>
                        </a:rPr>
                        <a:t>512GB</a:t>
                      </a:r>
                      <a:endParaRPr lang="en-US" sz="1600" dirty="0">
                        <a:solidFill>
                          <a:srgbClr val="991E1B"/>
                        </a:solidFill>
                      </a:endParaRPr>
                    </a:p>
                  </a:txBody>
                  <a:tcPr/>
                </a:tc>
                <a:extLst>
                  <a:ext uri="{0D108BD9-81ED-4DB2-BD59-A6C34878D82A}">
                    <a16:rowId xmlns:a16="http://schemas.microsoft.com/office/drawing/2014/main" val="10003"/>
                  </a:ext>
                </a:extLst>
              </a:tr>
              <a:tr h="217364">
                <a:tc>
                  <a:txBody>
                    <a:bodyPr/>
                    <a:lstStyle/>
                    <a:p>
                      <a:pPr algn="l"/>
                      <a:r>
                        <a:rPr lang="en-US" altLang="zh-CN" sz="1800" dirty="0"/>
                        <a:t>Operating</a:t>
                      </a:r>
                      <a:r>
                        <a:rPr lang="zh-CN" altLang="en-US" sz="1800" dirty="0"/>
                        <a:t> </a:t>
                      </a:r>
                      <a:r>
                        <a:rPr lang="en-US" altLang="zh-CN" sz="1800" dirty="0"/>
                        <a:t>system</a:t>
                      </a:r>
                      <a:endParaRPr lang="en-US" sz="1800" b="1"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tc>
                  <a:txBody>
                    <a:bodyPr/>
                    <a:lstStyle/>
                    <a:p>
                      <a:r>
                        <a:rPr lang="en-US" altLang="zh-CN" sz="1600" dirty="0"/>
                        <a:t>Red</a:t>
                      </a:r>
                      <a:r>
                        <a:rPr lang="zh-CN" altLang="en-US" sz="1600" dirty="0"/>
                        <a:t> </a:t>
                      </a:r>
                      <a:r>
                        <a:rPr lang="en-US" altLang="zh-CN" sz="1600" dirty="0"/>
                        <a:t>Hat</a:t>
                      </a:r>
                      <a:r>
                        <a:rPr lang="zh-CN" altLang="en-US" sz="1600" dirty="0"/>
                        <a:t> </a:t>
                      </a:r>
                      <a:r>
                        <a:rPr lang="en-US" altLang="zh-CN" sz="1600" dirty="0"/>
                        <a:t>Enterprise</a:t>
                      </a:r>
                      <a:r>
                        <a:rPr lang="zh-CN" altLang="en-US" sz="1600" baseline="0" dirty="0"/>
                        <a:t> </a:t>
                      </a:r>
                      <a:r>
                        <a:rPr lang="en-US" altLang="zh-CN" sz="1600" baseline="0" dirty="0"/>
                        <a:t>Linux</a:t>
                      </a:r>
                      <a:r>
                        <a:rPr lang="zh-CN" altLang="en-US" sz="1600" baseline="0" dirty="0"/>
                        <a:t> </a:t>
                      </a:r>
                      <a:r>
                        <a:rPr lang="en-US" altLang="zh-CN" sz="1600" baseline="0" dirty="0"/>
                        <a:t>7.3</a:t>
                      </a:r>
                      <a:endParaRPr lang="en-US" sz="1600" dirty="0"/>
                    </a:p>
                  </a:txBody>
                  <a:tcPr/>
                </a:tc>
                <a:extLst>
                  <a:ext uri="{0D108BD9-81ED-4DB2-BD59-A6C34878D82A}">
                    <a16:rowId xmlns:a16="http://schemas.microsoft.com/office/drawing/2014/main" val="10004"/>
                  </a:ext>
                </a:extLst>
              </a:tr>
              <a:tr h="227343">
                <a:tc>
                  <a:txBody>
                    <a:bodyPr/>
                    <a:lstStyle/>
                    <a:p>
                      <a:pPr algn="l"/>
                      <a:r>
                        <a:rPr lang="en-US" altLang="zh-CN" sz="1800" b="0" dirty="0"/>
                        <a:t>Data</a:t>
                      </a:r>
                      <a:r>
                        <a:rPr lang="zh-CN" altLang="en-US" sz="1800" b="0" dirty="0"/>
                        <a:t> </a:t>
                      </a:r>
                      <a:r>
                        <a:rPr lang="en-US" altLang="zh-CN" sz="1800" b="0" dirty="0"/>
                        <a:t>access</a:t>
                      </a:r>
                      <a:endParaRPr lang="en-US" sz="1800" b="0" dirty="0"/>
                    </a:p>
                  </a:txBody>
                  <a:tcPr/>
                </a:tc>
                <a:tc>
                  <a:txBody>
                    <a:bodyPr/>
                    <a:lstStyle/>
                    <a:p>
                      <a:r>
                        <a:rPr lang="en-US" altLang="zh-CN" sz="1600" dirty="0"/>
                        <a:t>NA</a:t>
                      </a:r>
                      <a:endParaRPr lang="en-US" sz="1600" dirty="0"/>
                    </a:p>
                  </a:txBody>
                  <a:tcPr/>
                </a:tc>
                <a:tc>
                  <a:txBody>
                    <a:bodyPr/>
                    <a:lstStyle/>
                    <a:p>
                      <a:r>
                        <a:rPr lang="en-US" altLang="zh-CN" sz="1600" dirty="0"/>
                        <a:t>NFTS mount to 0852 and 1465 server</a:t>
                      </a:r>
                      <a:endParaRPr lang="en-US" sz="1600" dirty="0"/>
                    </a:p>
                  </a:txBody>
                  <a:tcPr/>
                </a:tc>
                <a:extLst>
                  <a:ext uri="{0D108BD9-81ED-4DB2-BD59-A6C34878D82A}">
                    <a16:rowId xmlns:a16="http://schemas.microsoft.com/office/drawing/2014/main" val="10006"/>
                  </a:ext>
                </a:extLst>
              </a:tr>
              <a:tr h="685800">
                <a:tc>
                  <a:txBody>
                    <a:bodyPr/>
                    <a:lstStyle/>
                    <a:p>
                      <a:pPr algn="l"/>
                      <a:r>
                        <a:rPr lang="en-US" altLang="zh-CN" sz="1800" dirty="0"/>
                        <a:t>3</a:t>
                      </a:r>
                      <a:r>
                        <a:rPr lang="en-US" altLang="zh-CN" sz="1800" baseline="30000" dirty="0"/>
                        <a:t>rd</a:t>
                      </a:r>
                      <a:r>
                        <a:rPr lang="zh-CN" altLang="en-US" sz="1800" baseline="0" dirty="0"/>
                        <a:t> </a:t>
                      </a:r>
                      <a:r>
                        <a:rPr lang="en-US" altLang="zh-CN" sz="1800" baseline="0" dirty="0"/>
                        <a:t>party</a:t>
                      </a:r>
                      <a:r>
                        <a:rPr lang="zh-CN" altLang="en-US" sz="1800" baseline="0" dirty="0"/>
                        <a:t> </a:t>
                      </a:r>
                      <a:r>
                        <a:rPr lang="en-US" altLang="zh-CN" sz="1800" baseline="0" dirty="0"/>
                        <a:t>software</a:t>
                      </a:r>
                      <a:endParaRPr lang="en-US" sz="1800" b="1" dirty="0"/>
                    </a:p>
                  </a:txBody>
                  <a:tcPr/>
                </a:tc>
                <a:tc>
                  <a:txBody>
                    <a:bodyPr/>
                    <a:lstStyle/>
                    <a:p>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endParaRPr lang="en-US" sz="1600" dirty="0"/>
                    </a:p>
                  </a:txBody>
                  <a:tcPr/>
                </a:tc>
                <a:tc>
                  <a:txBody>
                    <a:bodyPr/>
                    <a:lstStyle/>
                    <a:p>
                      <a:pPr marL="0" marR="0" indent="0" algn="l" defTabSz="1217910" rtl="0" eaLnBrk="1" fontAlgn="auto" latinLnBrk="0" hangingPunct="1">
                        <a:lnSpc>
                          <a:spcPct val="100000"/>
                        </a:lnSpc>
                        <a:spcBef>
                          <a:spcPts val="0"/>
                        </a:spcBef>
                        <a:spcAft>
                          <a:spcPts val="0"/>
                        </a:spcAft>
                        <a:buClrTx/>
                        <a:buSzTx/>
                        <a:buFontTx/>
                        <a:buNone/>
                        <a:tabLst/>
                        <a:defRPr/>
                      </a:pPr>
                      <a:r>
                        <a:rPr lang="en-US" altLang="zh-CN" sz="1600" b="1" dirty="0"/>
                        <a:t>Docker</a:t>
                      </a:r>
                      <a:r>
                        <a:rPr lang="en-US" altLang="zh-CN" sz="1600" b="0" dirty="0"/>
                        <a:t>(17.06.2-ee-6)</a:t>
                      </a:r>
                      <a:r>
                        <a:rPr lang="en-US" altLang="zh-CN" sz="1600" b="0" baseline="0" dirty="0"/>
                        <a:t>,</a:t>
                      </a:r>
                      <a:r>
                        <a:rPr lang="zh-CN" altLang="en-US" sz="1600" b="0" baseline="0" dirty="0"/>
                        <a:t> </a:t>
                      </a:r>
                      <a:r>
                        <a:rPr lang="en-US" altLang="zh-CN" sz="1600" baseline="0" dirty="0"/>
                        <a:t>Flexible</a:t>
                      </a:r>
                      <a:r>
                        <a:rPr lang="zh-CN" altLang="en-US" sz="1600" baseline="0" dirty="0"/>
                        <a:t> </a:t>
                      </a:r>
                      <a:r>
                        <a:rPr lang="en-US" altLang="zh-CN" sz="1600" baseline="0" dirty="0"/>
                        <a:t>Analytics</a:t>
                      </a:r>
                      <a:r>
                        <a:rPr lang="zh-CN" altLang="en-US" sz="1600" baseline="0" dirty="0"/>
                        <a:t> </a:t>
                      </a:r>
                      <a:r>
                        <a:rPr lang="en-US" altLang="zh-CN" sz="1600" baseline="0" dirty="0"/>
                        <a:t>(via</a:t>
                      </a:r>
                      <a:r>
                        <a:rPr lang="zh-CN" altLang="en-US" sz="1600" baseline="0" dirty="0"/>
                        <a:t> </a:t>
                      </a:r>
                      <a:r>
                        <a:rPr lang="en-US" altLang="zh-CN" sz="1600" baseline="0" dirty="0"/>
                        <a:t>API)</a:t>
                      </a:r>
                      <a:r>
                        <a:rPr lang="en-US" altLang="zh-CN" sz="1600" dirty="0"/>
                        <a:t>,</a:t>
                      </a:r>
                      <a:r>
                        <a:rPr lang="zh-CN" altLang="en-US" sz="1600" dirty="0"/>
                        <a:t> </a:t>
                      </a:r>
                      <a:r>
                        <a:rPr lang="en-US" altLang="zh-CN" sz="1600" dirty="0">
                          <a:solidFill>
                            <a:srgbClr val="991E1B"/>
                          </a:solidFill>
                        </a:rPr>
                        <a:t>Anaconda</a:t>
                      </a:r>
                      <a:r>
                        <a:rPr lang="zh-CN" altLang="en-US" sz="1600" baseline="0" dirty="0">
                          <a:solidFill>
                            <a:srgbClr val="991E1B"/>
                          </a:solidFill>
                        </a:rPr>
                        <a:t> </a:t>
                      </a:r>
                      <a:r>
                        <a:rPr lang="en-US" altLang="zh-CN" sz="1600" baseline="0" dirty="0">
                          <a:solidFill>
                            <a:srgbClr val="991E1B"/>
                          </a:solidFill>
                        </a:rPr>
                        <a:t>Python(&gt;=3.6:</a:t>
                      </a:r>
                      <a:r>
                        <a:rPr lang="zh-CN" altLang="en-US" sz="1600" baseline="0" dirty="0">
                          <a:solidFill>
                            <a:srgbClr val="991E1B"/>
                          </a:solidFill>
                        </a:rPr>
                        <a:t> </a:t>
                      </a:r>
                      <a:r>
                        <a:rPr lang="en-US" altLang="zh-CN" sz="1600" baseline="0" dirty="0">
                          <a:solidFill>
                            <a:srgbClr val="991E1B"/>
                          </a:solidFill>
                        </a:rPr>
                        <a:t>pandas,</a:t>
                      </a:r>
                      <a:r>
                        <a:rPr lang="zh-CN" altLang="en-US" sz="1600" baseline="0" dirty="0">
                          <a:solidFill>
                            <a:srgbClr val="991E1B"/>
                          </a:solidFill>
                        </a:rPr>
                        <a:t> </a:t>
                      </a:r>
                      <a:r>
                        <a:rPr lang="en-US" altLang="zh-CN" sz="1600" baseline="0" dirty="0" err="1">
                          <a:solidFill>
                            <a:srgbClr val="991E1B"/>
                          </a:solidFill>
                        </a:rPr>
                        <a:t>numpy</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sklearn</a:t>
                      </a:r>
                      <a:r>
                        <a:rPr lang="en-US" altLang="zh-CN" sz="1600" baseline="0" dirty="0">
                          <a:solidFill>
                            <a:srgbClr val="991E1B"/>
                          </a:solidFill>
                        </a:rPr>
                        <a:t>),</a:t>
                      </a:r>
                      <a:r>
                        <a:rPr lang="zh-Hans" altLang="en-US" sz="1600" baseline="0" dirty="0">
                          <a:solidFill>
                            <a:srgbClr val="991E1B"/>
                          </a:solidFill>
                        </a:rPr>
                        <a:t> </a:t>
                      </a:r>
                      <a:r>
                        <a:rPr lang="en-US" altLang="zh-CN" sz="1600" baseline="0" dirty="0">
                          <a:solidFill>
                            <a:srgbClr val="991E1B"/>
                          </a:solidFill>
                        </a:rPr>
                        <a:t>R</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err="1">
                          <a:solidFill>
                            <a:srgbClr val="991E1B"/>
                          </a:solidFill>
                        </a:rPr>
                        <a:t>Rstudio</a:t>
                      </a:r>
                      <a:r>
                        <a:rPr lang="en-US" altLang="zh-CN" sz="1600" baseline="0" dirty="0">
                          <a:solidFill>
                            <a:srgbClr val="991E1B"/>
                          </a:solidFill>
                        </a:rPr>
                        <a:t>,</a:t>
                      </a:r>
                      <a:r>
                        <a:rPr lang="zh-CN" altLang="en-US" sz="1600" baseline="0" dirty="0">
                          <a:solidFill>
                            <a:srgbClr val="991E1B"/>
                          </a:solidFill>
                        </a:rPr>
                        <a:t> </a:t>
                      </a:r>
                      <a:r>
                        <a:rPr lang="en-US" altLang="zh-CN" sz="1600" baseline="0" dirty="0">
                          <a:solidFill>
                            <a:srgbClr val="991E1B"/>
                          </a:solidFill>
                        </a:rPr>
                        <a:t>SQL,</a:t>
                      </a:r>
                      <a:r>
                        <a:rPr lang="zh-CN" altLang="en-US" sz="1600" baseline="0" dirty="0">
                          <a:solidFill>
                            <a:srgbClr val="991E1B"/>
                          </a:solidFill>
                        </a:rPr>
                        <a:t> </a:t>
                      </a:r>
                      <a:r>
                        <a:rPr lang="en-US" altLang="zh-CN" sz="1600" baseline="0" dirty="0" err="1">
                          <a:solidFill>
                            <a:srgbClr val="991E1B"/>
                          </a:solidFill>
                        </a:rPr>
                        <a:t>Git</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Git</a:t>
                      </a:r>
                      <a:r>
                        <a:rPr lang="zh-CN" altLang="en-US" sz="1600" baseline="0" dirty="0">
                          <a:solidFill>
                            <a:srgbClr val="991E1B"/>
                          </a:solidFill>
                        </a:rPr>
                        <a:t> </a:t>
                      </a:r>
                      <a:r>
                        <a:rPr lang="en-US" altLang="zh-CN" sz="1600" baseline="0" dirty="0">
                          <a:solidFill>
                            <a:srgbClr val="991E1B"/>
                          </a:solidFill>
                        </a:rPr>
                        <a:t>LFS,</a:t>
                      </a:r>
                      <a:r>
                        <a:rPr lang="zh-CN" altLang="en-US" sz="1600" baseline="0" dirty="0">
                          <a:solidFill>
                            <a:srgbClr val="991E1B"/>
                          </a:solidFill>
                        </a:rPr>
                        <a:t> </a:t>
                      </a:r>
                      <a:r>
                        <a:rPr lang="en-US" altLang="zh-CN" sz="1600" baseline="0" dirty="0" err="1">
                          <a:solidFill>
                            <a:srgbClr val="991E1B"/>
                          </a:solidFill>
                        </a:rPr>
                        <a:t>Jupyter</a:t>
                      </a:r>
                      <a:r>
                        <a:rPr lang="zh-CN" altLang="en-US" sz="1600" baseline="0" dirty="0">
                          <a:solidFill>
                            <a:srgbClr val="991E1B"/>
                          </a:solidFill>
                        </a:rPr>
                        <a:t> </a:t>
                      </a:r>
                      <a:r>
                        <a:rPr lang="en-US" altLang="zh-CN" sz="1600" baseline="0" dirty="0">
                          <a:solidFill>
                            <a:srgbClr val="991E1B"/>
                          </a:solidFill>
                        </a:rPr>
                        <a:t>Notebook</a:t>
                      </a:r>
                      <a:endParaRPr lang="en-US" sz="1600" i="0" dirty="0">
                        <a:solidFill>
                          <a:srgbClr val="991E1B"/>
                        </a:solidFill>
                      </a:endParaRPr>
                    </a:p>
                  </a:txBody>
                  <a:tcPr/>
                </a:tc>
                <a:extLst>
                  <a:ext uri="{0D108BD9-81ED-4DB2-BD59-A6C34878D82A}">
                    <a16:rowId xmlns:a16="http://schemas.microsoft.com/office/drawing/2014/main" val="1944808250"/>
                  </a:ext>
                </a:extLst>
              </a:tr>
              <a:tr h="551577">
                <a:tc>
                  <a:txBody>
                    <a:bodyPr/>
                    <a:lstStyle/>
                    <a:p>
                      <a:pPr algn="l"/>
                      <a:r>
                        <a:rPr lang="en-US" altLang="zh-CN" sz="1800" dirty="0"/>
                        <a:t>Access/users</a:t>
                      </a:r>
                      <a:endParaRPr lang="en-US" sz="1800" b="1" dirty="0"/>
                    </a:p>
                  </a:txBody>
                  <a:tcPr/>
                </a:tc>
                <a:tc>
                  <a:txBody>
                    <a:bodyPr/>
                    <a:lstStyle/>
                    <a:p>
                      <a:r>
                        <a:rPr lang="en-US" altLang="zh-CN" sz="1600" dirty="0">
                          <a:solidFill>
                            <a:srgbClr val="4C991D"/>
                          </a:solidFill>
                        </a:rPr>
                        <a:t>Restricted</a:t>
                      </a:r>
                      <a:r>
                        <a:rPr lang="zh-CN" altLang="en-US" sz="1600" baseline="0" dirty="0">
                          <a:solidFill>
                            <a:srgbClr val="4C991D"/>
                          </a:solidFill>
                        </a:rPr>
                        <a:t> </a:t>
                      </a:r>
                      <a:r>
                        <a:rPr lang="en-US" altLang="zh-CN" sz="1600" baseline="0" dirty="0">
                          <a:solidFill>
                            <a:srgbClr val="4C991D"/>
                          </a:solidFill>
                        </a:rPr>
                        <a:t>access</a:t>
                      </a:r>
                      <a:r>
                        <a:rPr lang="zh-CN" altLang="en-US" sz="1600" baseline="0" dirty="0">
                          <a:solidFill>
                            <a:srgbClr val="4C991D"/>
                          </a:solidFill>
                        </a:rPr>
                        <a:t> </a:t>
                      </a:r>
                      <a:r>
                        <a:rPr lang="en-US" altLang="zh-CN" sz="1600" baseline="0" dirty="0">
                          <a:solidFill>
                            <a:srgbClr val="4C991D"/>
                          </a:solidFill>
                        </a:rPr>
                        <a:t>to</a:t>
                      </a:r>
                      <a:r>
                        <a:rPr lang="zh-CN" altLang="en-US" sz="1600" baseline="0" dirty="0">
                          <a:solidFill>
                            <a:srgbClr val="4C991D"/>
                          </a:solidFill>
                        </a:rPr>
                        <a:t> </a:t>
                      </a:r>
                      <a:r>
                        <a:rPr lang="en-US" altLang="zh-CN" sz="1600" baseline="0" dirty="0">
                          <a:solidFill>
                            <a:srgbClr val="4C991D"/>
                          </a:solidFill>
                        </a:rPr>
                        <a:t>and</a:t>
                      </a:r>
                      <a:r>
                        <a:rPr lang="zh-CN" altLang="en-US" sz="1600" baseline="0" dirty="0">
                          <a:solidFill>
                            <a:srgbClr val="4C991D"/>
                          </a:solidFill>
                        </a:rPr>
                        <a:t> </a:t>
                      </a:r>
                      <a:r>
                        <a:rPr lang="en-US" altLang="zh-CN" sz="1600" baseline="0" dirty="0">
                          <a:solidFill>
                            <a:srgbClr val="4C991D"/>
                          </a:solidFill>
                        </a:rPr>
                        <a:t>control</a:t>
                      </a:r>
                      <a:r>
                        <a:rPr lang="zh-CN" altLang="en-US" sz="1600" baseline="0" dirty="0">
                          <a:solidFill>
                            <a:srgbClr val="4C991D"/>
                          </a:solidFill>
                        </a:rPr>
                        <a:t> </a:t>
                      </a:r>
                      <a:r>
                        <a:rPr lang="en-US" altLang="zh-CN" sz="1600" baseline="0" dirty="0">
                          <a:solidFill>
                            <a:srgbClr val="4C991D"/>
                          </a:solidFill>
                        </a:rPr>
                        <a:t>by</a:t>
                      </a:r>
                      <a:r>
                        <a:rPr lang="zh-CN" altLang="en-US" sz="1600" baseline="0" dirty="0">
                          <a:solidFill>
                            <a:srgbClr val="4C991D"/>
                          </a:solidFill>
                        </a:rPr>
                        <a:t> </a:t>
                      </a:r>
                      <a:r>
                        <a:rPr lang="en-US" altLang="zh-CN" sz="1600" baseline="0" dirty="0">
                          <a:solidFill>
                            <a:srgbClr val="4C991D"/>
                          </a:solidFill>
                        </a:rPr>
                        <a:t>project/development</a:t>
                      </a:r>
                      <a:r>
                        <a:rPr lang="zh-CN" altLang="en-US" sz="1600" baseline="0" dirty="0">
                          <a:solidFill>
                            <a:srgbClr val="4C991D"/>
                          </a:solidFill>
                        </a:rPr>
                        <a:t> </a:t>
                      </a:r>
                      <a:r>
                        <a:rPr lang="en-US" altLang="zh-CN" sz="1600" baseline="0" dirty="0">
                          <a:solidFill>
                            <a:srgbClr val="4C991D"/>
                          </a:solidFill>
                        </a:rPr>
                        <a:t>lead</a:t>
                      </a:r>
                      <a:endParaRPr lang="en-US" sz="1600" dirty="0">
                        <a:solidFill>
                          <a:srgbClr val="4C991D"/>
                        </a:solidFill>
                      </a:endParaRPr>
                    </a:p>
                  </a:txBody>
                  <a:tcPr/>
                </a:tc>
                <a:tc>
                  <a:txBody>
                    <a:bodyPr/>
                    <a:lstStyle/>
                    <a:p>
                      <a:r>
                        <a:rPr lang="en-US" altLang="zh-CN" sz="1600" dirty="0">
                          <a:solidFill>
                            <a:srgbClr val="991E1B"/>
                          </a:solidFill>
                        </a:rPr>
                        <a:t>Restricted</a:t>
                      </a:r>
                      <a:r>
                        <a:rPr lang="zh-CN" altLang="en-US" sz="160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u</a:t>
                      </a:r>
                      <a:r>
                        <a:rPr lang="en-US" altLang="zh-CN" sz="1600" dirty="0">
                          <a:solidFill>
                            <a:srgbClr val="991E1B"/>
                          </a:solidFill>
                        </a:rPr>
                        <a:t>nrestricted</a:t>
                      </a:r>
                      <a:r>
                        <a:rPr lang="zh-CN" altLang="en-US" sz="1600" baseline="0" dirty="0">
                          <a:solidFill>
                            <a:srgbClr val="991E1B"/>
                          </a:solidFill>
                        </a:rPr>
                        <a:t> </a:t>
                      </a:r>
                      <a:r>
                        <a:rPr lang="en-US" altLang="zh-CN" sz="1600" baseline="0" dirty="0">
                          <a:solidFill>
                            <a:srgbClr val="991E1B"/>
                          </a:solidFill>
                        </a:rPr>
                        <a:t>access</a:t>
                      </a:r>
                      <a:r>
                        <a:rPr lang="zh-CN" altLang="en-US" sz="1600" baseline="0" dirty="0">
                          <a:solidFill>
                            <a:srgbClr val="991E1B"/>
                          </a:solidFill>
                        </a:rPr>
                        <a:t> </a:t>
                      </a:r>
                      <a:r>
                        <a:rPr lang="en-US" altLang="zh-CN" sz="1600" baseline="0" dirty="0">
                          <a:solidFill>
                            <a:srgbClr val="991E1B"/>
                          </a:solidFill>
                        </a:rPr>
                        <a:t>to</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control</a:t>
                      </a:r>
                      <a:r>
                        <a:rPr lang="zh-CN" altLang="en-US" sz="1600" baseline="0" dirty="0">
                          <a:solidFill>
                            <a:srgbClr val="991E1B"/>
                          </a:solidFill>
                        </a:rPr>
                        <a:t> </a:t>
                      </a:r>
                      <a:r>
                        <a:rPr lang="en-US" altLang="zh-CN" sz="1600" baseline="0" dirty="0">
                          <a:solidFill>
                            <a:srgbClr val="991E1B"/>
                          </a:solidFill>
                        </a:rPr>
                        <a:t>by</a:t>
                      </a:r>
                      <a:r>
                        <a:rPr lang="zh-CN" altLang="en-US" sz="1600" baseline="0" dirty="0">
                          <a:solidFill>
                            <a:srgbClr val="991E1B"/>
                          </a:solidFill>
                        </a:rPr>
                        <a:t> </a:t>
                      </a:r>
                      <a:r>
                        <a:rPr lang="en-US" altLang="zh-CN" sz="1600" baseline="0" dirty="0">
                          <a:solidFill>
                            <a:srgbClr val="991E1B"/>
                          </a:solidFill>
                        </a:rPr>
                        <a:t>ACE</a:t>
                      </a:r>
                      <a:r>
                        <a:rPr lang="zh-CN" altLang="en-US" sz="1600" baseline="0" dirty="0">
                          <a:solidFill>
                            <a:srgbClr val="991E1B"/>
                          </a:solidFill>
                        </a:rPr>
                        <a:t> </a:t>
                      </a:r>
                      <a:r>
                        <a:rPr lang="en-US" altLang="zh-CN" sz="1600" baseline="0" dirty="0">
                          <a:solidFill>
                            <a:srgbClr val="991E1B"/>
                          </a:solidFill>
                        </a:rPr>
                        <a:t>users</a:t>
                      </a:r>
                      <a:endParaRPr lang="en-US" sz="1600" i="0" dirty="0">
                        <a:solidFill>
                          <a:srgbClr val="991E1B"/>
                        </a:solidFill>
                      </a:endParaRPr>
                    </a:p>
                  </a:txBody>
                  <a:tcPr/>
                </a:tc>
                <a:extLst>
                  <a:ext uri="{0D108BD9-81ED-4DB2-BD59-A6C34878D82A}">
                    <a16:rowId xmlns:a16="http://schemas.microsoft.com/office/drawing/2014/main" val="1580213180"/>
                  </a:ext>
                </a:extLst>
              </a:tr>
            </a:tbl>
          </a:graphicData>
        </a:graphic>
      </p:graphicFrame>
    </p:spTree>
    <p:extLst>
      <p:ext uri="{BB962C8B-B14F-4D97-AF65-F5344CB8AC3E}">
        <p14:creationId xmlns:p14="http://schemas.microsoft.com/office/powerpoint/2010/main" val="264510436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Current Status</a:t>
            </a:r>
            <a:r>
              <a:rPr lang="zh-Hans" altLang="en-US" sz="3600" dirty="0"/>
              <a:t> </a:t>
            </a:r>
            <a:r>
              <a:rPr lang="en-US" sz="3600" dirty="0"/>
              <a:t>- “DEV” and “SANDBOX” servers</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5"/>
            <a:ext cx="10972800" cy="4567770"/>
          </a:xfrm>
        </p:spPr>
        <p:txBody>
          <a:bodyPr/>
          <a:lstStyle/>
          <a:p>
            <a:pPr marL="287661" indent="-285750"/>
            <a:endParaRPr lang="en-US" sz="1800" dirty="0"/>
          </a:p>
          <a:p>
            <a:pPr marL="287661" indent="-285750"/>
            <a:r>
              <a:rPr lang="en-US" sz="2000" dirty="0"/>
              <a:t>“Dev” server</a:t>
            </a:r>
          </a:p>
          <a:p>
            <a:pPr marL="590228" lvl="1" indent="-285750"/>
            <a:r>
              <a:rPr lang="en-US" sz="1800" dirty="0"/>
              <a:t>Received “Dev” server </a:t>
            </a:r>
            <a:r>
              <a:rPr lang="en-US" altLang="zh-Hans" sz="1800" dirty="0"/>
              <a:t>in</a:t>
            </a:r>
            <a:r>
              <a:rPr lang="zh-Hans" altLang="en-US" sz="1800" dirty="0"/>
              <a:t> </a:t>
            </a:r>
            <a:r>
              <a:rPr lang="en-US" altLang="zh-Hans" sz="1800" dirty="0"/>
              <a:t>Jan</a:t>
            </a:r>
            <a:r>
              <a:rPr lang="zh-Hans" altLang="en-US" sz="1800" dirty="0"/>
              <a:t> </a:t>
            </a:r>
            <a:r>
              <a:rPr lang="en-US" altLang="zh-Hans" sz="1800" dirty="0"/>
              <a:t>2018</a:t>
            </a:r>
            <a:r>
              <a:rPr lang="en-US" sz="1800" dirty="0"/>
              <a:t>. </a:t>
            </a:r>
          </a:p>
          <a:p>
            <a:pPr marL="590228" lvl="1" indent="-285750"/>
            <a:r>
              <a:rPr lang="en-US" sz="1800" dirty="0"/>
              <a:t>The CCM Medicaid team has access and will be using it for analytic code testing for large data sample. The team will also use this server to do final testing, wrap code in docker file before shipping it to Flexible Analytics for deployment. Access to all other team members will be provided soo</a:t>
            </a:r>
            <a:r>
              <a:rPr lang="en-US" altLang="zh-Hans" sz="1800" dirty="0"/>
              <a:t>n</a:t>
            </a:r>
            <a:endParaRPr lang="en-US" sz="1800" dirty="0"/>
          </a:p>
          <a:p>
            <a:pPr marL="590228" lvl="1" indent="-285750"/>
            <a:endParaRPr lang="en-US" sz="1800" dirty="0"/>
          </a:p>
          <a:p>
            <a:pPr marL="287661" indent="-285750"/>
            <a:r>
              <a:rPr lang="en-US" sz="2100" dirty="0"/>
              <a:t> </a:t>
            </a:r>
            <a:r>
              <a:rPr lang="en-US" sz="2000" dirty="0"/>
              <a:t>“Sandbox” (3131) server</a:t>
            </a:r>
          </a:p>
          <a:p>
            <a:pPr marL="590228" lvl="1" indent="-285750"/>
            <a:r>
              <a:rPr lang="en-US" sz="1800" dirty="0"/>
              <a:t>Received “Sandbox” (3131) server </a:t>
            </a:r>
            <a:r>
              <a:rPr lang="en-US" altLang="zh-Hans" sz="1800" dirty="0"/>
              <a:t>during</a:t>
            </a:r>
            <a:r>
              <a:rPr lang="zh-Hans" altLang="en-US" sz="1800" dirty="0"/>
              <a:t> </a:t>
            </a:r>
            <a:r>
              <a:rPr lang="en-US" altLang="zh-Hans" sz="1800" dirty="0"/>
              <a:t>the</a:t>
            </a:r>
            <a:r>
              <a:rPr lang="zh-Hans" altLang="en-US" sz="1800" dirty="0"/>
              <a:t> </a:t>
            </a:r>
            <a:r>
              <a:rPr lang="en-US" altLang="zh-Hans" sz="1800" dirty="0"/>
              <a:t>first</a:t>
            </a:r>
            <a:r>
              <a:rPr lang="zh-Hans" altLang="en-US" sz="1800" dirty="0"/>
              <a:t> </a:t>
            </a:r>
            <a:r>
              <a:rPr lang="en-US" altLang="zh-Hans" sz="1800" dirty="0"/>
              <a:t>week</a:t>
            </a:r>
            <a:r>
              <a:rPr lang="zh-Hans" altLang="en-US" sz="1800" dirty="0"/>
              <a:t> </a:t>
            </a:r>
            <a:r>
              <a:rPr lang="en-US" altLang="zh-Hans" sz="1800" dirty="0"/>
              <a:t>of</a:t>
            </a:r>
            <a:r>
              <a:rPr lang="zh-Hans" altLang="en-US" sz="1800" dirty="0"/>
              <a:t> </a:t>
            </a:r>
            <a:r>
              <a:rPr lang="en-US" altLang="zh-Hans" sz="1800" dirty="0"/>
              <a:t>March</a:t>
            </a:r>
            <a:r>
              <a:rPr lang="en-US" sz="1800" dirty="0"/>
              <a:t>. </a:t>
            </a:r>
          </a:p>
          <a:p>
            <a:pPr marL="590228" lvl="1" indent="-285750"/>
            <a:r>
              <a:rPr lang="en-US" sz="1800" dirty="0"/>
              <a:t>Rajashree will forward instructions to request access to the sandbox server. Managers can request access for each of their team members.   </a:t>
            </a:r>
          </a:p>
          <a:p>
            <a:pPr marL="590228" lvl="1" indent="-285750"/>
            <a:endParaRPr lang="en-US" sz="1800" dirty="0"/>
          </a:p>
          <a:p>
            <a:pPr marL="304478" lvl="1" indent="0">
              <a:buNone/>
            </a:pPr>
            <a:endParaRPr lang="en-US" sz="1800" dirty="0"/>
          </a:p>
          <a:p>
            <a:pPr marL="287661" indent="-285750"/>
            <a:endParaRPr lang="en-US" sz="1800" dirty="0"/>
          </a:p>
          <a:p>
            <a:endParaRPr lang="en-US" sz="1800" dirty="0"/>
          </a:p>
          <a:p>
            <a:endParaRPr lang="en-US" sz="1800" dirty="0"/>
          </a:p>
        </p:txBody>
      </p:sp>
    </p:spTree>
    <p:extLst>
      <p:ext uri="{BB962C8B-B14F-4D97-AF65-F5344CB8AC3E}">
        <p14:creationId xmlns:p14="http://schemas.microsoft.com/office/powerpoint/2010/main" val="43465602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altLang="zh-Hans" sz="3600" dirty="0"/>
              <a:t>Timeline</a:t>
            </a:r>
            <a:r>
              <a:rPr lang="zh-Hans" altLang="en-US" sz="3600" dirty="0"/>
              <a:t> </a:t>
            </a:r>
            <a:r>
              <a:rPr lang="en-US" sz="3600" dirty="0"/>
              <a:t>- “SANDBOX”</a:t>
            </a:r>
            <a:r>
              <a:rPr lang="zh-Hans" altLang="en-US" sz="3600" dirty="0"/>
              <a:t> （</a:t>
            </a:r>
            <a:r>
              <a:rPr lang="en-US" altLang="zh-Hans" sz="3600" dirty="0"/>
              <a:t>3131</a:t>
            </a:r>
            <a:r>
              <a:rPr lang="zh-Hans" altLang="en-US" sz="3600" dirty="0"/>
              <a:t>）</a:t>
            </a:r>
            <a:r>
              <a:rPr lang="en-US" sz="3600" dirty="0"/>
              <a:t> server</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4"/>
            <a:ext cx="10972800" cy="5212145"/>
          </a:xfrm>
        </p:spPr>
        <p:txBody>
          <a:bodyPr/>
          <a:lstStyle/>
          <a:p>
            <a:r>
              <a:rPr lang="en-US" altLang="zh-Hans" sz="2100" dirty="0"/>
              <a:t>3/4/18:</a:t>
            </a:r>
            <a:r>
              <a:rPr lang="zh-Hans" altLang="en-US" sz="2100" dirty="0"/>
              <a:t> </a:t>
            </a:r>
            <a:endParaRPr lang="en-US" altLang="zh-Hans" sz="2100" dirty="0"/>
          </a:p>
          <a:p>
            <a:pPr lvl="1"/>
            <a:r>
              <a:rPr lang="en-US" sz="1800" dirty="0"/>
              <a:t>There is currently no data or tools or packages loaded on this server. Sometime this week, once approval is received to copy data for </a:t>
            </a:r>
            <a:r>
              <a:rPr lang="en-US" sz="1800" dirty="0" err="1"/>
              <a:t>SDoH</a:t>
            </a:r>
            <a:r>
              <a:rPr lang="zh-Hans" altLang="en-US" sz="1800" dirty="0"/>
              <a:t> </a:t>
            </a:r>
            <a:r>
              <a:rPr lang="en-US" altLang="zh-Hans" sz="1800" dirty="0"/>
              <a:t>(Social</a:t>
            </a:r>
            <a:r>
              <a:rPr lang="zh-Hans" altLang="en-US" sz="1800" dirty="0"/>
              <a:t> </a:t>
            </a:r>
            <a:r>
              <a:rPr lang="en-US" altLang="zh-Hans" sz="1800" dirty="0"/>
              <a:t>Determinant</a:t>
            </a:r>
            <a:r>
              <a:rPr lang="zh-Hans" altLang="en-US" sz="1800" dirty="0"/>
              <a:t> </a:t>
            </a:r>
            <a:r>
              <a:rPr lang="en-US" altLang="zh-Hans" sz="1800" dirty="0"/>
              <a:t>of</a:t>
            </a:r>
            <a:r>
              <a:rPr lang="zh-Hans" altLang="en-US" sz="1800" dirty="0"/>
              <a:t> </a:t>
            </a:r>
            <a:r>
              <a:rPr lang="en-US" altLang="zh-Hans" sz="1800" dirty="0"/>
              <a:t>Health)</a:t>
            </a:r>
            <a:r>
              <a:rPr lang="en-US" sz="1800" dirty="0"/>
              <a:t> project from 0852 server, packages and data used for </a:t>
            </a:r>
            <a:r>
              <a:rPr lang="en-US" sz="1800" dirty="0" err="1"/>
              <a:t>SDoH</a:t>
            </a:r>
            <a:r>
              <a:rPr lang="en-US" sz="1800" dirty="0"/>
              <a:t> will be copied and loaded to the sandbox server as this project is deemed high priority. </a:t>
            </a:r>
          </a:p>
          <a:p>
            <a:r>
              <a:rPr lang="en-US" altLang="zh-Hans" sz="2100" dirty="0"/>
              <a:t>3/14/18:</a:t>
            </a:r>
          </a:p>
          <a:p>
            <a:pPr lvl="1"/>
            <a:r>
              <a:rPr lang="en-US" altLang="zh-Hans" sz="1800" dirty="0"/>
              <a:t>R</a:t>
            </a:r>
            <a:r>
              <a:rPr lang="zh-Hans" altLang="en-US" sz="1800" dirty="0"/>
              <a:t> </a:t>
            </a:r>
            <a:r>
              <a:rPr lang="en-US" altLang="zh-Hans" sz="1800" dirty="0"/>
              <a:t>and</a:t>
            </a:r>
            <a:r>
              <a:rPr lang="zh-Hans" altLang="en-US" sz="1800" dirty="0"/>
              <a:t> </a:t>
            </a:r>
            <a:r>
              <a:rPr lang="en-US" altLang="zh-Hans" sz="1800" dirty="0"/>
              <a:t>Python</a:t>
            </a:r>
            <a:r>
              <a:rPr lang="zh-Hans" altLang="en-US" sz="1800" dirty="0"/>
              <a:t> </a:t>
            </a:r>
            <a:r>
              <a:rPr lang="en-US" altLang="zh-Hans" sz="1800" dirty="0"/>
              <a:t>with</a:t>
            </a:r>
            <a:r>
              <a:rPr lang="zh-Hans" altLang="en-US" sz="1800" dirty="0"/>
              <a:t> </a:t>
            </a:r>
            <a:r>
              <a:rPr lang="en-US" altLang="zh-Hans" sz="1800" dirty="0"/>
              <a:t>standard/native</a:t>
            </a:r>
            <a:r>
              <a:rPr lang="zh-Hans" altLang="en-US" sz="1800" dirty="0"/>
              <a:t> </a:t>
            </a:r>
            <a:r>
              <a:rPr lang="en-US" altLang="zh-Hans" sz="1800" dirty="0"/>
              <a:t>packages</a:t>
            </a:r>
            <a:r>
              <a:rPr lang="zh-Hans" altLang="en-US" sz="1800" dirty="0"/>
              <a:t> </a:t>
            </a:r>
            <a:r>
              <a:rPr lang="en-US" altLang="zh-Hans" sz="1800" dirty="0"/>
              <a:t>installed</a:t>
            </a:r>
          </a:p>
          <a:p>
            <a:pPr lvl="1"/>
            <a:r>
              <a:rPr lang="en-US" altLang="zh-Hans" sz="1800" dirty="0"/>
              <a:t>Daily</a:t>
            </a:r>
            <a:r>
              <a:rPr lang="zh-Hans" altLang="en-US" sz="1800" dirty="0"/>
              <a:t> </a:t>
            </a:r>
            <a:r>
              <a:rPr lang="en-US" altLang="zh-Hans" sz="1800" dirty="0"/>
              <a:t>back-up</a:t>
            </a:r>
            <a:r>
              <a:rPr lang="zh-Hans" altLang="en-US" sz="1800" dirty="0"/>
              <a:t> </a:t>
            </a:r>
            <a:r>
              <a:rPr lang="en-US" altLang="zh-Hans" sz="1800" dirty="0"/>
              <a:t>scheduled</a:t>
            </a:r>
          </a:p>
          <a:p>
            <a:pPr lvl="1"/>
            <a:r>
              <a:rPr lang="en-US" altLang="zh-Hans" sz="1800" dirty="0"/>
              <a:t>Folder</a:t>
            </a:r>
            <a:r>
              <a:rPr lang="zh-Hans" altLang="en-US" sz="1800" dirty="0"/>
              <a:t> </a:t>
            </a:r>
            <a:r>
              <a:rPr lang="en-US" altLang="zh-Hans" sz="1800" dirty="0"/>
              <a:t>structure</a:t>
            </a:r>
            <a:r>
              <a:rPr lang="zh-Hans" altLang="en-US" sz="1800" dirty="0"/>
              <a:t> </a:t>
            </a:r>
            <a:r>
              <a:rPr lang="en-US" altLang="zh-Hans" sz="1800" dirty="0"/>
              <a:t>proposed:</a:t>
            </a:r>
            <a:r>
              <a:rPr lang="zh-Hans" altLang="en-US" sz="1800" dirty="0"/>
              <a:t> </a:t>
            </a:r>
            <a:r>
              <a:rPr lang="en-US" altLang="zh-Hans" sz="1800" dirty="0"/>
              <a:t>project</a:t>
            </a:r>
            <a:r>
              <a:rPr lang="zh-Hans" altLang="en-US" sz="1800" dirty="0"/>
              <a:t> </a:t>
            </a:r>
            <a:r>
              <a:rPr lang="en-US" altLang="zh-Hans" sz="1800" dirty="0"/>
              <a:t>and</a:t>
            </a:r>
            <a:r>
              <a:rPr lang="zh-Hans" altLang="en-US" sz="1800" dirty="0"/>
              <a:t> </a:t>
            </a:r>
            <a:r>
              <a:rPr lang="en-US" altLang="zh-Hans" sz="1800" dirty="0"/>
              <a:t>user</a:t>
            </a:r>
            <a:r>
              <a:rPr lang="zh-Hans" altLang="en-US" sz="1800" dirty="0"/>
              <a:t> </a:t>
            </a:r>
            <a:r>
              <a:rPr lang="en-US" altLang="zh-Hans" sz="1800" dirty="0"/>
              <a:t>folder</a:t>
            </a:r>
          </a:p>
          <a:p>
            <a:pPr lvl="1"/>
            <a:r>
              <a:rPr lang="en-US" altLang="zh-Hans" sz="1800" dirty="0"/>
              <a:t>Archive</a:t>
            </a:r>
            <a:r>
              <a:rPr lang="zh-Hans" altLang="en-US" sz="1800" dirty="0"/>
              <a:t> </a:t>
            </a:r>
            <a:r>
              <a:rPr lang="en-US" altLang="zh-Hans" sz="1800" dirty="0"/>
              <a:t>solution</a:t>
            </a:r>
            <a:r>
              <a:rPr lang="zh-Hans" altLang="en-US" sz="1800" dirty="0"/>
              <a:t> </a:t>
            </a:r>
            <a:r>
              <a:rPr lang="en-US" altLang="zh-Hans" sz="1800" dirty="0"/>
              <a:t>proposed</a:t>
            </a:r>
          </a:p>
          <a:p>
            <a:pPr lvl="1"/>
            <a:r>
              <a:rPr lang="en-US" altLang="zh-Hans" sz="1800" dirty="0"/>
              <a:t>EMR/CED</a:t>
            </a:r>
            <a:r>
              <a:rPr lang="zh-Hans" altLang="en-US" sz="1800" dirty="0"/>
              <a:t> </a:t>
            </a:r>
            <a:r>
              <a:rPr lang="en-US" altLang="zh-Hans" sz="1800" dirty="0"/>
              <a:t>data</a:t>
            </a:r>
            <a:r>
              <a:rPr lang="zh-Hans" altLang="en-US" sz="1800" dirty="0"/>
              <a:t> </a:t>
            </a:r>
            <a:r>
              <a:rPr lang="en-US" altLang="zh-Hans" sz="1800" dirty="0"/>
              <a:t>currently</a:t>
            </a:r>
            <a:r>
              <a:rPr lang="zh-Hans" altLang="en-US" sz="1800" dirty="0"/>
              <a:t> </a:t>
            </a:r>
            <a:r>
              <a:rPr lang="en-US" altLang="zh-Hans" sz="1800" dirty="0"/>
              <a:t>not</a:t>
            </a:r>
            <a:r>
              <a:rPr lang="zh-Hans" altLang="en-US" sz="1800" dirty="0"/>
              <a:t> </a:t>
            </a:r>
            <a:r>
              <a:rPr lang="en-US" altLang="zh-Hans" sz="1800" dirty="0"/>
              <a:t>available</a:t>
            </a:r>
          </a:p>
          <a:p>
            <a:pPr lvl="1"/>
            <a:r>
              <a:rPr lang="en-US" altLang="zh-Hans" sz="1800" dirty="0" err="1"/>
              <a:t>SDoH</a:t>
            </a:r>
            <a:r>
              <a:rPr lang="zh-Hans" altLang="en-US" sz="1800" dirty="0"/>
              <a:t> </a:t>
            </a:r>
            <a:r>
              <a:rPr lang="en-US" altLang="zh-Hans" sz="1800" dirty="0"/>
              <a:t>data</a:t>
            </a:r>
            <a:r>
              <a:rPr lang="zh-Hans" altLang="en-US" sz="1800" dirty="0"/>
              <a:t> </a:t>
            </a:r>
            <a:r>
              <a:rPr lang="en-US" altLang="zh-Hans" sz="1800" dirty="0"/>
              <a:t>copied</a:t>
            </a:r>
            <a:r>
              <a:rPr lang="zh-Hans" altLang="en-US" sz="1800" dirty="0"/>
              <a:t> </a:t>
            </a:r>
            <a:r>
              <a:rPr lang="en-US" altLang="zh-Hans" sz="1800" dirty="0"/>
              <a:t>and</a:t>
            </a:r>
            <a:r>
              <a:rPr lang="zh-Hans" altLang="en-US" sz="1800" dirty="0"/>
              <a:t> </a:t>
            </a:r>
            <a:r>
              <a:rPr lang="en-US" altLang="zh-Hans" sz="1800" dirty="0"/>
              <a:t>loaded</a:t>
            </a:r>
          </a:p>
          <a:p>
            <a:pPr lvl="1"/>
            <a:endParaRPr lang="en-US" altLang="zh-Hans" sz="1800" dirty="0"/>
          </a:p>
          <a:p>
            <a:pPr lvl="2"/>
            <a:endParaRPr lang="en-US" altLang="zh-Hans" sz="1200" dirty="0"/>
          </a:p>
          <a:p>
            <a:pPr lvl="1"/>
            <a:endParaRPr lang="en-US" sz="12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36329553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360-EC12-46A3-8207-F919FB48FC2B}"/>
              </a:ext>
            </a:extLst>
          </p:cNvPr>
          <p:cNvSpPr>
            <a:spLocks noGrp="1"/>
          </p:cNvSpPr>
          <p:nvPr>
            <p:ph type="title"/>
          </p:nvPr>
        </p:nvSpPr>
        <p:spPr>
          <a:xfrm>
            <a:off x="609600" y="490118"/>
            <a:ext cx="10972800" cy="670468"/>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E19BE8AC-DB9E-4F48-B0A2-91DF8ADC672A}"/>
              </a:ext>
            </a:extLst>
          </p:cNvPr>
          <p:cNvSpPr>
            <a:spLocks noGrp="1"/>
          </p:cNvSpPr>
          <p:nvPr>
            <p:ph idx="12"/>
          </p:nvPr>
        </p:nvSpPr>
        <p:spPr>
          <a:xfrm>
            <a:off x="609600" y="1644161"/>
            <a:ext cx="10972800" cy="4545623"/>
          </a:xfrm>
        </p:spPr>
        <p:txBody>
          <a:bodyPr/>
          <a:lstStyle/>
          <a:p>
            <a:endParaRPr lang="en-US" sz="2000" b="1" dirty="0"/>
          </a:p>
          <a:p>
            <a:r>
              <a:rPr lang="en-US" sz="2000" b="1" dirty="0"/>
              <a:t>Short Term Approaches</a:t>
            </a:r>
            <a:endParaRPr lang="en-US" sz="1800" dirty="0"/>
          </a:p>
          <a:p>
            <a:pPr lvl="1"/>
            <a:r>
              <a:rPr lang="en-US" sz="1800" dirty="0"/>
              <a:t>Copy all needed data to 3131 server - MarketScan, SAF</a:t>
            </a:r>
            <a:r>
              <a:rPr lang="en-US" altLang="zh-Hans" sz="1800" dirty="0"/>
              <a:t>,</a:t>
            </a:r>
            <a:r>
              <a:rPr lang="zh-Hans" altLang="en-US" sz="1800" dirty="0"/>
              <a:t> </a:t>
            </a:r>
            <a:r>
              <a:rPr lang="en-US" altLang="zh-Hans" sz="1800" dirty="0"/>
              <a:t>and</a:t>
            </a:r>
            <a:r>
              <a:rPr lang="en-US" sz="1800" dirty="0"/>
              <a:t> etc. with appropriate approvals from Data Governance </a:t>
            </a:r>
          </a:p>
          <a:p>
            <a:pPr lvl="1"/>
            <a:r>
              <a:rPr lang="en-US" sz="1800" dirty="0"/>
              <a:t>Run SAS queries on 0852 or 1465 servers, create csv files and SCP to 3131 for analytic work, again with appropriate approvals from Data Governance</a:t>
            </a:r>
          </a:p>
          <a:p>
            <a:pPr lvl="1"/>
            <a:endParaRPr lang="en-US" sz="1500" dirty="0"/>
          </a:p>
          <a:p>
            <a:r>
              <a:rPr lang="en-US" sz="2000" b="1" dirty="0"/>
              <a:t>Medium to Long Term approaches</a:t>
            </a:r>
            <a:endParaRPr lang="en-US" sz="1800" b="1" dirty="0"/>
          </a:p>
          <a:p>
            <a:pPr lvl="1"/>
            <a:r>
              <a:rPr lang="en-US" sz="1800" dirty="0"/>
              <a:t>Network-attached storage (</a:t>
            </a:r>
            <a:r>
              <a:rPr lang="en-US" sz="1800" b="1" dirty="0"/>
              <a:t>NAS</a:t>
            </a:r>
            <a:r>
              <a:rPr lang="en-US" sz="1800" dirty="0"/>
              <a:t>)</a:t>
            </a:r>
            <a:r>
              <a:rPr lang="en-US" altLang="zh-Hans" sz="1800" dirty="0"/>
              <a:t>:</a:t>
            </a:r>
            <a:r>
              <a:rPr lang="zh-Hans" altLang="en-US" sz="1800" dirty="0"/>
              <a:t> </a:t>
            </a:r>
            <a:r>
              <a:rPr lang="en-US" altLang="zh-Hans" sz="1800" dirty="0"/>
              <a:t>a</a:t>
            </a:r>
            <a:r>
              <a:rPr lang="en-US" sz="1800" dirty="0"/>
              <a:t> Network Attached Storage (</a:t>
            </a:r>
            <a:r>
              <a:rPr lang="en-US" sz="1800" b="1" dirty="0"/>
              <a:t>NAS</a:t>
            </a:r>
            <a:r>
              <a:rPr lang="en-US" sz="1800" dirty="0"/>
              <a:t>) device is a storage device connected to a network that allows storage and retrieval of data from a centralized location for authorized network users. </a:t>
            </a:r>
          </a:p>
          <a:p>
            <a:pPr lvl="2"/>
            <a:r>
              <a:rPr lang="en-US" sz="1500" dirty="0"/>
              <a:t>The idea is to have a copy of MarketScan, SAF data</a:t>
            </a:r>
            <a:r>
              <a:rPr lang="en-US" altLang="zh-Hans" sz="1500" dirty="0"/>
              <a:t>,</a:t>
            </a:r>
            <a:r>
              <a:rPr lang="zh-Hans" altLang="en-US" sz="1500" dirty="0"/>
              <a:t> </a:t>
            </a:r>
            <a:r>
              <a:rPr lang="en-US" altLang="zh-Hans" sz="1500" dirty="0"/>
              <a:t>and</a:t>
            </a:r>
            <a:r>
              <a:rPr lang="en-US" sz="1500" dirty="0"/>
              <a:t> etc.</a:t>
            </a:r>
            <a:r>
              <a:rPr lang="en-US" altLang="zh-Hans" sz="1500" dirty="0"/>
              <a:t>,</a:t>
            </a:r>
            <a:r>
              <a:rPr lang="zh-Hans" altLang="en-US" sz="1500" dirty="0"/>
              <a:t> </a:t>
            </a:r>
            <a:r>
              <a:rPr lang="en-US" sz="1500" dirty="0"/>
              <a:t>onto the </a:t>
            </a:r>
            <a:r>
              <a:rPr lang="en-US" sz="1500" b="1" dirty="0"/>
              <a:t>NAS</a:t>
            </a:r>
            <a:r>
              <a:rPr lang="en-US" sz="1500" dirty="0"/>
              <a:t> so that all the users in ACE team can access those files. </a:t>
            </a:r>
          </a:p>
          <a:p>
            <a:pPr lvl="2"/>
            <a:r>
              <a:rPr lang="en-US" sz="1500" dirty="0"/>
              <a:t>One of the main advantage is we can access the files from any Truven servers (0852,</a:t>
            </a:r>
            <a:r>
              <a:rPr lang="zh-Hans" altLang="en-US" sz="1500" dirty="0"/>
              <a:t> </a:t>
            </a:r>
            <a:r>
              <a:rPr lang="en-US" sz="1500" dirty="0"/>
              <a:t>3131,</a:t>
            </a:r>
            <a:r>
              <a:rPr lang="zh-Hans" altLang="en-US" sz="1500" dirty="0"/>
              <a:t> </a:t>
            </a:r>
            <a:r>
              <a:rPr lang="en-US" sz="1500" dirty="0"/>
              <a:t>1465 </a:t>
            </a:r>
            <a:r>
              <a:rPr lang="en-US" altLang="zh-Hans" sz="1500" dirty="0"/>
              <a:t>and</a:t>
            </a:r>
            <a:r>
              <a:rPr lang="zh-Hans" altLang="en-US" sz="1500" dirty="0"/>
              <a:t> </a:t>
            </a:r>
            <a:r>
              <a:rPr lang="en-US" sz="1500" dirty="0"/>
              <a:t>etc.).</a:t>
            </a:r>
            <a:endParaRPr lang="en-US" sz="1500" b="1" dirty="0"/>
          </a:p>
          <a:p>
            <a:endParaRPr lang="en-US" dirty="0"/>
          </a:p>
        </p:txBody>
      </p:sp>
    </p:spTree>
    <p:extLst>
      <p:ext uri="{BB962C8B-B14F-4D97-AF65-F5344CB8AC3E}">
        <p14:creationId xmlns:p14="http://schemas.microsoft.com/office/powerpoint/2010/main" val="342526102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360-EC12-46A3-8207-F919FB48FC2B}"/>
              </a:ext>
            </a:extLst>
          </p:cNvPr>
          <p:cNvSpPr>
            <a:spLocks noGrp="1"/>
          </p:cNvSpPr>
          <p:nvPr>
            <p:ph type="title"/>
          </p:nvPr>
        </p:nvSpPr>
        <p:spPr>
          <a:xfrm>
            <a:off x="609600" y="490118"/>
            <a:ext cx="10972800" cy="670468"/>
          </a:xfrm>
        </p:spPr>
        <p:txBody>
          <a:bodyPr/>
          <a:lstStyle/>
          <a:p>
            <a:r>
              <a:rPr lang="en-US" sz="3200" dirty="0"/>
              <a:t>Short Approaches for Data Management and Storage</a:t>
            </a:r>
            <a:r>
              <a:rPr lang="en-US" altLang="zh-Hans" sz="3200" dirty="0"/>
              <a:t>:</a:t>
            </a:r>
            <a:br>
              <a:rPr lang="en-US" altLang="zh-Hans" sz="3200" dirty="0"/>
            </a:br>
            <a:r>
              <a:rPr lang="en-US" altLang="zh-Hans" sz="3200" dirty="0"/>
              <a:t>Pros</a:t>
            </a:r>
            <a:r>
              <a:rPr lang="zh-Hans" altLang="en-US" sz="3200" dirty="0"/>
              <a:t> </a:t>
            </a:r>
            <a:r>
              <a:rPr lang="en-US" altLang="zh-Hans" sz="3200" dirty="0"/>
              <a:t>and</a:t>
            </a:r>
            <a:r>
              <a:rPr lang="zh-Hans" altLang="en-US" sz="3200" dirty="0"/>
              <a:t> </a:t>
            </a:r>
            <a:r>
              <a:rPr lang="en-US" altLang="zh-Hans" sz="3200" dirty="0"/>
              <a:t>Cons</a:t>
            </a:r>
            <a:endParaRPr lang="en-US" sz="3200" dirty="0"/>
          </a:p>
        </p:txBody>
      </p:sp>
      <p:sp>
        <p:nvSpPr>
          <p:cNvPr id="3" name="Content Placeholder 2">
            <a:extLst>
              <a:ext uri="{FF2B5EF4-FFF2-40B4-BE49-F238E27FC236}">
                <a16:creationId xmlns:a16="http://schemas.microsoft.com/office/drawing/2014/main" id="{E19BE8AC-DB9E-4F48-B0A2-91DF8ADC672A}"/>
              </a:ext>
            </a:extLst>
          </p:cNvPr>
          <p:cNvSpPr>
            <a:spLocks noGrp="1"/>
          </p:cNvSpPr>
          <p:nvPr>
            <p:ph idx="12"/>
          </p:nvPr>
        </p:nvSpPr>
        <p:spPr>
          <a:xfrm>
            <a:off x="609600" y="1644161"/>
            <a:ext cx="10972800" cy="2024590"/>
          </a:xfrm>
        </p:spPr>
        <p:txBody>
          <a:bodyPr/>
          <a:lstStyle/>
          <a:p>
            <a:r>
              <a:rPr lang="en-US" sz="2000" b="1" dirty="0"/>
              <a:t>Short Term Approaches</a:t>
            </a:r>
            <a:endParaRPr lang="en-US" sz="1800" dirty="0"/>
          </a:p>
          <a:p>
            <a:pPr marL="647378" lvl="1" indent="-342900">
              <a:buFont typeface="+mj-lt"/>
              <a:buAutoNum type="arabicPeriod"/>
            </a:pPr>
            <a:r>
              <a:rPr lang="en-US" sz="1800" dirty="0"/>
              <a:t>Copy all needed data to 3131 server - MarketScan, SAF</a:t>
            </a:r>
            <a:r>
              <a:rPr lang="en-US" altLang="zh-Hans" sz="1800" dirty="0"/>
              <a:t>,</a:t>
            </a:r>
            <a:r>
              <a:rPr lang="zh-Hans" altLang="en-US" sz="1800" dirty="0"/>
              <a:t> </a:t>
            </a:r>
            <a:r>
              <a:rPr lang="en-US" altLang="zh-Hans" sz="1800" dirty="0"/>
              <a:t>and</a:t>
            </a:r>
            <a:r>
              <a:rPr lang="en-US" sz="1800" dirty="0"/>
              <a:t> etc. with appropriate approvals from Data Governanc</a:t>
            </a:r>
            <a:r>
              <a:rPr lang="en-US" altLang="zh-Hans" sz="1800" dirty="0"/>
              <a:t>e</a:t>
            </a:r>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endParaRPr lang="en-US" sz="1800" dirty="0"/>
          </a:p>
          <a:p>
            <a:pPr marL="647378" lvl="1" indent="-342900">
              <a:buFont typeface="+mj-lt"/>
              <a:buAutoNum type="arabicPeriod"/>
            </a:pPr>
            <a:r>
              <a:rPr lang="en-US" sz="1800" dirty="0"/>
              <a:t>Run SAS queries on 0852 or 1465 servers, create csv files and SCP to 3131 for analytic work, again with appropriate approvals from Data Governance</a:t>
            </a:r>
          </a:p>
        </p:txBody>
      </p:sp>
      <p:sp>
        <p:nvSpPr>
          <p:cNvPr id="4" name="TextBox 3">
            <a:extLst>
              <a:ext uri="{FF2B5EF4-FFF2-40B4-BE49-F238E27FC236}">
                <a16:creationId xmlns:a16="http://schemas.microsoft.com/office/drawing/2014/main" id="{FAA9F3E4-E67F-6145-8E98-E511262BEB9D}"/>
              </a:ext>
            </a:extLst>
          </p:cNvPr>
          <p:cNvSpPr txBox="1"/>
          <p:nvPr/>
        </p:nvSpPr>
        <p:spPr>
          <a:xfrm>
            <a:off x="825192" y="2606922"/>
            <a:ext cx="8637044" cy="2123658"/>
          </a:xfrm>
          <a:prstGeom prst="rect">
            <a:avLst/>
          </a:prstGeom>
          <a:noFill/>
        </p:spPr>
        <p:txBody>
          <a:bodyPr wrap="none" rtlCol="0">
            <a:spAutoFit/>
          </a:bodyPr>
          <a:lstStyle/>
          <a:p>
            <a:pPr marL="742950" lvl="1" indent="-285750">
              <a:buFont typeface="Arial" panose="020B0604020202020204" pitchFamily="34" charset="0"/>
              <a:buChar char="•"/>
            </a:pPr>
            <a:r>
              <a:rPr lang="en-US" dirty="0"/>
              <a:t>Pros: </a:t>
            </a:r>
          </a:p>
          <a:p>
            <a:pPr marL="1200150" lvl="2" indent="-285750">
              <a:buFont typeface="Arial" panose="020B0604020202020204" pitchFamily="34" charset="0"/>
              <a:buChar char="•"/>
            </a:pPr>
            <a:r>
              <a:rPr lang="en-US" sz="1500" dirty="0"/>
              <a:t>Less time consuming than to SAS/SCP data from 0852/1465 to 3131 for each project</a:t>
            </a:r>
          </a:p>
          <a:p>
            <a:pPr marL="1200150" lvl="2" indent="-285750">
              <a:buFont typeface="Arial" panose="020B0604020202020204" pitchFamily="34" charset="0"/>
              <a:buChar char="•"/>
            </a:pPr>
            <a:r>
              <a:rPr lang="en-US" sz="1500" dirty="0"/>
              <a:t>Preserves all variables</a:t>
            </a:r>
          </a:p>
          <a:p>
            <a:pPr marL="742950" lvl="1" indent="-285750">
              <a:buFont typeface="Arial" panose="020B0604020202020204" pitchFamily="34" charset="0"/>
              <a:buChar char="•"/>
            </a:pPr>
            <a:r>
              <a:rPr lang="en-US" dirty="0"/>
              <a:t>Cons:</a:t>
            </a:r>
          </a:p>
          <a:p>
            <a:pPr marL="1200150" lvl="2" indent="-285750">
              <a:buFont typeface="Arial" panose="020B0604020202020204" pitchFamily="34" charset="0"/>
              <a:buChar char="•"/>
            </a:pPr>
            <a:r>
              <a:rPr lang="en-US" sz="1500" dirty="0"/>
              <a:t>Does not update accordingly to changes made to MarketScan </a:t>
            </a:r>
          </a:p>
          <a:p>
            <a:pPr marL="1200150" lvl="2" indent="-285750">
              <a:buFont typeface="Arial" panose="020B0604020202020204" pitchFamily="34" charset="0"/>
              <a:buChar char="•"/>
            </a:pPr>
            <a:r>
              <a:rPr lang="en-US" sz="1500" dirty="0"/>
              <a:t>Querying CSV data is slower than SAS data</a:t>
            </a:r>
          </a:p>
          <a:p>
            <a:pPr lvl="1">
              <a:buFont typeface="Arial" panose="020B0604020202020204" pitchFamily="34" charset="0"/>
              <a:buChar char="•"/>
            </a:pPr>
            <a:endParaRPr lang="en-US" dirty="0"/>
          </a:p>
          <a:p>
            <a:endParaRPr lang="en-US" dirty="0"/>
          </a:p>
        </p:txBody>
      </p:sp>
      <p:sp>
        <p:nvSpPr>
          <p:cNvPr id="5" name="TextBox 4">
            <a:extLst>
              <a:ext uri="{FF2B5EF4-FFF2-40B4-BE49-F238E27FC236}">
                <a16:creationId xmlns:a16="http://schemas.microsoft.com/office/drawing/2014/main" id="{A9463920-6C84-1B49-908F-E02B6963255B}"/>
              </a:ext>
            </a:extLst>
          </p:cNvPr>
          <p:cNvSpPr txBox="1"/>
          <p:nvPr/>
        </p:nvSpPr>
        <p:spPr>
          <a:xfrm>
            <a:off x="825192" y="4996613"/>
            <a:ext cx="4632743" cy="1892826"/>
          </a:xfrm>
          <a:prstGeom prst="rect">
            <a:avLst/>
          </a:prstGeom>
          <a:noFill/>
        </p:spPr>
        <p:txBody>
          <a:bodyPr wrap="none" rtlCol="0">
            <a:spAutoFit/>
          </a:bodyPr>
          <a:lstStyle/>
          <a:p>
            <a:pPr marL="742950" lvl="1" indent="-285750">
              <a:buFont typeface="Arial" panose="020B0604020202020204" pitchFamily="34" charset="0"/>
              <a:buChar char="•"/>
            </a:pPr>
            <a:r>
              <a:rPr lang="en-US" dirty="0"/>
              <a:t>Pros: </a:t>
            </a:r>
          </a:p>
          <a:p>
            <a:pPr marL="1200150" lvl="2" indent="-285750">
              <a:buFont typeface="Arial" panose="020B0604020202020204" pitchFamily="34" charset="0"/>
              <a:buChar char="•"/>
            </a:pPr>
            <a:r>
              <a:rPr lang="en-US" altLang="zh-Hans" sz="1500" dirty="0"/>
              <a:t>Fast</a:t>
            </a:r>
            <a:r>
              <a:rPr lang="zh-Hans" altLang="en-US" sz="1500" dirty="0"/>
              <a:t> </a:t>
            </a:r>
            <a:r>
              <a:rPr lang="en-US" altLang="zh-Hans" sz="1500" dirty="0"/>
              <a:t>queries</a:t>
            </a:r>
            <a:r>
              <a:rPr lang="zh-Hans" altLang="en-US" sz="1500" dirty="0"/>
              <a:t> </a:t>
            </a:r>
            <a:r>
              <a:rPr lang="en-US" altLang="zh-Hans" sz="1500" dirty="0"/>
              <a:t>(than</a:t>
            </a:r>
            <a:r>
              <a:rPr lang="zh-Hans" altLang="en-US" sz="1500" dirty="0"/>
              <a:t> </a:t>
            </a:r>
            <a:r>
              <a:rPr lang="en-US" altLang="zh-Hans" sz="1500" dirty="0"/>
              <a:t>query</a:t>
            </a:r>
            <a:r>
              <a:rPr lang="zh-Hans" altLang="en-US" sz="1500" dirty="0"/>
              <a:t> </a:t>
            </a:r>
            <a:r>
              <a:rPr lang="en-US" altLang="zh-Hans" sz="1500" dirty="0"/>
              <a:t>in</a:t>
            </a:r>
            <a:r>
              <a:rPr lang="zh-Hans" altLang="en-US" sz="1500" dirty="0"/>
              <a:t> </a:t>
            </a:r>
            <a:r>
              <a:rPr lang="en-US" altLang="zh-Hans" sz="1500" dirty="0"/>
              <a:t>CSV)</a:t>
            </a:r>
          </a:p>
          <a:p>
            <a:pPr marL="1200150" lvl="2" indent="-285750">
              <a:buFont typeface="Arial" panose="020B0604020202020204" pitchFamily="34" charset="0"/>
              <a:buChar char="•"/>
            </a:pPr>
            <a:r>
              <a:rPr lang="en-US" altLang="zh-Hans" sz="1500" dirty="0"/>
              <a:t>Fresh</a:t>
            </a:r>
            <a:r>
              <a:rPr lang="zh-Hans" altLang="en-US" sz="1500" dirty="0"/>
              <a:t> </a:t>
            </a:r>
            <a:r>
              <a:rPr lang="en-US" altLang="zh-Hans" sz="1500" dirty="0"/>
              <a:t>update</a:t>
            </a:r>
            <a:endParaRPr lang="en-US" sz="1500" dirty="0"/>
          </a:p>
          <a:p>
            <a:pPr marL="742950" lvl="1" indent="-285750">
              <a:buFont typeface="Arial" panose="020B0604020202020204" pitchFamily="34" charset="0"/>
              <a:buChar char="•"/>
            </a:pPr>
            <a:r>
              <a:rPr lang="en-US" dirty="0"/>
              <a:t>Cons:</a:t>
            </a:r>
          </a:p>
          <a:p>
            <a:pPr marL="1200150" lvl="2" indent="-285750">
              <a:buFont typeface="Arial" panose="020B0604020202020204" pitchFamily="34" charset="0"/>
              <a:buChar char="•"/>
            </a:pPr>
            <a:r>
              <a:rPr lang="en-US" altLang="zh-Hans" sz="1500" dirty="0"/>
              <a:t>SCP</a:t>
            </a:r>
            <a:r>
              <a:rPr lang="zh-Hans" altLang="en-US" sz="1500" dirty="0"/>
              <a:t> </a:t>
            </a:r>
            <a:r>
              <a:rPr lang="en-US" altLang="zh-Hans" sz="1500" dirty="0"/>
              <a:t>takes</a:t>
            </a:r>
            <a:r>
              <a:rPr lang="zh-Hans" altLang="en-US" sz="1500" dirty="0"/>
              <a:t> </a:t>
            </a:r>
            <a:r>
              <a:rPr lang="en-US" altLang="zh-Hans" sz="1500" dirty="0"/>
              <a:t>time</a:t>
            </a:r>
            <a:r>
              <a:rPr lang="zh-Hans" altLang="en-US" sz="1500" dirty="0"/>
              <a:t> </a:t>
            </a:r>
            <a:r>
              <a:rPr lang="en-US" altLang="zh-Hans" sz="1500" dirty="0"/>
              <a:t>for</a:t>
            </a:r>
            <a:r>
              <a:rPr lang="zh-Hans" altLang="en-US" sz="1500" dirty="0"/>
              <a:t> </a:t>
            </a:r>
            <a:r>
              <a:rPr lang="en-US" altLang="zh-Hans" sz="1500" dirty="0"/>
              <a:t>larger</a:t>
            </a:r>
            <a:r>
              <a:rPr lang="zh-Hans" altLang="en-US" sz="1500" dirty="0"/>
              <a:t> </a:t>
            </a:r>
            <a:r>
              <a:rPr lang="en-US" altLang="zh-Hans" sz="1500" dirty="0"/>
              <a:t>(in</a:t>
            </a:r>
            <a:r>
              <a:rPr lang="zh-Hans" altLang="en-US" sz="1500" dirty="0"/>
              <a:t> </a:t>
            </a:r>
            <a:r>
              <a:rPr lang="en-US" altLang="zh-Hans" sz="1500" dirty="0"/>
              <a:t>GB)</a:t>
            </a:r>
            <a:r>
              <a:rPr lang="zh-Hans" altLang="en-US" sz="1500" dirty="0"/>
              <a:t> </a:t>
            </a:r>
            <a:r>
              <a:rPr lang="en-US" altLang="zh-Hans" sz="1500" dirty="0"/>
              <a:t>data</a:t>
            </a:r>
            <a:endParaRPr lang="en-US" sz="1500" dirty="0"/>
          </a:p>
          <a:p>
            <a:pPr lvl="1">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9931912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8C8F-C19F-4B85-97F3-DD6A2B129B3C}"/>
              </a:ext>
            </a:extLst>
          </p:cNvPr>
          <p:cNvSpPr>
            <a:spLocks noGrp="1"/>
          </p:cNvSpPr>
          <p:nvPr>
            <p:ph type="title"/>
          </p:nvPr>
        </p:nvSpPr>
        <p:spPr>
          <a:xfrm>
            <a:off x="609600" y="485233"/>
            <a:ext cx="10972800" cy="1338682"/>
          </a:xfrm>
        </p:spPr>
        <p:txBody>
          <a:bodyPr/>
          <a:lstStyle/>
          <a:p>
            <a:r>
              <a:rPr lang="en-US" sz="3200" dirty="0"/>
              <a:t>Short and Long Term Approaches for Data Management and Storage</a:t>
            </a:r>
          </a:p>
        </p:txBody>
      </p:sp>
      <p:sp>
        <p:nvSpPr>
          <p:cNvPr id="3" name="Content Placeholder 2">
            <a:extLst>
              <a:ext uri="{FF2B5EF4-FFF2-40B4-BE49-F238E27FC236}">
                <a16:creationId xmlns:a16="http://schemas.microsoft.com/office/drawing/2014/main" id="{DE1D151B-31EC-4689-B32B-508B92824F97}"/>
              </a:ext>
            </a:extLst>
          </p:cNvPr>
          <p:cNvSpPr>
            <a:spLocks noGrp="1"/>
          </p:cNvSpPr>
          <p:nvPr>
            <p:ph idx="12"/>
          </p:nvPr>
        </p:nvSpPr>
        <p:spPr>
          <a:xfrm>
            <a:off x="609600" y="1793631"/>
            <a:ext cx="10972800" cy="4246684"/>
          </a:xfrm>
        </p:spPr>
        <p:txBody>
          <a:bodyPr/>
          <a:lstStyle/>
          <a:p>
            <a:r>
              <a:rPr lang="en-US" sz="2100" b="1" dirty="0"/>
              <a:t>Medium to Long Term approaches</a:t>
            </a:r>
            <a:endParaRPr lang="en-US" sz="1800" b="1" dirty="0"/>
          </a:p>
          <a:p>
            <a:pPr lvl="1"/>
            <a:r>
              <a:rPr lang="en-US" sz="1800" b="1" dirty="0"/>
              <a:t>Apache Hive: </a:t>
            </a:r>
            <a:r>
              <a:rPr lang="en-US" sz="1800" dirty="0"/>
              <a:t>The Apache Hive data warehouse software facilitates reading, writing, and managing large datasets residing in distributed storage using SQL. </a:t>
            </a:r>
          </a:p>
          <a:p>
            <a:pPr lvl="2"/>
            <a:r>
              <a:rPr lang="en-US" sz="1500" dirty="0"/>
              <a:t>It is built on top of Apache Hadoop. Look into creating hive tables out of the MarketScan and other data sets and have these tables reside in Hadoop Server. </a:t>
            </a:r>
          </a:p>
          <a:p>
            <a:pPr lvl="2"/>
            <a:r>
              <a:rPr lang="en-US" sz="1500" dirty="0"/>
              <a:t>The main advantage is we can process large data sets in short amount of time and transfer the processed output to the Sandbox server (3131) using SCP.</a:t>
            </a:r>
          </a:p>
          <a:p>
            <a:pPr lvl="1"/>
            <a:endParaRPr lang="en-US" sz="1800" b="1" dirty="0"/>
          </a:p>
          <a:p>
            <a:pPr lvl="1"/>
            <a:r>
              <a:rPr lang="en-US" sz="1800" b="1" dirty="0"/>
              <a:t>DB2</a:t>
            </a:r>
            <a:r>
              <a:rPr lang="en-US" sz="1800" dirty="0"/>
              <a:t>: DB2 is a database product from IBM. It is a Relational Database Management System (RDBMS). </a:t>
            </a:r>
          </a:p>
          <a:p>
            <a:pPr lvl="2"/>
            <a:r>
              <a:rPr lang="en-US" altLang="zh-Hans" sz="1500" dirty="0"/>
              <a:t>It</a:t>
            </a:r>
            <a:r>
              <a:rPr lang="en-US" sz="1500" dirty="0"/>
              <a:t> is designed to store, analyze and retrieve the data efficiently. One option is to move data into DB2</a:t>
            </a:r>
            <a:r>
              <a:rPr lang="en-US" altLang="zh-Hans" sz="1500" dirty="0"/>
              <a:t>.</a:t>
            </a:r>
            <a:r>
              <a:rPr lang="zh-Hans" altLang="en-US" sz="1500" dirty="0"/>
              <a:t> </a:t>
            </a:r>
            <a:r>
              <a:rPr lang="en-US" sz="1500" dirty="0"/>
              <a:t>The DB2 instance will be created on Hadoop Server.</a:t>
            </a:r>
            <a:r>
              <a:rPr lang="zh-Hans" altLang="en-US" sz="1500" dirty="0"/>
              <a:t> </a:t>
            </a:r>
            <a:endParaRPr lang="en-US" altLang="zh-Hans" sz="1500" dirty="0"/>
          </a:p>
          <a:p>
            <a:pPr lvl="2"/>
            <a:r>
              <a:rPr lang="en-US" sz="1500" dirty="0"/>
              <a:t>We can contact Gigi's team to discuss about this option since they have transferred some of the MarketScan data into DB2. </a:t>
            </a:r>
          </a:p>
          <a:p>
            <a:pPr lvl="2"/>
            <a:r>
              <a:rPr lang="en-US" sz="1500" dirty="0"/>
              <a:t>DB2 is not free &amp; we need to get an estimate of the costs and resources needed to move the MarketScan data into DB2. </a:t>
            </a:r>
          </a:p>
          <a:p>
            <a:pPr lvl="2"/>
            <a:r>
              <a:rPr lang="en-US" sz="1500" dirty="0"/>
              <a:t>IBM Db2 Big SQL : </a:t>
            </a:r>
            <a:r>
              <a:rPr lang="en-US" sz="1500" dirty="0">
                <a:hlinkClick r:id="rId2"/>
              </a:rPr>
              <a:t>https://www.ibm.com/us-en/marketplace/big-sql </a:t>
            </a:r>
            <a:endParaRPr lang="en-US" sz="1500" dirty="0"/>
          </a:p>
          <a:p>
            <a:endParaRPr lang="en-US" dirty="0"/>
          </a:p>
        </p:txBody>
      </p:sp>
    </p:spTree>
    <p:extLst>
      <p:ext uri="{BB962C8B-B14F-4D97-AF65-F5344CB8AC3E}">
        <p14:creationId xmlns:p14="http://schemas.microsoft.com/office/powerpoint/2010/main" val="70544712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Access to EMR</a:t>
            </a:r>
            <a:r>
              <a:rPr lang="zh-Hans" altLang="en-US" sz="3600" dirty="0"/>
              <a:t>（</a:t>
            </a:r>
            <a:r>
              <a:rPr lang="en-US" altLang="zh-Hans" sz="3600" dirty="0"/>
              <a:t>Explorys)</a:t>
            </a:r>
            <a:r>
              <a:rPr lang="en-US" sz="3600" dirty="0"/>
              <a:t> Data</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548054" y="1434839"/>
            <a:ext cx="10972800" cy="4567770"/>
          </a:xfrm>
        </p:spPr>
        <p:txBody>
          <a:bodyPr/>
          <a:lstStyle/>
          <a:p>
            <a:r>
              <a:rPr lang="en-US" sz="2000" dirty="0"/>
              <a:t>No change from current access or process</a:t>
            </a:r>
            <a:r>
              <a:rPr lang="zh-Hans" altLang="en-US" sz="2000" dirty="0"/>
              <a:t> </a:t>
            </a:r>
            <a:endParaRPr lang="en-US" sz="2000" dirty="0"/>
          </a:p>
        </p:txBody>
      </p:sp>
    </p:spTree>
    <p:extLst>
      <p:ext uri="{BB962C8B-B14F-4D97-AF65-F5344CB8AC3E}">
        <p14:creationId xmlns:p14="http://schemas.microsoft.com/office/powerpoint/2010/main" val="35728075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227D-9E06-D94A-8889-61C473BBC0F8}"/>
              </a:ext>
            </a:extLst>
          </p:cNvPr>
          <p:cNvSpPr>
            <a:spLocks noGrp="1"/>
          </p:cNvSpPr>
          <p:nvPr>
            <p:ph type="title"/>
          </p:nvPr>
        </p:nvSpPr>
        <p:spPr/>
        <p:txBody>
          <a:bodyPr/>
          <a:lstStyle/>
          <a:p>
            <a:r>
              <a:rPr lang="en-US" dirty="0"/>
              <a:t>Insert </a:t>
            </a:r>
            <a:r>
              <a:rPr lang="en-US" dirty="0" err="1"/>
              <a:t>Ujwal’s</a:t>
            </a:r>
            <a:r>
              <a:rPr lang="en-US" dirty="0"/>
              <a:t> Hadoop/Hive Evaluation</a:t>
            </a:r>
          </a:p>
        </p:txBody>
      </p:sp>
      <p:sp>
        <p:nvSpPr>
          <p:cNvPr id="3" name="Content Placeholder 2">
            <a:extLst>
              <a:ext uri="{FF2B5EF4-FFF2-40B4-BE49-F238E27FC236}">
                <a16:creationId xmlns:a16="http://schemas.microsoft.com/office/drawing/2014/main" id="{A489C2E5-39F8-3B4B-AB18-DE53B0DDB440}"/>
              </a:ext>
            </a:extLst>
          </p:cNvPr>
          <p:cNvSpPr>
            <a:spLocks noGrp="1"/>
          </p:cNvSpPr>
          <p:nvPr>
            <p:ph idx="12"/>
          </p:nvPr>
        </p:nvSpPr>
        <p:spPr/>
        <p:txBody>
          <a:bodyPr/>
          <a:lstStyle/>
          <a:p>
            <a:endParaRPr lang="en-US" dirty="0"/>
          </a:p>
        </p:txBody>
      </p:sp>
    </p:spTree>
    <p:extLst>
      <p:ext uri="{BB962C8B-B14F-4D97-AF65-F5344CB8AC3E}">
        <p14:creationId xmlns:p14="http://schemas.microsoft.com/office/powerpoint/2010/main" val="55187941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4C33-DE93-2F4F-8D19-904144271227}"/>
              </a:ext>
            </a:extLst>
          </p:cNvPr>
          <p:cNvSpPr>
            <a:spLocks noGrp="1"/>
          </p:cNvSpPr>
          <p:nvPr>
            <p:ph type="title"/>
          </p:nvPr>
        </p:nvSpPr>
        <p:spPr/>
        <p:txBody>
          <a:bodyPr/>
          <a:lstStyle/>
          <a:p>
            <a:r>
              <a:rPr lang="en-US" altLang="zh-Hans" dirty="0"/>
              <a:t>Current</a:t>
            </a:r>
            <a:r>
              <a:rPr lang="zh-Hans" altLang="en-US" dirty="0"/>
              <a:t> </a:t>
            </a:r>
            <a:r>
              <a:rPr lang="en-US" altLang="zh-Hans" dirty="0"/>
              <a:t>Situations</a:t>
            </a:r>
            <a:endParaRPr lang="en-US" dirty="0"/>
          </a:p>
        </p:txBody>
      </p:sp>
      <p:sp>
        <p:nvSpPr>
          <p:cNvPr id="3" name="Content Placeholder 2">
            <a:extLst>
              <a:ext uri="{FF2B5EF4-FFF2-40B4-BE49-F238E27FC236}">
                <a16:creationId xmlns:a16="http://schemas.microsoft.com/office/drawing/2014/main" id="{59E2F506-294A-5F48-B782-E2D9370F6A45}"/>
              </a:ext>
            </a:extLst>
          </p:cNvPr>
          <p:cNvSpPr>
            <a:spLocks noGrp="1"/>
          </p:cNvSpPr>
          <p:nvPr>
            <p:ph idx="12"/>
          </p:nvPr>
        </p:nvSpPr>
        <p:spPr/>
        <p:txBody>
          <a:bodyPr/>
          <a:lstStyle/>
          <a:p>
            <a:r>
              <a:rPr lang="en-US" altLang="zh-Hans" sz="2400" dirty="0"/>
              <a:t>Analytics</a:t>
            </a:r>
            <a:r>
              <a:rPr lang="zh-Hans" altLang="en-US" sz="2400" dirty="0"/>
              <a:t> </a:t>
            </a:r>
            <a:r>
              <a:rPr lang="en-US" altLang="zh-Hans" sz="2400" dirty="0"/>
              <a:t>Server</a:t>
            </a:r>
            <a:r>
              <a:rPr lang="zh-Hans" altLang="en-US" sz="2400" dirty="0"/>
              <a:t> </a:t>
            </a:r>
            <a:r>
              <a:rPr lang="en-US" altLang="zh-Hans" sz="2400" dirty="0"/>
              <a:t>(0852)</a:t>
            </a:r>
          </a:p>
          <a:p>
            <a:pPr lvl="1"/>
            <a:r>
              <a:rPr lang="en-US" altLang="zh-Hans" sz="2000" dirty="0"/>
              <a:t>MarketScan,</a:t>
            </a:r>
            <a:r>
              <a:rPr lang="zh-Hans" altLang="en-US" sz="2000" dirty="0"/>
              <a:t> </a:t>
            </a:r>
            <a:r>
              <a:rPr lang="en-US" altLang="zh-Hans" sz="2000" dirty="0"/>
              <a:t>data</a:t>
            </a:r>
            <a:r>
              <a:rPr lang="zh-Hans" altLang="en-US" sz="2000" dirty="0"/>
              <a:t> </a:t>
            </a:r>
            <a:r>
              <a:rPr lang="en-US" altLang="zh-Hans" sz="2000" dirty="0"/>
              <a:t>mentors,</a:t>
            </a:r>
            <a:r>
              <a:rPr lang="zh-Hans" altLang="en-US" sz="2000" dirty="0"/>
              <a:t> </a:t>
            </a:r>
            <a:r>
              <a:rPr lang="en-US" altLang="zh-Hans" sz="2000" dirty="0"/>
              <a:t>client</a:t>
            </a:r>
            <a:r>
              <a:rPr lang="zh-Hans" altLang="en-US" sz="2000" dirty="0"/>
              <a:t> </a:t>
            </a:r>
            <a:r>
              <a:rPr lang="en-US" altLang="zh-Hans" sz="2000" dirty="0"/>
              <a:t>data</a:t>
            </a:r>
          </a:p>
          <a:p>
            <a:pPr lvl="1"/>
            <a:r>
              <a:rPr lang="en-US" altLang="zh-Hans" sz="2000" dirty="0"/>
              <a:t>Python,</a:t>
            </a:r>
            <a:r>
              <a:rPr lang="zh-Hans" altLang="en-US" sz="2000" dirty="0"/>
              <a:t> </a:t>
            </a:r>
            <a:r>
              <a:rPr lang="en-US" altLang="zh-Hans" sz="2000" dirty="0"/>
              <a:t>R</a:t>
            </a:r>
            <a:r>
              <a:rPr lang="zh-Hans" altLang="en-US" sz="2000" dirty="0"/>
              <a:t> </a:t>
            </a:r>
            <a:r>
              <a:rPr lang="en-US" altLang="zh-Hans" sz="2000" dirty="0"/>
              <a:t>,</a:t>
            </a:r>
            <a:r>
              <a:rPr lang="zh-Hans" altLang="en-US" sz="2000" dirty="0"/>
              <a:t> </a:t>
            </a:r>
            <a:r>
              <a:rPr lang="en-US" altLang="zh-Hans" sz="2000" dirty="0"/>
              <a:t>SAS</a:t>
            </a:r>
            <a:r>
              <a:rPr lang="zh-Hans" altLang="en-US" sz="2000" dirty="0"/>
              <a:t> </a:t>
            </a:r>
            <a:r>
              <a:rPr lang="en-US" altLang="zh-Hans" sz="2000" dirty="0"/>
              <a:t>enabled</a:t>
            </a:r>
          </a:p>
          <a:p>
            <a:pPr lvl="1"/>
            <a:r>
              <a:rPr lang="en-US" altLang="zh-Hans" sz="2000" dirty="0"/>
              <a:t>Very</a:t>
            </a:r>
            <a:r>
              <a:rPr lang="zh-Hans" altLang="en-US" sz="2000" dirty="0"/>
              <a:t> </a:t>
            </a:r>
            <a:r>
              <a:rPr lang="en-US" altLang="zh-Hans" sz="2000" dirty="0"/>
              <a:t>crowded</a:t>
            </a:r>
          </a:p>
          <a:p>
            <a:pPr lvl="1"/>
            <a:endParaRPr lang="en-US" altLang="zh-Hans" dirty="0"/>
          </a:p>
          <a:p>
            <a:r>
              <a:rPr lang="en-US" altLang="zh-Hans" sz="2400" dirty="0"/>
              <a:t>NIKE</a:t>
            </a:r>
            <a:r>
              <a:rPr lang="zh-Hans" altLang="en-US" sz="2400" dirty="0"/>
              <a:t> </a:t>
            </a:r>
            <a:r>
              <a:rPr lang="en-US" altLang="zh-Hans" sz="2400" dirty="0"/>
              <a:t>Server</a:t>
            </a:r>
            <a:r>
              <a:rPr lang="zh-Hans" altLang="en-US" sz="2400" dirty="0"/>
              <a:t> </a:t>
            </a:r>
            <a:r>
              <a:rPr lang="en-US" altLang="zh-Hans" sz="2400" dirty="0"/>
              <a:t>(1465)</a:t>
            </a:r>
          </a:p>
          <a:p>
            <a:pPr lvl="1"/>
            <a:r>
              <a:rPr lang="en-US" altLang="zh-Hans" sz="2000" dirty="0"/>
              <a:t>MarketScan</a:t>
            </a:r>
            <a:r>
              <a:rPr lang="zh-Hans" altLang="en-US" sz="2000" dirty="0"/>
              <a:t> </a:t>
            </a:r>
            <a:r>
              <a:rPr lang="en-US" altLang="zh-Hans" sz="2000" dirty="0"/>
              <a:t>data</a:t>
            </a:r>
          </a:p>
          <a:p>
            <a:pPr lvl="1"/>
            <a:r>
              <a:rPr lang="en-US" altLang="zh-Hans" sz="2000" dirty="0"/>
              <a:t>SAS</a:t>
            </a:r>
            <a:r>
              <a:rPr lang="zh-Hans" altLang="en-US" sz="2000" dirty="0"/>
              <a:t> </a:t>
            </a:r>
            <a:r>
              <a:rPr lang="en-US" altLang="zh-Hans" sz="2000" dirty="0"/>
              <a:t>enabled</a:t>
            </a:r>
          </a:p>
          <a:p>
            <a:pPr lvl="1"/>
            <a:r>
              <a:rPr lang="en-US" altLang="zh-Hans" sz="2000" dirty="0"/>
              <a:t>Python/R</a:t>
            </a:r>
            <a:r>
              <a:rPr lang="zh-Hans" altLang="en-US" sz="2000" dirty="0"/>
              <a:t> </a:t>
            </a:r>
            <a:r>
              <a:rPr lang="en-US" altLang="zh-Hans" sz="2000" dirty="0"/>
              <a:t>not</a:t>
            </a:r>
            <a:r>
              <a:rPr lang="zh-Hans" altLang="en-US" sz="2000" dirty="0"/>
              <a:t> </a:t>
            </a:r>
            <a:r>
              <a:rPr lang="en-US" altLang="zh-Hans" sz="2000" dirty="0"/>
              <a:t>available</a:t>
            </a:r>
          </a:p>
          <a:p>
            <a:pPr lvl="1"/>
            <a:endParaRPr lang="en-US" dirty="0"/>
          </a:p>
          <a:p>
            <a:endParaRPr lang="en-US" dirty="0"/>
          </a:p>
        </p:txBody>
      </p:sp>
    </p:spTree>
    <p:extLst>
      <p:ext uri="{BB962C8B-B14F-4D97-AF65-F5344CB8AC3E}">
        <p14:creationId xmlns:p14="http://schemas.microsoft.com/office/powerpoint/2010/main" val="106179834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297D-D0D1-1A4B-B0C6-AD824CCDEF21}"/>
              </a:ext>
            </a:extLst>
          </p:cNvPr>
          <p:cNvSpPr>
            <a:spLocks noGrp="1"/>
          </p:cNvSpPr>
          <p:nvPr>
            <p:ph type="title"/>
          </p:nvPr>
        </p:nvSpPr>
        <p:spPr/>
        <p:txBody>
          <a:bodyPr/>
          <a:lstStyle/>
          <a:p>
            <a:r>
              <a:rPr lang="en-US" dirty="0"/>
              <a:t>Data Science Workflow</a:t>
            </a:r>
          </a:p>
        </p:txBody>
      </p:sp>
      <p:sp>
        <p:nvSpPr>
          <p:cNvPr id="3" name="Content Placeholder 2">
            <a:extLst>
              <a:ext uri="{FF2B5EF4-FFF2-40B4-BE49-F238E27FC236}">
                <a16:creationId xmlns:a16="http://schemas.microsoft.com/office/drawing/2014/main" id="{88D7654A-8477-CA4B-9F95-1D6123499157}"/>
              </a:ext>
            </a:extLst>
          </p:cNvPr>
          <p:cNvSpPr>
            <a:spLocks noGrp="1"/>
          </p:cNvSpPr>
          <p:nvPr>
            <p:ph idx="12"/>
          </p:nvPr>
        </p:nvSpPr>
        <p:spPr/>
        <p:txBody>
          <a:bodyPr/>
          <a:lstStyle/>
          <a:p>
            <a:pPr marL="514350" indent="-514350">
              <a:buFont typeface="+mj-lt"/>
              <a:buAutoNum type="arabicPeriod"/>
            </a:pPr>
            <a:r>
              <a:rPr lang="en-US" sz="2400" dirty="0"/>
              <a:t>Objective</a:t>
            </a:r>
          </a:p>
          <a:p>
            <a:pPr marL="514350" indent="-514350">
              <a:buFont typeface="+mj-lt"/>
              <a:buAutoNum type="arabicPeriod"/>
            </a:pPr>
            <a:r>
              <a:rPr lang="en-US" sz="2400" dirty="0"/>
              <a:t>Preparation</a:t>
            </a:r>
          </a:p>
          <a:p>
            <a:pPr marL="816917" lvl="1" indent="-514350">
              <a:buFont typeface="+mj-lt"/>
              <a:buAutoNum type="arabicPeriod"/>
            </a:pPr>
            <a:r>
              <a:rPr lang="en-US" sz="2000" dirty="0"/>
              <a:t>Import data</a:t>
            </a:r>
          </a:p>
          <a:p>
            <a:pPr marL="816917" lvl="1" indent="-514350">
              <a:buFont typeface="+mj-lt"/>
              <a:buAutoNum type="arabicPeriod"/>
            </a:pPr>
            <a:r>
              <a:rPr lang="en-US" sz="2000" dirty="0"/>
              <a:t>Data exploration and cleaning</a:t>
            </a:r>
          </a:p>
          <a:p>
            <a:pPr marL="514350" indent="-514350">
              <a:buFont typeface="+mj-lt"/>
              <a:buAutoNum type="arabicPeriod"/>
            </a:pPr>
            <a:r>
              <a:rPr lang="en-US" sz="2400" dirty="0"/>
              <a:t>Analysis and Reflection</a:t>
            </a:r>
          </a:p>
          <a:p>
            <a:pPr marL="816917" lvl="1" indent="-514350">
              <a:buFont typeface="+mj-lt"/>
              <a:buAutoNum type="arabicPeriod"/>
            </a:pPr>
            <a:r>
              <a:rPr lang="en-US" sz="2000" dirty="0"/>
              <a:t>Baseline model</a:t>
            </a:r>
          </a:p>
          <a:p>
            <a:pPr marL="816917" lvl="1" indent="-514350">
              <a:buFont typeface="+mj-lt"/>
              <a:buAutoNum type="arabicPeriod"/>
            </a:pPr>
            <a:r>
              <a:rPr lang="en-US" sz="2000" dirty="0"/>
              <a:t>Secondary model</a:t>
            </a:r>
          </a:p>
          <a:p>
            <a:pPr marL="514350" indent="-514350">
              <a:buFont typeface="+mj-lt"/>
              <a:buAutoNum type="arabicPeriod"/>
            </a:pPr>
            <a:r>
              <a:rPr lang="en-US" sz="2400" dirty="0"/>
              <a:t>Dissemination</a:t>
            </a:r>
          </a:p>
          <a:p>
            <a:pPr marL="816917" lvl="1" indent="-514350">
              <a:buFont typeface="+mj-lt"/>
              <a:buAutoNum type="arabicPeriod"/>
            </a:pPr>
            <a:r>
              <a:rPr lang="en-US" sz="2100" dirty="0"/>
              <a:t>Deployment/production</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123EEC11-163F-454E-90DC-E87C0A214DC0}"/>
              </a:ext>
            </a:extLst>
          </p:cNvPr>
          <p:cNvPicPr>
            <a:picLocks noChangeAspect="1"/>
          </p:cNvPicPr>
          <p:nvPr/>
        </p:nvPicPr>
        <p:blipFill>
          <a:blip r:embed="rId2"/>
          <a:stretch>
            <a:fillRect/>
          </a:stretch>
        </p:blipFill>
        <p:spPr>
          <a:xfrm>
            <a:off x="5053511" y="1194813"/>
            <a:ext cx="6528889" cy="3935987"/>
          </a:xfrm>
          <a:prstGeom prst="rect">
            <a:avLst/>
          </a:prstGeom>
        </p:spPr>
      </p:pic>
    </p:spTree>
    <p:extLst>
      <p:ext uri="{BB962C8B-B14F-4D97-AF65-F5344CB8AC3E}">
        <p14:creationId xmlns:p14="http://schemas.microsoft.com/office/powerpoint/2010/main" val="364267121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Objectives</a:t>
            </a:r>
            <a:endParaRPr lang="en-US" dirty="0"/>
          </a:p>
        </p:txBody>
      </p:sp>
      <p:sp>
        <p:nvSpPr>
          <p:cNvPr id="3" name="Content Placeholder 2"/>
          <p:cNvSpPr>
            <a:spLocks noGrp="1"/>
          </p:cNvSpPr>
          <p:nvPr>
            <p:ph idx="12"/>
          </p:nvPr>
        </p:nvSpPr>
        <p:spPr/>
        <p:txBody>
          <a:bodyPr/>
          <a:lstStyle/>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development</a:t>
            </a:r>
            <a:r>
              <a:rPr lang="zh-Hans" altLang="en-US" sz="2400" dirty="0"/>
              <a:t> </a:t>
            </a:r>
            <a:r>
              <a:rPr lang="en-US" altLang="zh-Hans" sz="2400" dirty="0"/>
              <a:t>server </a:t>
            </a:r>
          </a:p>
          <a:p>
            <a:pPr lvl="1"/>
            <a:r>
              <a:rPr lang="en-US" altLang="zh-Hans" sz="2100" dirty="0"/>
              <a:t>Development</a:t>
            </a:r>
            <a:r>
              <a:rPr lang="zh-Hans" altLang="en-US" sz="2100" dirty="0"/>
              <a:t> </a:t>
            </a:r>
            <a:r>
              <a:rPr lang="en-US" altLang="zh-Hans" sz="2100" dirty="0"/>
              <a:t>server</a:t>
            </a:r>
            <a:r>
              <a:rPr lang="zh-Hans" altLang="en-US" sz="2100" dirty="0"/>
              <a:t> </a:t>
            </a:r>
            <a:r>
              <a:rPr lang="en-US" altLang="zh-Hans" sz="2100" dirty="0"/>
              <a:t>will:</a:t>
            </a:r>
          </a:p>
          <a:p>
            <a:pPr lvl="2"/>
            <a:r>
              <a:rPr lang="en-US" altLang="zh-Hans" sz="1800" b="1" dirty="0"/>
              <a:t>R</a:t>
            </a:r>
            <a:r>
              <a:rPr lang="en-US" sz="1800" b="1" dirty="0"/>
              <a:t>un</a:t>
            </a:r>
            <a:r>
              <a:rPr lang="en-US" sz="1800" dirty="0"/>
              <a:t> </a:t>
            </a:r>
            <a:r>
              <a:rPr lang="en-US" sz="1800" dirty="0">
                <a:solidFill>
                  <a:srgbClr val="FF0000"/>
                </a:solidFill>
              </a:rPr>
              <a:t>final</a:t>
            </a:r>
            <a:r>
              <a:rPr lang="en-US" sz="1800" dirty="0"/>
              <a:t> models only</a:t>
            </a:r>
            <a:r>
              <a:rPr lang="en-US" sz="1800" b="1" dirty="0"/>
              <a:t> </a:t>
            </a:r>
            <a:r>
              <a:rPr lang="en-US" sz="1800" dirty="0"/>
              <a:t>(i.e., for incorporation into products such as Flexible Analytics)</a:t>
            </a:r>
          </a:p>
          <a:p>
            <a:pPr lvl="2"/>
            <a:r>
              <a:rPr lang="en-US" altLang="zh-Hans" sz="1800" b="1" dirty="0"/>
              <a:t>A</a:t>
            </a:r>
            <a:r>
              <a:rPr lang="en-US" sz="1800" b="1" dirty="0"/>
              <a:t>rchive</a:t>
            </a:r>
            <a:r>
              <a:rPr lang="en-US" sz="1800" dirty="0"/>
              <a:t> </a:t>
            </a:r>
            <a:r>
              <a:rPr lang="en-US" sz="1800" dirty="0">
                <a:solidFill>
                  <a:srgbClr val="FF0000"/>
                </a:solidFill>
              </a:rPr>
              <a:t>final</a:t>
            </a:r>
            <a:r>
              <a:rPr lang="en-US" sz="1800" dirty="0"/>
              <a:t> code, metadata, and relevant train/test/output datasets (HIPAA)</a:t>
            </a:r>
          </a:p>
          <a:p>
            <a:pPr lvl="2"/>
            <a:r>
              <a:rPr lang="en-US" altLang="zh-Hans" sz="1800" b="1" dirty="0"/>
              <a:t>I</a:t>
            </a:r>
            <a:r>
              <a:rPr lang="en-US" sz="1800" b="1" dirty="0"/>
              <a:t>nterface</a:t>
            </a:r>
            <a:r>
              <a:rPr lang="en-US" sz="1800" dirty="0"/>
              <a:t> with production/engineering teams (e.g., through use of Docker)</a:t>
            </a:r>
          </a:p>
          <a:p>
            <a:pPr lvl="1"/>
            <a:endParaRPr lang="en-US" altLang="zh-CN" sz="2000" dirty="0"/>
          </a:p>
          <a:p>
            <a:r>
              <a:rPr lang="en-US" altLang="zh-Hans" sz="2400" dirty="0"/>
              <a:t>Build</a:t>
            </a:r>
            <a:r>
              <a:rPr lang="zh-Hans" altLang="en-US" sz="2400" dirty="0"/>
              <a:t> </a:t>
            </a:r>
            <a:r>
              <a:rPr lang="en-US" altLang="zh-Hans" sz="2400" dirty="0"/>
              <a:t>a</a:t>
            </a:r>
            <a:r>
              <a:rPr lang="zh-Hans" altLang="en-US" sz="2400" dirty="0"/>
              <a:t> </a:t>
            </a:r>
            <a:r>
              <a:rPr lang="en-US" altLang="zh-Hans" sz="2400" dirty="0"/>
              <a:t>team</a:t>
            </a:r>
            <a:r>
              <a:rPr lang="zh-Hans" altLang="en-US" sz="2400" dirty="0"/>
              <a:t> </a:t>
            </a:r>
            <a:r>
              <a:rPr lang="en-US" altLang="zh-Hans" sz="2400" dirty="0"/>
              <a:t>(ACE)</a:t>
            </a:r>
            <a:r>
              <a:rPr lang="zh-Hans" altLang="en-US" sz="2400" dirty="0"/>
              <a:t> </a:t>
            </a:r>
            <a:r>
              <a:rPr lang="en-US" altLang="zh-Hans" sz="2400" dirty="0"/>
              <a:t>sandbox</a:t>
            </a:r>
            <a:r>
              <a:rPr lang="zh-Hans" altLang="en-US" sz="2400" dirty="0"/>
              <a:t> </a:t>
            </a:r>
            <a:r>
              <a:rPr lang="en-US" altLang="zh-Hans" sz="2400" dirty="0"/>
              <a:t>server</a:t>
            </a:r>
          </a:p>
          <a:p>
            <a:pPr lvl="1"/>
            <a:r>
              <a:rPr lang="en-US" altLang="zh-Hans" sz="2100" dirty="0"/>
              <a:t>Sandbox</a:t>
            </a:r>
            <a:r>
              <a:rPr lang="zh-Hans" altLang="en-US" sz="2100" dirty="0"/>
              <a:t> </a:t>
            </a:r>
            <a:r>
              <a:rPr lang="en-US" altLang="zh-Hans" sz="2100" dirty="0"/>
              <a:t>server</a:t>
            </a:r>
            <a:r>
              <a:rPr lang="zh-Hans" altLang="en-US" sz="2100" dirty="0"/>
              <a:t> </a:t>
            </a:r>
            <a:r>
              <a:rPr lang="en-US" altLang="zh-Hans" sz="2100" dirty="0"/>
              <a:t>will</a:t>
            </a:r>
            <a:r>
              <a:rPr lang="en-US" altLang="zh-Hans" sz="1800" dirty="0"/>
              <a:t>:</a:t>
            </a:r>
          </a:p>
          <a:p>
            <a:pPr lvl="2"/>
            <a:r>
              <a:rPr lang="en-US" altLang="zh-Hans" sz="1800" b="1" dirty="0"/>
              <a:t>Provide </a:t>
            </a:r>
            <a:r>
              <a:rPr lang="en-US" altLang="zh-Hans" sz="1800" dirty="0"/>
              <a:t>space for model fitting and testing</a:t>
            </a:r>
          </a:p>
          <a:p>
            <a:pPr lvl="2"/>
            <a:r>
              <a:rPr lang="en-US" altLang="zh-Hans" sz="1800" b="1" dirty="0"/>
              <a:t>A</a:t>
            </a:r>
            <a:r>
              <a:rPr lang="en-US" sz="1800" b="1" dirty="0"/>
              <a:t>rchive</a:t>
            </a:r>
            <a:r>
              <a:rPr lang="en-US" sz="1800" dirty="0"/>
              <a:t> code, metadata, and relevant train/test/output datasets (HIPAA)</a:t>
            </a:r>
          </a:p>
          <a:p>
            <a:pPr lvl="2"/>
            <a:r>
              <a:rPr lang="en-US" altLang="zh-Hans" sz="1800" b="1" dirty="0"/>
              <a:t>I</a:t>
            </a:r>
            <a:r>
              <a:rPr lang="en-US" sz="1800" b="1" dirty="0"/>
              <a:t>nterface</a:t>
            </a:r>
            <a:r>
              <a:rPr lang="en-US" sz="1800" dirty="0"/>
              <a:t> with development server (e.g., through use of Docker)</a:t>
            </a:r>
          </a:p>
          <a:p>
            <a:pPr lvl="1"/>
            <a:endParaRPr lang="en-US" altLang="zh-CN" sz="2000" dirty="0"/>
          </a:p>
        </p:txBody>
      </p:sp>
    </p:spTree>
    <p:extLst>
      <p:ext uri="{BB962C8B-B14F-4D97-AF65-F5344CB8AC3E}">
        <p14:creationId xmlns:p14="http://schemas.microsoft.com/office/powerpoint/2010/main" val="174054371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The</a:t>
            </a:r>
            <a:r>
              <a:rPr lang="zh-Hans" altLang="en-US" dirty="0"/>
              <a:t> </a:t>
            </a:r>
            <a:r>
              <a:rPr lang="en-US" altLang="zh-Hans" dirty="0"/>
              <a:t>Building</a:t>
            </a:r>
            <a:r>
              <a:rPr lang="zh-Hans" altLang="en-US" dirty="0"/>
              <a:t> </a:t>
            </a:r>
            <a:r>
              <a:rPr lang="en-US" altLang="zh-Hans" dirty="0"/>
              <a:t>Blocks</a:t>
            </a:r>
            <a:endParaRPr lang="en-US" dirty="0"/>
          </a:p>
        </p:txBody>
      </p:sp>
      <p:sp>
        <p:nvSpPr>
          <p:cNvPr id="3" name="Content Placeholder 2"/>
          <p:cNvSpPr>
            <a:spLocks noGrp="1"/>
          </p:cNvSpPr>
          <p:nvPr>
            <p:ph idx="12"/>
          </p:nvPr>
        </p:nvSpPr>
        <p:spPr/>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000" dirty="0"/>
              <a:t>To</a:t>
            </a:r>
            <a:r>
              <a:rPr lang="zh-Hans" altLang="en-US" sz="2000" dirty="0"/>
              <a:t> </a:t>
            </a:r>
            <a:r>
              <a:rPr lang="en-US" altLang="zh-Hans" sz="2000" dirty="0"/>
              <a:t>accommodate</a:t>
            </a:r>
            <a:r>
              <a:rPr lang="zh-Hans" altLang="en-US" sz="2000" dirty="0"/>
              <a:t> </a:t>
            </a:r>
            <a:r>
              <a:rPr lang="en-US" altLang="zh-Hans" sz="2000" dirty="0"/>
              <a:t>20-30</a:t>
            </a:r>
            <a:r>
              <a:rPr lang="zh-Hans" altLang="en-US" sz="2000" dirty="0"/>
              <a:t> </a:t>
            </a:r>
            <a:r>
              <a:rPr lang="en-US" altLang="zh-Hans" sz="2000" dirty="0"/>
              <a:t>users</a:t>
            </a:r>
            <a:r>
              <a:rPr lang="zh-Hans" altLang="en-US" sz="2000" dirty="0"/>
              <a:t> </a:t>
            </a:r>
            <a:r>
              <a:rPr lang="en-US" altLang="zh-Hans" sz="2000" dirty="0"/>
              <a:t>on</a:t>
            </a:r>
            <a:r>
              <a:rPr lang="zh-Hans" altLang="en-US" sz="2000" dirty="0"/>
              <a:t> </a:t>
            </a:r>
            <a:r>
              <a:rPr lang="en-US" altLang="zh-Hans" sz="2000" dirty="0"/>
              <a:t>ongoing</a:t>
            </a:r>
            <a:r>
              <a:rPr lang="zh-Hans" altLang="en-US" sz="2000" dirty="0"/>
              <a:t> </a:t>
            </a:r>
            <a:r>
              <a:rPr lang="en-US" altLang="zh-Hans" sz="2000" dirty="0"/>
              <a:t>basis</a:t>
            </a:r>
          </a:p>
          <a:p>
            <a:pPr lvl="1"/>
            <a:endParaRPr lang="en-US" altLang="zh-CN" sz="2300" dirty="0"/>
          </a:p>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in-house</a:t>
            </a:r>
            <a:r>
              <a:rPr lang="zh-Hans" altLang="en-US" sz="2400" dirty="0"/>
              <a:t> </a:t>
            </a:r>
            <a:r>
              <a:rPr lang="en-US" altLang="zh-Hans" sz="2400" dirty="0"/>
              <a:t>data</a:t>
            </a:r>
            <a:r>
              <a:rPr lang="zh-Hans" altLang="en-US" sz="2400" dirty="0"/>
              <a:t> </a:t>
            </a:r>
            <a:r>
              <a:rPr lang="en-US" altLang="zh-Hans" sz="2400" dirty="0"/>
              <a:t>sources</a:t>
            </a:r>
          </a:p>
          <a:p>
            <a:endParaRPr lang="en-US" altLang="zh-Hans" sz="2400" dirty="0"/>
          </a:p>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endParaRPr lang="en-US" altLang="zh-CN" sz="2400" dirty="0"/>
          </a:p>
          <a:p>
            <a:r>
              <a:rPr lang="en-US" altLang="zh-CN" sz="2400" b="1" dirty="0"/>
              <a:t>Compliance</a:t>
            </a:r>
            <a:r>
              <a:rPr lang="en-US" altLang="zh-CN" sz="2400" dirty="0"/>
              <a:t>:</a:t>
            </a:r>
            <a:r>
              <a:rPr lang="zh-CN" altLang="en-US" sz="2400" dirty="0"/>
              <a:t> </a:t>
            </a:r>
            <a:r>
              <a:rPr lang="en-US" altLang="zh-CN" sz="2400" dirty="0"/>
              <a:t>HIPAA and general client data guidelines</a:t>
            </a:r>
          </a:p>
          <a:p>
            <a:pPr marL="0" indent="0">
              <a:buNone/>
            </a:pPr>
            <a:endParaRPr lang="en-US" altLang="zh-CN" sz="2400" dirty="0"/>
          </a:p>
        </p:txBody>
      </p:sp>
    </p:spTree>
    <p:extLst>
      <p:ext uri="{BB962C8B-B14F-4D97-AF65-F5344CB8AC3E}">
        <p14:creationId xmlns:p14="http://schemas.microsoft.com/office/powerpoint/2010/main" val="366917794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t>Capacity</a:t>
            </a:r>
            <a:r>
              <a:rPr lang="en-US" altLang="zh-CN" sz="2400" dirty="0"/>
              <a:t>: </a:t>
            </a:r>
            <a:r>
              <a:rPr lang="en-US" altLang="zh-Hans" sz="2400" dirty="0"/>
              <a:t>storage</a:t>
            </a:r>
            <a:r>
              <a:rPr lang="zh-Hans" altLang="en-US" sz="2400" dirty="0"/>
              <a:t> </a:t>
            </a:r>
            <a:r>
              <a:rPr lang="en-US" altLang="zh-Hans" sz="2400" dirty="0"/>
              <a:t>and</a:t>
            </a:r>
            <a:r>
              <a:rPr lang="zh-Hans" altLang="en-US" sz="2400" dirty="0"/>
              <a:t> </a:t>
            </a:r>
            <a:r>
              <a:rPr lang="en-US" altLang="zh-Hans" sz="2400" dirty="0"/>
              <a:t>computing</a:t>
            </a:r>
            <a:r>
              <a:rPr lang="zh-Hans" altLang="en-US" sz="2400" dirty="0"/>
              <a:t> </a:t>
            </a:r>
            <a:r>
              <a:rPr lang="en-US" altLang="zh-Hans" sz="2400" dirty="0"/>
              <a:t>power</a:t>
            </a:r>
          </a:p>
          <a:p>
            <a:pPr lvl="1"/>
            <a:r>
              <a:rPr lang="en-US" altLang="zh-Hans" sz="2100" dirty="0"/>
              <a:t>In-house</a:t>
            </a:r>
            <a:r>
              <a:rPr lang="zh-Hans" altLang="en-US" sz="2100" dirty="0"/>
              <a:t> </a:t>
            </a:r>
            <a:r>
              <a:rPr lang="en-US" altLang="zh-Hans" sz="2100" dirty="0"/>
              <a:t>physical</a:t>
            </a:r>
            <a:r>
              <a:rPr lang="zh-Hans" altLang="en-US" sz="2100" dirty="0"/>
              <a:t> </a:t>
            </a:r>
            <a:r>
              <a:rPr lang="en-US" altLang="zh-Hans" sz="2100" dirty="0"/>
              <a:t>server</a:t>
            </a:r>
            <a:r>
              <a:rPr lang="zh-Hans" altLang="en-US" sz="2100" dirty="0"/>
              <a:t> </a:t>
            </a:r>
            <a:r>
              <a:rPr lang="en-US" altLang="zh-Hans" sz="2100" dirty="0"/>
              <a:t>with</a:t>
            </a:r>
            <a:r>
              <a:rPr lang="zh-Hans" altLang="en-US" sz="2100" dirty="0"/>
              <a:t> </a:t>
            </a:r>
            <a:r>
              <a:rPr lang="en-US" altLang="zh-Hans" sz="2100" dirty="0"/>
              <a:t>attached</a:t>
            </a:r>
            <a:r>
              <a:rPr lang="zh-Hans" altLang="en-US" sz="2100" dirty="0"/>
              <a:t> </a:t>
            </a:r>
            <a:r>
              <a:rPr lang="en-US" altLang="zh-Hans" sz="2100" dirty="0"/>
              <a:t>distributed</a:t>
            </a:r>
            <a:r>
              <a:rPr lang="zh-Hans" altLang="en-US" sz="2100" dirty="0"/>
              <a:t> </a:t>
            </a:r>
            <a:r>
              <a:rPr lang="en-US" altLang="zh-Hans" sz="2100" dirty="0"/>
              <a:t>computing</a:t>
            </a:r>
            <a:r>
              <a:rPr lang="zh-Hans" altLang="en-US" sz="2100" dirty="0"/>
              <a:t> </a:t>
            </a:r>
            <a:r>
              <a:rPr lang="en-US" altLang="zh-Hans" sz="2100" dirty="0"/>
              <a:t>capacity</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1365933"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1511983"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3855133"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2337483"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3423333"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3309033"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7659270B-9147-E148-A809-B5A515FD46EF}"/>
              </a:ext>
            </a:extLst>
          </p:cNvPr>
          <p:cNvPicPr>
            <a:picLocks noChangeAspect="1"/>
          </p:cNvPicPr>
          <p:nvPr/>
        </p:nvPicPr>
        <p:blipFill>
          <a:blip r:embed="rId2"/>
          <a:stretch>
            <a:fillRect/>
          </a:stretch>
        </p:blipFill>
        <p:spPr>
          <a:xfrm>
            <a:off x="7469367" y="3119614"/>
            <a:ext cx="4342598" cy="2094665"/>
          </a:xfrm>
          <a:prstGeom prst="rect">
            <a:avLst/>
          </a:prstGeom>
        </p:spPr>
      </p:pic>
    </p:spTree>
    <p:extLst>
      <p:ext uri="{BB962C8B-B14F-4D97-AF65-F5344CB8AC3E}">
        <p14:creationId xmlns:p14="http://schemas.microsoft.com/office/powerpoint/2010/main" val="308515308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CN" sz="2400" b="1" dirty="0">
                <a:solidFill>
                  <a:schemeClr val="tx1"/>
                </a:solidFill>
              </a:rPr>
              <a:t>Connectivity</a:t>
            </a:r>
            <a:r>
              <a:rPr lang="en-US" altLang="zh-CN" sz="2400" dirty="0">
                <a:solidFill>
                  <a:schemeClr val="tx1"/>
                </a:solidFill>
              </a:rPr>
              <a:t>:</a:t>
            </a:r>
            <a:r>
              <a:rPr lang="zh-CN" altLang="en-US" sz="2400" dirty="0">
                <a:solidFill>
                  <a:schemeClr val="tx1"/>
                </a:solidFill>
              </a:rPr>
              <a:t> </a:t>
            </a:r>
            <a:r>
              <a:rPr lang="en-US" altLang="zh-Hans" sz="2400" dirty="0"/>
              <a:t>access</a:t>
            </a:r>
            <a:r>
              <a:rPr lang="zh-Hans" altLang="en-US" sz="2400" dirty="0"/>
              <a:t> </a:t>
            </a:r>
            <a:r>
              <a:rPr lang="en-US" altLang="zh-Hans" sz="2400" dirty="0"/>
              <a:t>to</a:t>
            </a:r>
            <a:r>
              <a:rPr lang="zh-Hans" altLang="en-US" sz="2400" dirty="0"/>
              <a:t> </a:t>
            </a:r>
            <a:r>
              <a:rPr lang="en-US" altLang="zh-Hans" sz="2400" dirty="0"/>
              <a:t>MarketScan, data mentor and etc. </a:t>
            </a:r>
          </a:p>
          <a:p>
            <a:pPr lvl="1"/>
            <a:r>
              <a:rPr lang="en-US" altLang="zh-Hans" sz="2100" dirty="0"/>
              <a:t>Attached storage with NFS/Sand mount to 0852 and 1465 server</a:t>
            </a:r>
          </a:p>
          <a:p>
            <a:pPr lvl="1"/>
            <a:endParaRPr lang="en-US" altLang="zh-Hans" sz="2100" dirty="0"/>
          </a:p>
          <a:p>
            <a:endParaRPr lang="en-US" dirty="0"/>
          </a:p>
        </p:txBody>
      </p:sp>
      <p:sp>
        <p:nvSpPr>
          <p:cNvPr id="4" name="Rounded Rectangle 3">
            <a:extLst>
              <a:ext uri="{FF2B5EF4-FFF2-40B4-BE49-F238E27FC236}">
                <a16:creationId xmlns:a16="http://schemas.microsoft.com/office/drawing/2014/main" id="{E844E18B-6303-AE4C-860B-517AF994698C}"/>
              </a:ext>
            </a:extLst>
          </p:cNvPr>
          <p:cNvSpPr/>
          <p:nvPr/>
        </p:nvSpPr>
        <p:spPr>
          <a:xfrm>
            <a:off x="3989739" y="2604847"/>
            <a:ext cx="1943100" cy="15621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Physical</a:t>
            </a:r>
            <a:r>
              <a:rPr lang="zh-Hans" altLang="en-US" dirty="0"/>
              <a:t> </a:t>
            </a:r>
            <a:r>
              <a:rPr lang="en-US" altLang="zh-Hans" dirty="0"/>
              <a:t>Server</a:t>
            </a:r>
            <a:endParaRPr lang="en-US" dirty="0"/>
          </a:p>
        </p:txBody>
      </p:sp>
      <p:sp>
        <p:nvSpPr>
          <p:cNvPr id="5" name="Snip Same Side Corner Rectangle 4">
            <a:extLst>
              <a:ext uri="{FF2B5EF4-FFF2-40B4-BE49-F238E27FC236}">
                <a16:creationId xmlns:a16="http://schemas.microsoft.com/office/drawing/2014/main" id="{591BB9D5-E350-3545-8FBD-58B4D8748D17}"/>
              </a:ext>
            </a:extLst>
          </p:cNvPr>
          <p:cNvSpPr/>
          <p:nvPr/>
        </p:nvSpPr>
        <p:spPr>
          <a:xfrm>
            <a:off x="4135789" y="4874775"/>
            <a:ext cx="1651000" cy="1422817"/>
          </a:xfrm>
          <a:prstGeom prst="snip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Storage</a:t>
            </a:r>
            <a:endParaRPr lang="en-US" dirty="0"/>
          </a:p>
        </p:txBody>
      </p:sp>
      <p:sp>
        <p:nvSpPr>
          <p:cNvPr id="7" name="Oval 6">
            <a:extLst>
              <a:ext uri="{FF2B5EF4-FFF2-40B4-BE49-F238E27FC236}">
                <a16:creationId xmlns:a16="http://schemas.microsoft.com/office/drawing/2014/main" id="{8D247B04-5C4E-974A-AACB-0FA5960CB4FB}"/>
              </a:ext>
            </a:extLst>
          </p:cNvPr>
          <p:cNvSpPr/>
          <p:nvPr/>
        </p:nvSpPr>
        <p:spPr>
          <a:xfrm>
            <a:off x="6478939" y="3191584"/>
            <a:ext cx="2540000" cy="242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dirty="0"/>
              <a:t>Distributed</a:t>
            </a:r>
            <a:r>
              <a:rPr lang="zh-Hans" altLang="en-US" dirty="0"/>
              <a:t> </a:t>
            </a:r>
            <a:r>
              <a:rPr lang="en-US" altLang="zh-Hans" dirty="0"/>
              <a:t>computing</a:t>
            </a:r>
            <a:r>
              <a:rPr lang="zh-Hans" altLang="en-US" dirty="0"/>
              <a:t> </a:t>
            </a:r>
            <a:r>
              <a:rPr lang="en-US" altLang="zh-Hans" dirty="0"/>
              <a:t>environment</a:t>
            </a:r>
            <a:endParaRPr lang="en-US" dirty="0"/>
          </a:p>
        </p:txBody>
      </p:sp>
      <p:cxnSp>
        <p:nvCxnSpPr>
          <p:cNvPr id="9" name="Straight Arrow Connector 8">
            <a:extLst>
              <a:ext uri="{FF2B5EF4-FFF2-40B4-BE49-F238E27FC236}">
                <a16:creationId xmlns:a16="http://schemas.microsoft.com/office/drawing/2014/main" id="{B0585564-E1F0-4C44-9CA7-96DFF1F9DD51}"/>
              </a:ext>
            </a:extLst>
          </p:cNvPr>
          <p:cNvCxnSpPr/>
          <p:nvPr/>
        </p:nvCxnSpPr>
        <p:spPr>
          <a:xfrm>
            <a:off x="4961289" y="4271083"/>
            <a:ext cx="0" cy="548640"/>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30119-E6AA-494E-ADE7-4B8778365E74}"/>
              </a:ext>
            </a:extLst>
          </p:cNvPr>
          <p:cNvCxnSpPr>
            <a:cxnSpLocks/>
          </p:cNvCxnSpPr>
          <p:nvPr/>
        </p:nvCxnSpPr>
        <p:spPr>
          <a:xfrm>
            <a:off x="6047139" y="3300810"/>
            <a:ext cx="577850" cy="282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153954C-FDD7-E94B-9242-0DBE3BAC7A46}"/>
              </a:ext>
            </a:extLst>
          </p:cNvPr>
          <p:cNvCxnSpPr>
            <a:cxnSpLocks/>
          </p:cNvCxnSpPr>
          <p:nvPr/>
        </p:nvCxnSpPr>
        <p:spPr>
          <a:xfrm flipV="1">
            <a:off x="5932839" y="5191417"/>
            <a:ext cx="635000" cy="296748"/>
          </a:xfrm>
          <a:prstGeom prst="straightConnector1">
            <a:avLst/>
          </a:prstGeom>
          <a:ln w="50800">
            <a:headEnd type="triangle"/>
            <a:tailEnd type="triangle"/>
          </a:ln>
        </p:spPr>
        <p:style>
          <a:lnRef idx="2">
            <a:schemeClr val="accent1"/>
          </a:lnRef>
          <a:fillRef idx="0">
            <a:schemeClr val="accent1"/>
          </a:fillRef>
          <a:effectRef idx="1">
            <a:schemeClr val="accent1"/>
          </a:effectRef>
          <a:fontRef idx="minor">
            <a:schemeClr val="tx1"/>
          </a:fontRef>
        </p:style>
      </p:cxnSp>
      <p:sp>
        <p:nvSpPr>
          <p:cNvPr id="6" name="Triangle 5">
            <a:extLst>
              <a:ext uri="{FF2B5EF4-FFF2-40B4-BE49-F238E27FC236}">
                <a16:creationId xmlns:a16="http://schemas.microsoft.com/office/drawing/2014/main" id="{D3EE9EB2-9323-9343-9D9C-7728CAF9F22A}"/>
              </a:ext>
            </a:extLst>
          </p:cNvPr>
          <p:cNvSpPr/>
          <p:nvPr/>
        </p:nvSpPr>
        <p:spPr>
          <a:xfrm>
            <a:off x="894817" y="2604846"/>
            <a:ext cx="2210704" cy="1597297"/>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1465: NIKE</a:t>
            </a:r>
          </a:p>
        </p:txBody>
      </p:sp>
      <p:sp>
        <p:nvSpPr>
          <p:cNvPr id="11" name="Triangle 10">
            <a:extLst>
              <a:ext uri="{FF2B5EF4-FFF2-40B4-BE49-F238E27FC236}">
                <a16:creationId xmlns:a16="http://schemas.microsoft.com/office/drawing/2014/main" id="{0F3BA14D-4CEF-7E4A-847D-BF82B4F72313}"/>
              </a:ext>
            </a:extLst>
          </p:cNvPr>
          <p:cNvSpPr/>
          <p:nvPr/>
        </p:nvSpPr>
        <p:spPr>
          <a:xfrm>
            <a:off x="885510" y="4604389"/>
            <a:ext cx="2211303" cy="1600200"/>
          </a:xfrm>
          <a:prstGeom prst="triangl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0852:</a:t>
            </a:r>
            <a:br>
              <a:rPr lang="en-US" b="1" dirty="0"/>
            </a:br>
            <a:r>
              <a:rPr lang="en-US" b="1" dirty="0"/>
              <a:t>Analytic</a:t>
            </a:r>
          </a:p>
        </p:txBody>
      </p:sp>
      <p:cxnSp>
        <p:nvCxnSpPr>
          <p:cNvPr id="17" name="Straight Arrow Connector 16">
            <a:extLst>
              <a:ext uri="{FF2B5EF4-FFF2-40B4-BE49-F238E27FC236}">
                <a16:creationId xmlns:a16="http://schemas.microsoft.com/office/drawing/2014/main" id="{B4BF0F1C-ED06-CE48-AFAD-701DD20D4156}"/>
              </a:ext>
            </a:extLst>
          </p:cNvPr>
          <p:cNvCxnSpPr>
            <a:cxnSpLocks/>
          </p:cNvCxnSpPr>
          <p:nvPr/>
        </p:nvCxnSpPr>
        <p:spPr>
          <a:xfrm>
            <a:off x="3222710" y="4287861"/>
            <a:ext cx="928336" cy="63305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E9E475-A976-9443-B9E3-56F744C276FE}"/>
              </a:ext>
            </a:extLst>
          </p:cNvPr>
          <p:cNvCxnSpPr>
            <a:cxnSpLocks/>
          </p:cNvCxnSpPr>
          <p:nvPr/>
        </p:nvCxnSpPr>
        <p:spPr>
          <a:xfrm flipV="1">
            <a:off x="3052581" y="5617284"/>
            <a:ext cx="966618" cy="26783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74844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9CB1-A170-014E-AE7B-B75A67B1815F}"/>
              </a:ext>
            </a:extLst>
          </p:cNvPr>
          <p:cNvSpPr>
            <a:spLocks noGrp="1"/>
          </p:cNvSpPr>
          <p:nvPr>
            <p:ph type="title"/>
          </p:nvPr>
        </p:nvSpPr>
        <p:spPr/>
        <p:txBody>
          <a:bodyPr/>
          <a:lstStyle/>
          <a:p>
            <a:r>
              <a:rPr lang="en-US" altLang="zh-Hans" dirty="0"/>
              <a:t>Solutions</a:t>
            </a:r>
            <a:endParaRPr lang="en-US" dirty="0"/>
          </a:p>
        </p:txBody>
      </p:sp>
      <p:sp>
        <p:nvSpPr>
          <p:cNvPr id="3" name="Content Placeholder 2">
            <a:extLst>
              <a:ext uri="{FF2B5EF4-FFF2-40B4-BE49-F238E27FC236}">
                <a16:creationId xmlns:a16="http://schemas.microsoft.com/office/drawing/2014/main" id="{A48C84E0-77FB-9641-B127-2B8A90361722}"/>
              </a:ext>
            </a:extLst>
          </p:cNvPr>
          <p:cNvSpPr>
            <a:spLocks noGrp="1"/>
          </p:cNvSpPr>
          <p:nvPr>
            <p:ph idx="12"/>
          </p:nvPr>
        </p:nvSpPr>
        <p:spPr/>
        <p:style>
          <a:lnRef idx="2">
            <a:schemeClr val="accent1"/>
          </a:lnRef>
          <a:fillRef idx="1">
            <a:schemeClr val="lt1"/>
          </a:fillRef>
          <a:effectRef idx="0">
            <a:schemeClr val="accent1"/>
          </a:effectRef>
          <a:fontRef idx="minor">
            <a:schemeClr val="dk1"/>
          </a:fontRef>
        </p:style>
        <p:txBody>
          <a:bodyPr/>
          <a:lstStyle/>
          <a:p>
            <a:r>
              <a:rPr lang="en-US" altLang="zh-Hans" sz="2400" b="1" dirty="0"/>
              <a:t>Compatibility</a:t>
            </a:r>
            <a:r>
              <a:rPr lang="en-US" altLang="zh-Hans" sz="2400" dirty="0"/>
              <a:t>:</a:t>
            </a:r>
            <a:r>
              <a:rPr lang="zh-Hans" altLang="en-US" sz="2400" dirty="0"/>
              <a:t> </a:t>
            </a:r>
            <a:r>
              <a:rPr lang="en-US" altLang="zh-Hans" sz="2400" dirty="0"/>
              <a:t>version</a:t>
            </a:r>
            <a:r>
              <a:rPr lang="zh-Hans" altLang="en-US" sz="2400" dirty="0"/>
              <a:t> </a:t>
            </a:r>
            <a:r>
              <a:rPr lang="en-US" altLang="zh-Hans" sz="2400" dirty="0"/>
              <a:t>control,</a:t>
            </a:r>
            <a:r>
              <a:rPr lang="zh-Hans" altLang="en-US" sz="2400" dirty="0"/>
              <a:t> </a:t>
            </a:r>
            <a:r>
              <a:rPr lang="en-US" altLang="zh-Hans" sz="2400" dirty="0"/>
              <a:t>standardization</a:t>
            </a:r>
          </a:p>
          <a:p>
            <a:pPr lvl="1"/>
            <a:r>
              <a:rPr lang="en-US" altLang="zh-Hans" sz="2100" dirty="0"/>
              <a:t>Version control: </a:t>
            </a:r>
            <a:r>
              <a:rPr lang="en-US" altLang="zh-Hans" sz="2100" dirty="0" err="1"/>
              <a:t>Git</a:t>
            </a:r>
            <a:endParaRPr lang="en-US" altLang="zh-Hans" sz="2100" dirty="0"/>
          </a:p>
          <a:p>
            <a:pPr lvl="1"/>
            <a:r>
              <a:rPr lang="en-US" altLang="zh-Hans" sz="2100" dirty="0"/>
              <a:t>Standardization: Docker</a:t>
            </a:r>
          </a:p>
          <a:p>
            <a:endParaRPr lang="en-US" dirty="0"/>
          </a:p>
        </p:txBody>
      </p:sp>
      <p:pic>
        <p:nvPicPr>
          <p:cNvPr id="5" name="Picture 4">
            <a:extLst>
              <a:ext uri="{FF2B5EF4-FFF2-40B4-BE49-F238E27FC236}">
                <a16:creationId xmlns:a16="http://schemas.microsoft.com/office/drawing/2014/main" id="{90FAD830-C0E0-9A46-A35F-BC34B897F217}"/>
              </a:ext>
            </a:extLst>
          </p:cNvPr>
          <p:cNvPicPr>
            <a:picLocks noChangeAspect="1"/>
          </p:cNvPicPr>
          <p:nvPr/>
        </p:nvPicPr>
        <p:blipFill>
          <a:blip r:embed="rId2"/>
          <a:stretch>
            <a:fillRect/>
          </a:stretch>
        </p:blipFill>
        <p:spPr>
          <a:xfrm>
            <a:off x="3873499" y="2931843"/>
            <a:ext cx="4443782" cy="3644900"/>
          </a:xfrm>
          <a:prstGeom prst="rect">
            <a:avLst/>
          </a:prstGeom>
        </p:spPr>
      </p:pic>
    </p:spTree>
    <p:extLst>
      <p:ext uri="{BB962C8B-B14F-4D97-AF65-F5344CB8AC3E}">
        <p14:creationId xmlns:p14="http://schemas.microsoft.com/office/powerpoint/2010/main" val="30573870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Docker?</a:t>
            </a:r>
            <a:endParaRPr lang="en-US" dirty="0"/>
          </a:p>
        </p:txBody>
      </p:sp>
      <p:sp>
        <p:nvSpPr>
          <p:cNvPr id="3" name="Content Placeholder 2"/>
          <p:cNvSpPr>
            <a:spLocks noGrp="1"/>
          </p:cNvSpPr>
          <p:nvPr>
            <p:ph idx="12"/>
          </p:nvPr>
        </p:nvSpPr>
        <p:spPr/>
        <p:txBody>
          <a:bodyPr/>
          <a:lstStyle/>
          <a:p>
            <a:r>
              <a:rPr lang="en-US" altLang="zh-CN" sz="2400" dirty="0"/>
              <a:t>Docker</a:t>
            </a:r>
            <a:r>
              <a:rPr lang="zh-CN" altLang="en-US" sz="2400" dirty="0"/>
              <a:t> </a:t>
            </a:r>
            <a:r>
              <a:rPr lang="en-US" altLang="zh-CN" sz="2400" dirty="0"/>
              <a:t>is</a:t>
            </a:r>
            <a:r>
              <a:rPr lang="zh-CN" altLang="en-US" sz="2400" dirty="0"/>
              <a:t> </a:t>
            </a:r>
            <a:r>
              <a:rPr lang="en-US" altLang="zh-CN" sz="2400" dirty="0"/>
              <a:t>an</a:t>
            </a:r>
            <a:r>
              <a:rPr lang="zh-CN" altLang="en-US" sz="2400" dirty="0"/>
              <a:t> </a:t>
            </a:r>
            <a:r>
              <a:rPr lang="en-US" altLang="zh-CN" sz="2400" dirty="0"/>
              <a:t>realization</a:t>
            </a:r>
            <a:r>
              <a:rPr lang="zh-CN" altLang="en-US" sz="2400" dirty="0"/>
              <a:t> </a:t>
            </a:r>
            <a:r>
              <a:rPr lang="en-US" altLang="zh-CN" sz="2400" dirty="0"/>
              <a:t>of</a:t>
            </a:r>
            <a:r>
              <a:rPr lang="zh-CN" altLang="en-US" sz="2400" dirty="0"/>
              <a:t> </a:t>
            </a:r>
            <a:r>
              <a:rPr lang="en-US" altLang="zh-CN" sz="2400" dirty="0"/>
              <a:t>container</a:t>
            </a:r>
            <a:r>
              <a:rPr lang="zh-CN" altLang="en-US" sz="2400" dirty="0"/>
              <a:t> </a:t>
            </a:r>
            <a:r>
              <a:rPr lang="en-US" altLang="zh-CN" sz="2400" dirty="0"/>
              <a:t>technology.</a:t>
            </a:r>
            <a:r>
              <a:rPr lang="zh-CN" altLang="en-US" sz="2400" dirty="0"/>
              <a:t> </a:t>
            </a:r>
            <a:r>
              <a:rPr lang="en-US" sz="2400" dirty="0"/>
              <a:t>A container image is a lightweight, stand-alone, executable package of a piece of software that includes everything needed to run it: code, runtime, system tools, system libraries, settings.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065" y="3062514"/>
            <a:ext cx="6503335" cy="3107149"/>
          </a:xfrm>
          <a:prstGeom prst="rect">
            <a:avLst/>
          </a:prstGeom>
        </p:spPr>
      </p:pic>
    </p:spTree>
    <p:extLst>
      <p:ext uri="{BB962C8B-B14F-4D97-AF65-F5344CB8AC3E}">
        <p14:creationId xmlns:p14="http://schemas.microsoft.com/office/powerpoint/2010/main" val="3005814023"/>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son Health Theme - Wide">
  <a:themeElements>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atson Health Theme - Wide" id="{89CA2E17-6704-4E24-9D8D-9F0A339C4555}" vid="{621B2928-6338-46EF-B2E9-620A1C31BE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6920</TotalTime>
  <Words>1247</Words>
  <Application>Microsoft Macintosh PowerPoint</Application>
  <PresentationFormat>Widescreen</PresentationFormat>
  <Paragraphs>186</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MS PGothic</vt:lpstr>
      <vt:lpstr>ヒラギノ角ゴ Pro W3</vt:lpstr>
      <vt:lpstr>Arial</vt:lpstr>
      <vt:lpstr>Calibri</vt:lpstr>
      <vt:lpstr>Calibri Light</vt:lpstr>
      <vt:lpstr>Office Theme</vt:lpstr>
      <vt:lpstr>Watson Health Theme - Wide</vt:lpstr>
      <vt:lpstr>PowerPoint Presentation</vt:lpstr>
      <vt:lpstr>Current Situations</vt:lpstr>
      <vt:lpstr>Data Science Workflow</vt:lpstr>
      <vt:lpstr>Objectives</vt:lpstr>
      <vt:lpstr>The Building Blocks</vt:lpstr>
      <vt:lpstr>Solutions</vt:lpstr>
      <vt:lpstr>Solutions</vt:lpstr>
      <vt:lpstr>Solutions</vt:lpstr>
      <vt:lpstr>What is Docker?</vt:lpstr>
      <vt:lpstr>Benefit of Docker</vt:lpstr>
      <vt:lpstr>Solutions</vt:lpstr>
      <vt:lpstr>Development vs. Sandbox Server</vt:lpstr>
      <vt:lpstr>Current Status - “DEV” and “SANDBOX” servers</vt:lpstr>
      <vt:lpstr>Timeline - “SANDBOX” （3131） server</vt:lpstr>
      <vt:lpstr>Short and Long Term Approaches for Data Management and Storage</vt:lpstr>
      <vt:lpstr>Short Approaches for Data Management and Storage: Pros and Cons</vt:lpstr>
      <vt:lpstr>Short and Long Term Approaches for Data Management and Storage</vt:lpstr>
      <vt:lpstr>Access to EMR（Explorys) Data</vt:lpstr>
      <vt:lpstr>Insert Ujwal’s Hadoop/Hive Evaluation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Yuchen</dc:creator>
  <cp:lastModifiedBy>Li, Yuchen</cp:lastModifiedBy>
  <cp:revision>74</cp:revision>
  <dcterms:created xsi:type="dcterms:W3CDTF">2018-01-04T17:17:09Z</dcterms:created>
  <dcterms:modified xsi:type="dcterms:W3CDTF">2018-03-14T19:41:11Z</dcterms:modified>
</cp:coreProperties>
</file>