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77" r:id="rId4"/>
    <p:sldId id="284" r:id="rId5"/>
    <p:sldId id="257" r:id="rId6"/>
    <p:sldId id="276" r:id="rId7"/>
    <p:sldId id="279" r:id="rId8"/>
    <p:sldId id="280" r:id="rId9"/>
    <p:sldId id="281" r:id="rId10"/>
    <p:sldId id="283" r:id="rId11"/>
    <p:sldId id="282" r:id="rId12"/>
    <p:sldId id="271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1E1B"/>
    <a:srgbClr val="4C991D"/>
    <a:srgbClr val="995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02"/>
    <p:restoredTop sz="94655"/>
  </p:normalViewPr>
  <p:slideViewPr>
    <p:cSldViewPr snapToGrid="0" snapToObjects="1">
      <p:cViewPr varScale="1">
        <p:scale>
          <a:sx n="100" d="100"/>
          <a:sy n="100" d="100"/>
        </p:scale>
        <p:origin x="9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8ED23-43D8-D94F-A5DC-C0F7F3E11FBC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60561-B313-E648-A51E-CF34BBA5D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6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0965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35729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15326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Slide_1_Tex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Internal_logo_widescre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9" r="41936" b="13101"/>
          <a:stretch>
            <a:fillRect/>
          </a:stretch>
        </p:blipFill>
        <p:spPr bwMode="auto">
          <a:xfrm>
            <a:off x="6705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IBM_logo_bl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38850"/>
            <a:ext cx="8128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493713"/>
            <a:ext cx="32956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29512"/>
            <a:ext cx="6705600" cy="1471837"/>
          </a:xfrm>
        </p:spPr>
        <p:txBody>
          <a:bodyPr lIns="91427" tIns="45714" rIns="91427" bIns="45714" anchor="b"/>
          <a:lstStyle>
            <a:lvl1pPr>
              <a:lnSpc>
                <a:spcPct val="90000"/>
              </a:lnSpc>
              <a:defRPr sz="5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86835"/>
            <a:ext cx="6705600" cy="1750979"/>
          </a:xfrm>
        </p:spPr>
        <p:txBody>
          <a:bodyPr lIns="91427" tIns="45714" rIns="91427" bIns="45714"/>
          <a:lstStyle>
            <a:lvl1pPr marL="0" indent="0">
              <a:buFontTx/>
              <a:buNone/>
              <a:defRPr sz="2400" b="1">
                <a:solidFill>
                  <a:srgbClr val="00B2F2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6833"/>
            <a:ext cx="10972800" cy="607980"/>
          </a:xfrm>
        </p:spPr>
        <p:txBody>
          <a:bodyPr lIns="91427" tIns="45714" rIns="91427" bIns="4571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9600" y="1601893"/>
            <a:ext cx="10972800" cy="4567770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 marL="608955" indent="-304477">
              <a:buFont typeface="Arial" pitchFamily="34" charset="0"/>
              <a:buChar char="−"/>
              <a:defRPr sz="2400"/>
            </a:lvl2pPr>
            <a:lvl3pPr marL="913432">
              <a:buFont typeface="Arial" pitchFamily="34" charset="0"/>
              <a:buChar char="−"/>
              <a:defRPr sz="2100"/>
            </a:lvl3pPr>
            <a:lvl4pPr marL="1217910">
              <a:buFont typeface="Arial" pitchFamily="34" charset="0"/>
              <a:buChar char="−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27" tIns="45714" rIns="91427" bIns="457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280"/>
            <a:ext cx="5386917" cy="638642"/>
          </a:xfrm>
        </p:spPr>
        <p:txBody>
          <a:bodyPr lIns="91427" tIns="45714" rIns="91427" bIns="45714" anchor="ctr"/>
          <a:lstStyle>
            <a:lvl1pPr marL="0" indent="0">
              <a:buNone/>
              <a:defRPr sz="2700" b="1"/>
            </a:lvl1pPr>
            <a:lvl2pPr marL="608955" indent="0">
              <a:buNone/>
              <a:defRPr sz="2700" b="1"/>
            </a:lvl2pPr>
            <a:lvl3pPr marL="1217910" indent="0">
              <a:buNone/>
              <a:defRPr sz="2400" b="1"/>
            </a:lvl3pPr>
            <a:lvl4pPr marL="1826864" indent="0">
              <a:buNone/>
              <a:defRPr sz="2100" b="1"/>
            </a:lvl4pPr>
            <a:lvl5pPr marL="2435819" indent="0">
              <a:buNone/>
              <a:defRPr sz="2100" b="1"/>
            </a:lvl5pPr>
            <a:lvl6pPr marL="3044775" indent="0">
              <a:buNone/>
              <a:defRPr sz="2100" b="1"/>
            </a:lvl6pPr>
            <a:lvl7pPr marL="3653730" indent="0">
              <a:buNone/>
              <a:defRPr sz="2100" b="1"/>
            </a:lvl7pPr>
            <a:lvl8pPr marL="4262684" indent="0">
              <a:buNone/>
              <a:defRPr sz="2100" b="1"/>
            </a:lvl8pPr>
            <a:lvl9pPr marL="4871639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280"/>
            <a:ext cx="5389033" cy="638642"/>
          </a:xfrm>
        </p:spPr>
        <p:txBody>
          <a:bodyPr lIns="91427" tIns="45714" rIns="91427" bIns="45714" anchor="ctr"/>
          <a:lstStyle>
            <a:lvl1pPr marL="0" indent="0">
              <a:buNone/>
              <a:defRPr sz="2700" b="1"/>
            </a:lvl1pPr>
            <a:lvl2pPr marL="608955" indent="0">
              <a:buNone/>
              <a:defRPr sz="2700" b="1"/>
            </a:lvl2pPr>
            <a:lvl3pPr marL="1217910" indent="0">
              <a:buNone/>
              <a:defRPr sz="2400" b="1"/>
            </a:lvl3pPr>
            <a:lvl4pPr marL="1826864" indent="0">
              <a:buNone/>
              <a:defRPr sz="2100" b="1"/>
            </a:lvl4pPr>
            <a:lvl5pPr marL="2435819" indent="0">
              <a:buNone/>
              <a:defRPr sz="2100" b="1"/>
            </a:lvl5pPr>
            <a:lvl6pPr marL="3044775" indent="0">
              <a:buNone/>
              <a:defRPr sz="2100" b="1"/>
            </a:lvl6pPr>
            <a:lvl7pPr marL="3653730" indent="0">
              <a:buNone/>
              <a:defRPr sz="2100" b="1"/>
            </a:lvl7pPr>
            <a:lvl8pPr marL="4262684" indent="0">
              <a:buNone/>
              <a:defRPr sz="2100" b="1"/>
            </a:lvl8pPr>
            <a:lvl9pPr marL="4871639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6197600" y="2210930"/>
            <a:ext cx="5384800" cy="3958735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100"/>
            </a:lvl3pPr>
            <a:lvl4pPr>
              <a:buFont typeface="Arial" pitchFamily="34" charset="0"/>
              <a:buChar char="•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09600" y="2210930"/>
            <a:ext cx="5384800" cy="3958735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100"/>
            </a:lvl3pPr>
            <a:lvl4pPr>
              <a:buFont typeface="Arial" pitchFamily="34" charset="0"/>
              <a:buChar char="•"/>
              <a:defRPr sz="190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27" tIns="45714" rIns="91427" bIns="457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89717" y="4800388"/>
            <a:ext cx="7315200" cy="566742"/>
          </a:xfrm>
        </p:spPr>
        <p:txBody>
          <a:bodyPr lIns="91427" tIns="45714" rIns="91427" bIns="45714"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269"/>
            <a:ext cx="7315200" cy="411522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4300"/>
            </a:lvl1pPr>
            <a:lvl2pPr marL="608955" indent="0">
              <a:buNone/>
              <a:defRPr sz="3700"/>
            </a:lvl2pPr>
            <a:lvl3pPr marL="1217910" indent="0">
              <a:buNone/>
              <a:defRPr sz="3200"/>
            </a:lvl3pPr>
            <a:lvl4pPr marL="1826864" indent="0">
              <a:buNone/>
              <a:defRPr sz="2700"/>
            </a:lvl4pPr>
            <a:lvl5pPr marL="2435819" indent="0">
              <a:buNone/>
              <a:defRPr sz="2700"/>
            </a:lvl5pPr>
            <a:lvl6pPr marL="3044775" indent="0">
              <a:buNone/>
              <a:defRPr sz="2700"/>
            </a:lvl6pPr>
            <a:lvl7pPr marL="3653730" indent="0">
              <a:buNone/>
              <a:defRPr sz="2700"/>
            </a:lvl7pPr>
            <a:lvl8pPr marL="4262684" indent="0">
              <a:buNone/>
              <a:defRPr sz="2700"/>
            </a:lvl8pPr>
            <a:lvl9pPr marL="4871639" indent="0">
              <a:buNone/>
              <a:defRPr sz="27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131"/>
            <a:ext cx="7315200" cy="805705"/>
          </a:xfrm>
        </p:spPr>
        <p:txBody>
          <a:bodyPr lIns="91427" tIns="45714" rIns="91427" bIns="45714"/>
          <a:lstStyle>
            <a:lvl1pPr marL="0" indent="0">
              <a:buNone/>
              <a:defRPr sz="1900"/>
            </a:lvl1pPr>
            <a:lvl2pPr marL="608955" indent="0">
              <a:buNone/>
              <a:defRPr sz="1600"/>
            </a:lvl2pPr>
            <a:lvl3pPr marL="1217910" indent="0">
              <a:buNone/>
              <a:defRPr sz="1300"/>
            </a:lvl3pPr>
            <a:lvl4pPr marL="1826864" indent="0">
              <a:buNone/>
              <a:defRPr sz="1200"/>
            </a:lvl4pPr>
            <a:lvl5pPr marL="2435819" indent="0">
              <a:buNone/>
              <a:defRPr sz="1200"/>
            </a:lvl5pPr>
            <a:lvl6pPr marL="3044775" indent="0">
              <a:buNone/>
              <a:defRPr sz="1200"/>
            </a:lvl6pPr>
            <a:lvl7pPr marL="3653730" indent="0">
              <a:buNone/>
              <a:defRPr sz="1200"/>
            </a:lvl7pPr>
            <a:lvl8pPr marL="4262684" indent="0">
              <a:buNone/>
              <a:defRPr sz="1200"/>
            </a:lvl8pPr>
            <a:lvl9pPr marL="487163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1" y="231648"/>
            <a:ext cx="5966369" cy="121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6784" y="6318165"/>
            <a:ext cx="280416" cy="26822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33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4DBDE34-E9B5-E04F-B662-69720E4BCB53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227" y="6331712"/>
            <a:ext cx="3860800" cy="26822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33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/>
              <a:t>Watson Health © IBM Corporation 2017</a:t>
            </a:r>
            <a:endParaRPr lang="en-US" dirty="0"/>
          </a:p>
        </p:txBody>
      </p:sp>
    </p:spTree>
    <p:extLst/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87287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51425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37888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2/1/18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93122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31508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2/1/18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7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27077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9662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CA86B-D2A5-1543-8396-0D0B2BBDC05D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0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9"/>
          <p:cNvSpPr>
            <a:spLocks noChangeShapeType="1"/>
          </p:cNvSpPr>
          <p:nvPr/>
        </p:nvSpPr>
        <p:spPr bwMode="auto">
          <a:xfrm>
            <a:off x="617538" y="458788"/>
            <a:ext cx="1107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7" tIns="45714" rIns="91427" bIns="45714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4266"/>
              </a:solidFill>
              <a:ea typeface="MS PGothic" panose="020B0600070205080204" pitchFamily="34" charset="-128"/>
            </a:endParaRPr>
          </a:p>
        </p:txBody>
      </p:sp>
      <p:pic>
        <p:nvPicPr>
          <p:cNvPr id="1027" name="Picture 8" descr="IBM_logo_blu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400" y="153988"/>
            <a:ext cx="6223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609600" y="6530975"/>
            <a:ext cx="447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4266"/>
                </a:solidFill>
                <a:ea typeface="ヒラギノ角ゴ Pro W3" charset="-128"/>
              </a:rPr>
              <a:t>© IBM 2017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8583613" y="6596063"/>
            <a:ext cx="33575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8B9CDD5-C20B-4E45-BC00-A284AFB1A6A0}" type="slidenum">
              <a:rPr lang="en-US" altLang="en-US" sz="1300">
                <a:solidFill>
                  <a:srgbClr val="004266"/>
                </a:solidFill>
                <a:ea typeface="ヒラギノ角ゴ Pro W3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1300" dirty="0">
              <a:solidFill>
                <a:srgbClr val="004266"/>
              </a:solidFill>
              <a:ea typeface="ヒラギノ角ゴ Pro W3" charset="-128"/>
            </a:endParaRPr>
          </a:p>
        </p:txBody>
      </p:sp>
      <p:pic>
        <p:nvPicPr>
          <p:cNvPr id="1030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88913"/>
            <a:ext cx="22352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18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5pPr>
      <a:lvl6pPr marL="608955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6pPr>
      <a:lvl7pPr marL="1217910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7pPr>
      <a:lvl8pPr marL="1826864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8pPr>
      <a:lvl9pPr marL="2435819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9pPr>
    </p:titleStyle>
    <p:bodyStyle>
      <a:lvl1pPr marL="306388" indent="-306388" algn="l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rgbClr val="004266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606425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>
          <a:solidFill>
            <a:srgbClr val="004266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911225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216025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738438" indent="-301625" algn="l" rtl="0" eaLnBrk="0" fontAlgn="base" hangingPunct="0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349252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3958207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567162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176117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55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1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64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19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775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73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684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639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ubtitle 1"/>
          <p:cNvSpPr>
            <a:spLocks noGrp="1"/>
          </p:cNvSpPr>
          <p:nvPr>
            <p:ph type="subTitle" idx="1"/>
          </p:nvPr>
        </p:nvSpPr>
        <p:spPr bwMode="auto">
          <a:xfrm>
            <a:off x="692730" y="4240935"/>
            <a:ext cx="67056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Hans" dirty="0"/>
              <a:t>February</a:t>
            </a:r>
            <a:r>
              <a:rPr lang="zh-Hans" altLang="en-US" dirty="0"/>
              <a:t> </a:t>
            </a:r>
            <a:r>
              <a:rPr lang="en-US" altLang="zh-Hans" dirty="0"/>
              <a:t>2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2018</a:t>
            </a:r>
          </a:p>
          <a:p>
            <a:endParaRPr lang="en-US" altLang="en-US" dirty="0"/>
          </a:p>
          <a:p>
            <a:r>
              <a:rPr lang="en-US" altLang="zh-CN" dirty="0"/>
              <a:t>Yuchen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 err="1"/>
              <a:t>Yanglin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  <a:endParaRPr lang="en-US" altLang="en-US" dirty="0"/>
          </a:p>
        </p:txBody>
      </p:sp>
      <p:sp>
        <p:nvSpPr>
          <p:cNvPr id="6146" name="Title 1"/>
          <p:cNvSpPr>
            <a:spLocks/>
          </p:cNvSpPr>
          <p:nvPr/>
        </p:nvSpPr>
        <p:spPr bwMode="auto">
          <a:xfrm>
            <a:off x="661988" y="2327275"/>
            <a:ext cx="8234362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Hans" sz="3600" dirty="0">
                <a:solidFill>
                  <a:srgbClr val="004266"/>
                </a:solidFill>
                <a:latin typeface="+mj-lt"/>
              </a:rPr>
              <a:t>New</a:t>
            </a:r>
            <a:r>
              <a:rPr lang="zh-Hans" altLang="en-US" sz="3600" dirty="0">
                <a:solidFill>
                  <a:srgbClr val="004266"/>
                </a:solidFill>
                <a:latin typeface="+mj-lt"/>
              </a:rPr>
              <a:t> </a:t>
            </a:r>
            <a:r>
              <a:rPr lang="en-US" altLang="zh-Hans" sz="3600" dirty="0">
                <a:solidFill>
                  <a:srgbClr val="004266"/>
                </a:solidFill>
                <a:latin typeface="+mj-lt"/>
              </a:rPr>
              <a:t>Analytics</a:t>
            </a:r>
            <a:r>
              <a:rPr lang="zh-CN" altLang="en-US" sz="3600" dirty="0">
                <a:solidFill>
                  <a:srgbClr val="004266"/>
                </a:solidFill>
                <a:latin typeface="+mj-lt"/>
              </a:rPr>
              <a:t> </a:t>
            </a:r>
            <a:r>
              <a:rPr lang="en-US" altLang="zh-CN" sz="3600" dirty="0">
                <a:solidFill>
                  <a:srgbClr val="004266"/>
                </a:solidFill>
                <a:latin typeface="+mj-lt"/>
              </a:rPr>
              <a:t>Server</a:t>
            </a:r>
            <a:r>
              <a:rPr lang="zh-CN" altLang="en-US" sz="3600" dirty="0">
                <a:solidFill>
                  <a:srgbClr val="004266"/>
                </a:solidFill>
                <a:latin typeface="+mj-lt"/>
              </a:rPr>
              <a:t> </a:t>
            </a:r>
            <a:r>
              <a:rPr lang="en-US" altLang="zh-CN" sz="3600" dirty="0">
                <a:solidFill>
                  <a:srgbClr val="004266"/>
                </a:solidFill>
                <a:latin typeface="+mj-lt"/>
              </a:rPr>
              <a:t>Setup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Hans" sz="3600" dirty="0">
                <a:solidFill>
                  <a:srgbClr val="004266"/>
                </a:solidFill>
                <a:latin typeface="+mj-lt"/>
              </a:rPr>
              <a:t>Phase</a:t>
            </a:r>
            <a:r>
              <a:rPr lang="zh-Hans" altLang="en-US" sz="3600" dirty="0">
                <a:solidFill>
                  <a:srgbClr val="004266"/>
                </a:solidFill>
                <a:latin typeface="+mj-lt"/>
              </a:rPr>
              <a:t> </a:t>
            </a:r>
            <a:r>
              <a:rPr lang="en-US" altLang="zh-Hans" sz="3600" dirty="0">
                <a:solidFill>
                  <a:srgbClr val="004266"/>
                </a:solidFill>
                <a:latin typeface="+mj-lt"/>
              </a:rPr>
              <a:t>1</a:t>
            </a:r>
            <a:endParaRPr lang="en-US" altLang="en-US" sz="2800" dirty="0">
              <a:solidFill>
                <a:srgbClr val="40404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9317515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9CB1-A170-014E-AE7B-B75A67B1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C84E0-77FB-9641-B127-2B8A90361722}"/>
              </a:ext>
            </a:extLst>
          </p:cNvPr>
          <p:cNvSpPr>
            <a:spLocks noGrp="1"/>
          </p:cNvSpPr>
          <p:nvPr>
            <p:ph idx="1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400" dirty="0"/>
              <a:t>Compliance:</a:t>
            </a:r>
            <a:r>
              <a:rPr lang="zh-CN" altLang="en-US" sz="2400" dirty="0"/>
              <a:t> </a:t>
            </a:r>
            <a:r>
              <a:rPr lang="en-US" altLang="zh-CN" sz="2400" dirty="0"/>
              <a:t>HIPAA and general client data guidelines</a:t>
            </a:r>
          </a:p>
          <a:p>
            <a:endParaRPr lang="en-US" altLang="zh-CN" sz="2400" dirty="0"/>
          </a:p>
          <a:p>
            <a:pPr lvl="1"/>
            <a:r>
              <a:rPr lang="en-US" sz="2000" dirty="0"/>
              <a:t>Ensure the confidentiality, integrity, and availability of all e-PHI they create, receive, maintain or transmit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Identify and protect against reasonably anticipated threats to the security or integrity of the information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Protect against reasonably anticipated, impermissible uses or disclosures; and</a:t>
            </a:r>
          </a:p>
          <a:p>
            <a:pPr lvl="2"/>
            <a:r>
              <a:rPr lang="en-US" sz="1800" dirty="0"/>
              <a:t>Ensure compliance by their workforce</a:t>
            </a:r>
          </a:p>
          <a:p>
            <a:pPr lvl="1"/>
            <a:endParaRPr lang="en-US" altLang="zh-CN" sz="2100" dirty="0"/>
          </a:p>
          <a:p>
            <a:pPr lvl="1"/>
            <a:endParaRPr lang="en-US" altLang="zh-Hans" sz="2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891765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sz="2400" dirty="0"/>
              <a:t>Standardization</a:t>
            </a:r>
          </a:p>
          <a:p>
            <a:pPr lvl="1"/>
            <a:r>
              <a:rPr lang="en-US" sz="2000" dirty="0"/>
              <a:t>Rather than building a new environment for every analysis, </a:t>
            </a:r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sz="2000" dirty="0"/>
              <a:t>can put the tools and packages required for certain types of analyses (e.g., SAS, python, etc.) into a container, create an image of that container, and have every user boot up an isolated, standardized environment from that image</a:t>
            </a:r>
            <a:endParaRPr lang="en-US" altLang="zh-CN" sz="2000" dirty="0"/>
          </a:p>
          <a:p>
            <a:pPr lvl="1"/>
            <a:endParaRPr lang="en-US" dirty="0"/>
          </a:p>
          <a:p>
            <a:r>
              <a:rPr lang="en-US" altLang="zh-CN" sz="2400" dirty="0"/>
              <a:t>Reproducibility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sz="2000" dirty="0"/>
              <a:t>Docker provides an easy way to share working environments including libraries and drivers. This </a:t>
            </a:r>
            <a:r>
              <a:rPr lang="en-US" altLang="zh-CN" sz="2000" dirty="0"/>
              <a:t>allows</a:t>
            </a:r>
            <a:r>
              <a:rPr lang="zh-CN" altLang="en-US" sz="2000" dirty="0"/>
              <a:t> </a:t>
            </a:r>
            <a:r>
              <a:rPr lang="en-US" sz="2000" dirty="0"/>
              <a:t>reproducible data science workflows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3257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vs. Sandbox Server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2592682188"/>
              </p:ext>
            </p:extLst>
          </p:nvPr>
        </p:nvGraphicFramePr>
        <p:xfrm>
          <a:off x="609600" y="1413103"/>
          <a:ext cx="10972800" cy="461648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34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9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3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76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chemeClr val="tx2"/>
                          </a:solidFill>
                        </a:rPr>
                        <a:t>Development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chemeClr val="tx2"/>
                          </a:solidFill>
                        </a:rPr>
                        <a:t>Sandbox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76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Timing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4C991D"/>
                          </a:solidFill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991E1B"/>
                          </a:solidFill>
                        </a:rPr>
                        <a:t>Mid-late February</a:t>
                      </a:r>
                      <a:endParaRPr lang="en-US" sz="1600" dirty="0">
                        <a:solidFill>
                          <a:srgbClr val="991E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18059"/>
                  </a:ext>
                </a:extLst>
              </a:tr>
              <a:tr h="14530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Data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restrictions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General HIPAA, client data guidelines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General HIPAA, client data guidelines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181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CPU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4C991D"/>
                          </a:solidFill>
                        </a:rPr>
                        <a:t>32</a:t>
                      </a:r>
                      <a:r>
                        <a:rPr lang="zh-CN" altLang="en-US" sz="1600" baseline="0" dirty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4C991D"/>
                          </a:solidFill>
                        </a:rPr>
                        <a:t>virtual</a:t>
                      </a:r>
                      <a:r>
                        <a:rPr lang="zh-CN" altLang="en-US" sz="1600" baseline="0" dirty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 err="1">
                          <a:solidFill>
                            <a:srgbClr val="4C991D"/>
                          </a:solidFill>
                        </a:rPr>
                        <a:t>cpu</a:t>
                      </a:r>
                      <a:r>
                        <a:rPr lang="zh-CN" altLang="en-US" sz="1600" baseline="0" dirty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4C991D"/>
                          </a:solidFill>
                        </a:rPr>
                        <a:t>per</a:t>
                      </a:r>
                      <a:r>
                        <a:rPr lang="zh-CN" altLang="en-US" sz="1600" baseline="0" dirty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4C991D"/>
                          </a:solidFill>
                        </a:rPr>
                        <a:t>virtual</a:t>
                      </a:r>
                      <a:r>
                        <a:rPr lang="zh-CN" altLang="en-US" sz="1600" baseline="0" dirty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4C991D"/>
                          </a:solidFill>
                        </a:rPr>
                        <a:t>machine</a:t>
                      </a:r>
                      <a:endParaRPr lang="en-US" sz="1600" dirty="0">
                        <a:solidFill>
                          <a:srgbClr val="4C99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rgbClr val="991E1B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zh-CN" altLang="en-US" sz="1600" kern="1200" dirty="0">
                          <a:solidFill>
                            <a:srgbClr val="991E1B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>
                          <a:solidFill>
                            <a:srgbClr val="991E1B"/>
                          </a:solidFill>
                          <a:latin typeface="+mn-lt"/>
                          <a:ea typeface="+mn-ea"/>
                          <a:cs typeface="+mn-cs"/>
                        </a:rPr>
                        <a:t>virtual</a:t>
                      </a:r>
                      <a:r>
                        <a:rPr lang="zh-CN" altLang="en-US" sz="1600" kern="1200" dirty="0">
                          <a:solidFill>
                            <a:srgbClr val="991E1B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 err="1">
                          <a:solidFill>
                            <a:srgbClr val="991E1B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1600" kern="1200" dirty="0">
                          <a:solidFill>
                            <a:srgbClr val="991E1B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>
                          <a:solidFill>
                            <a:srgbClr val="991E1B"/>
                          </a:solidFill>
                          <a:latin typeface="+mn-lt"/>
                          <a:ea typeface="+mn-ea"/>
                          <a:cs typeface="+mn-cs"/>
                        </a:rPr>
                        <a:t>per</a:t>
                      </a:r>
                      <a:r>
                        <a:rPr lang="zh-CN" altLang="en-US" sz="1600" kern="1200" dirty="0">
                          <a:solidFill>
                            <a:srgbClr val="991E1B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>
                          <a:solidFill>
                            <a:srgbClr val="991E1B"/>
                          </a:solidFill>
                          <a:latin typeface="+mn-lt"/>
                          <a:ea typeface="+mn-ea"/>
                          <a:cs typeface="+mn-cs"/>
                        </a:rPr>
                        <a:t>virtual</a:t>
                      </a:r>
                      <a:r>
                        <a:rPr lang="zh-CN" altLang="en-US" sz="1600" kern="1200" dirty="0">
                          <a:solidFill>
                            <a:srgbClr val="991E1B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>
                          <a:solidFill>
                            <a:srgbClr val="991E1B"/>
                          </a:solidFill>
                          <a:latin typeface="+mn-lt"/>
                          <a:ea typeface="+mn-ea"/>
                          <a:cs typeface="+mn-cs"/>
                        </a:rPr>
                        <a:t>machine</a:t>
                      </a:r>
                      <a:endParaRPr lang="en-US" sz="1600" kern="1200" dirty="0">
                        <a:solidFill>
                          <a:srgbClr val="991E1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47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Storage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4C991D"/>
                          </a:solidFill>
                        </a:rPr>
                        <a:t>5TB</a:t>
                      </a:r>
                      <a:endParaRPr lang="en-US" sz="1600" dirty="0">
                        <a:solidFill>
                          <a:srgbClr val="4C99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991E1B"/>
                          </a:solidFill>
                        </a:rPr>
                        <a:t>12TB</a:t>
                      </a:r>
                      <a:endParaRPr lang="en-US" sz="1600" dirty="0">
                        <a:solidFill>
                          <a:srgbClr val="991E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RAM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4C991D"/>
                          </a:solidFill>
                        </a:rPr>
                        <a:t>128GB</a:t>
                      </a:r>
                      <a:endParaRPr lang="en-US" sz="1600" dirty="0">
                        <a:solidFill>
                          <a:srgbClr val="4C99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991E1B"/>
                          </a:solidFill>
                        </a:rPr>
                        <a:t>512GB</a:t>
                      </a:r>
                      <a:endParaRPr lang="en-US" sz="1600" dirty="0">
                        <a:solidFill>
                          <a:srgbClr val="991E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36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Operating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system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Red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Hat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Enterprise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Linux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7.3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Red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Hat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Enterprise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Linux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7.3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/>
                        <a:t>Data</a:t>
                      </a:r>
                      <a:r>
                        <a:rPr lang="zh-CN" altLang="en-US" sz="1800" b="0" dirty="0"/>
                        <a:t> </a:t>
                      </a:r>
                      <a:r>
                        <a:rPr lang="en-US" altLang="zh-CN" sz="1800" b="0" dirty="0"/>
                        <a:t>access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NFTS mount to 0852 and 1465 server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</a:t>
                      </a:r>
                      <a:r>
                        <a:rPr lang="en-US" altLang="zh-CN" sz="1800" baseline="30000" dirty="0"/>
                        <a:t>rd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altLang="zh-CN" sz="1800" baseline="0" dirty="0"/>
                        <a:t>party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altLang="zh-CN" sz="1800" baseline="0" dirty="0"/>
                        <a:t>software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Docker</a:t>
                      </a:r>
                      <a:r>
                        <a:rPr lang="en-US" altLang="zh-CN" sz="1600" b="0" dirty="0"/>
                        <a:t>(17.06.2-ee-6)</a:t>
                      </a:r>
                      <a:r>
                        <a:rPr lang="en-US" altLang="zh-CN" sz="1600" b="0" baseline="0" dirty="0"/>
                        <a:t>,</a:t>
                      </a:r>
                      <a:r>
                        <a:rPr lang="zh-CN" altLang="en-US" sz="1600" b="0" baseline="0" dirty="0"/>
                        <a:t> </a:t>
                      </a:r>
                      <a:r>
                        <a:rPr lang="en-US" altLang="zh-CN" sz="1600" baseline="0" dirty="0"/>
                        <a:t>Flexible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Analytics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(via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API)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79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/>
                        <a:t>Docker</a:t>
                      </a:r>
                      <a:r>
                        <a:rPr lang="en-US" altLang="zh-CN" sz="1600" b="0" dirty="0"/>
                        <a:t>(17.06.2-ee-6)</a:t>
                      </a:r>
                      <a:r>
                        <a:rPr lang="en-US" altLang="zh-CN" sz="1600" b="0" baseline="0" dirty="0"/>
                        <a:t>,</a:t>
                      </a:r>
                      <a:r>
                        <a:rPr lang="zh-CN" altLang="en-US" sz="1600" b="0" baseline="0" dirty="0"/>
                        <a:t> </a:t>
                      </a:r>
                      <a:r>
                        <a:rPr lang="en-US" altLang="zh-CN" sz="1600" baseline="0" dirty="0"/>
                        <a:t>Flexible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Analytics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(via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API)</a:t>
                      </a:r>
                      <a:r>
                        <a:rPr lang="en-US" altLang="zh-CN" sz="1600" dirty="0"/>
                        <a:t>,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>
                          <a:solidFill>
                            <a:srgbClr val="991E1B"/>
                          </a:solidFill>
                        </a:rPr>
                        <a:t>Anaconda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Python(&gt;=3.6: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pandas,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>
                          <a:solidFill>
                            <a:srgbClr val="991E1B"/>
                          </a:solidFill>
                        </a:rPr>
                        <a:t>numpy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,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>
                          <a:solidFill>
                            <a:srgbClr val="991E1B"/>
                          </a:solidFill>
                        </a:rPr>
                        <a:t>sklearn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),</a:t>
                      </a:r>
                      <a:r>
                        <a:rPr lang="zh-Hans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R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and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>
                          <a:solidFill>
                            <a:srgbClr val="991E1B"/>
                          </a:solidFill>
                        </a:rPr>
                        <a:t>Rstudio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,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SQL,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>
                          <a:solidFill>
                            <a:srgbClr val="991E1B"/>
                          </a:solidFill>
                        </a:rPr>
                        <a:t>Git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,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>
                          <a:solidFill>
                            <a:srgbClr val="991E1B"/>
                          </a:solidFill>
                        </a:rPr>
                        <a:t>Git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LFS,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>
                          <a:solidFill>
                            <a:srgbClr val="991E1B"/>
                          </a:solidFill>
                        </a:rPr>
                        <a:t>Jupyter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Notebook</a:t>
                      </a:r>
                      <a:endParaRPr lang="en-US" sz="1600" i="0" dirty="0">
                        <a:solidFill>
                          <a:srgbClr val="991E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808250"/>
                  </a:ext>
                </a:extLst>
              </a:tr>
              <a:tr h="55157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Access/users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4C991D"/>
                          </a:solidFill>
                        </a:rPr>
                        <a:t>Restricted</a:t>
                      </a:r>
                      <a:r>
                        <a:rPr lang="zh-CN" altLang="en-US" sz="1600" baseline="0" dirty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4C991D"/>
                          </a:solidFill>
                        </a:rPr>
                        <a:t>access</a:t>
                      </a:r>
                      <a:r>
                        <a:rPr lang="zh-CN" altLang="en-US" sz="1600" baseline="0" dirty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4C991D"/>
                          </a:solidFill>
                        </a:rPr>
                        <a:t>to</a:t>
                      </a:r>
                      <a:r>
                        <a:rPr lang="zh-CN" altLang="en-US" sz="1600" baseline="0" dirty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4C991D"/>
                          </a:solidFill>
                        </a:rPr>
                        <a:t>and</a:t>
                      </a:r>
                      <a:r>
                        <a:rPr lang="zh-CN" altLang="en-US" sz="1600" baseline="0" dirty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4C991D"/>
                          </a:solidFill>
                        </a:rPr>
                        <a:t>control</a:t>
                      </a:r>
                      <a:r>
                        <a:rPr lang="zh-CN" altLang="en-US" sz="1600" baseline="0" dirty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4C991D"/>
                          </a:solidFill>
                        </a:rPr>
                        <a:t>by</a:t>
                      </a:r>
                      <a:r>
                        <a:rPr lang="zh-CN" altLang="en-US" sz="1600" baseline="0" dirty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4C991D"/>
                          </a:solidFill>
                        </a:rPr>
                        <a:t>project/development</a:t>
                      </a:r>
                      <a:r>
                        <a:rPr lang="zh-CN" altLang="en-US" sz="1600" baseline="0" dirty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4C991D"/>
                          </a:solidFill>
                        </a:rPr>
                        <a:t>lead</a:t>
                      </a:r>
                      <a:endParaRPr lang="en-US" sz="1600" dirty="0">
                        <a:solidFill>
                          <a:srgbClr val="4C99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991E1B"/>
                          </a:solidFill>
                        </a:rPr>
                        <a:t>Restricted</a:t>
                      </a:r>
                      <a:r>
                        <a:rPr lang="zh-CN" altLang="en-US" sz="160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and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u</a:t>
                      </a:r>
                      <a:r>
                        <a:rPr lang="en-US" altLang="zh-CN" sz="1600" dirty="0">
                          <a:solidFill>
                            <a:srgbClr val="991E1B"/>
                          </a:solidFill>
                        </a:rPr>
                        <a:t>nrestricted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access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to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and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control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by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ACE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users</a:t>
                      </a:r>
                      <a:endParaRPr lang="en-US" sz="1600" i="0" dirty="0">
                        <a:solidFill>
                          <a:srgbClr val="991E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213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23346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4C33-DE93-2F4F-8D19-90414427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Current</a:t>
            </a:r>
            <a:r>
              <a:rPr lang="zh-Hans" altLang="en-US" dirty="0"/>
              <a:t> </a:t>
            </a:r>
            <a:r>
              <a:rPr lang="en-US" altLang="zh-Hans" dirty="0"/>
              <a:t>Situations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F506-294A-5F48-B782-E2D9370F6A45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Hans" sz="2400" dirty="0"/>
              <a:t>Analytics</a:t>
            </a:r>
            <a:r>
              <a:rPr lang="zh-Hans" altLang="en-US" sz="2400" dirty="0"/>
              <a:t> </a:t>
            </a:r>
            <a:r>
              <a:rPr lang="en-US" altLang="zh-Hans" sz="2400" dirty="0"/>
              <a:t>Server</a:t>
            </a:r>
            <a:r>
              <a:rPr lang="zh-Hans" altLang="en-US" sz="2400" dirty="0"/>
              <a:t> </a:t>
            </a:r>
            <a:r>
              <a:rPr lang="en-US" altLang="zh-Hans" sz="2400" dirty="0"/>
              <a:t>(0852)</a:t>
            </a:r>
          </a:p>
          <a:p>
            <a:pPr lvl="1"/>
            <a:r>
              <a:rPr lang="en-US" altLang="zh-Hans" sz="2000" dirty="0"/>
              <a:t>MarketScan,</a:t>
            </a:r>
            <a:r>
              <a:rPr lang="zh-Hans" altLang="en-US" sz="2000" dirty="0"/>
              <a:t> </a:t>
            </a:r>
            <a:r>
              <a:rPr lang="en-US" altLang="zh-Hans" sz="2000" dirty="0"/>
              <a:t>data</a:t>
            </a:r>
            <a:r>
              <a:rPr lang="zh-Hans" altLang="en-US" sz="2000" dirty="0"/>
              <a:t> </a:t>
            </a:r>
            <a:r>
              <a:rPr lang="en-US" altLang="zh-Hans" sz="2000" dirty="0"/>
              <a:t>mentors,</a:t>
            </a:r>
            <a:r>
              <a:rPr lang="zh-Hans" altLang="en-US" sz="2000" dirty="0"/>
              <a:t> </a:t>
            </a:r>
            <a:r>
              <a:rPr lang="en-US" altLang="zh-Hans" sz="2000" dirty="0"/>
              <a:t>client</a:t>
            </a:r>
            <a:r>
              <a:rPr lang="zh-Hans" altLang="en-US" sz="2000" dirty="0"/>
              <a:t> </a:t>
            </a:r>
            <a:r>
              <a:rPr lang="en-US" altLang="zh-Hans" sz="2000" dirty="0"/>
              <a:t>data</a:t>
            </a:r>
          </a:p>
          <a:p>
            <a:pPr lvl="1"/>
            <a:r>
              <a:rPr lang="en-US" altLang="zh-Hans" sz="2000" dirty="0"/>
              <a:t>Python,</a:t>
            </a:r>
            <a:r>
              <a:rPr lang="zh-Hans" altLang="en-US" sz="2000" dirty="0"/>
              <a:t> </a:t>
            </a:r>
            <a:r>
              <a:rPr lang="en-US" altLang="zh-Hans" sz="2000" dirty="0"/>
              <a:t>R</a:t>
            </a:r>
            <a:r>
              <a:rPr lang="zh-Hans" altLang="en-US" sz="2000" dirty="0"/>
              <a:t> </a:t>
            </a:r>
            <a:r>
              <a:rPr lang="en-US" altLang="zh-Hans" sz="2000" dirty="0"/>
              <a:t>,</a:t>
            </a:r>
            <a:r>
              <a:rPr lang="zh-Hans" altLang="en-US" sz="2000" dirty="0"/>
              <a:t> </a:t>
            </a:r>
            <a:r>
              <a:rPr lang="en-US" altLang="zh-Hans" sz="2000" dirty="0"/>
              <a:t>SAS</a:t>
            </a:r>
            <a:r>
              <a:rPr lang="zh-Hans" altLang="en-US" sz="2000" dirty="0"/>
              <a:t> </a:t>
            </a:r>
            <a:r>
              <a:rPr lang="en-US" altLang="zh-Hans" sz="2000" dirty="0"/>
              <a:t>enabled</a:t>
            </a:r>
          </a:p>
          <a:p>
            <a:pPr lvl="1"/>
            <a:r>
              <a:rPr lang="en-US" altLang="zh-Hans" sz="2000" dirty="0"/>
              <a:t>Very</a:t>
            </a:r>
            <a:r>
              <a:rPr lang="zh-Hans" altLang="en-US" sz="2000" dirty="0"/>
              <a:t> </a:t>
            </a:r>
            <a:r>
              <a:rPr lang="en-US" altLang="zh-Hans" sz="2000" dirty="0"/>
              <a:t>crowded</a:t>
            </a:r>
          </a:p>
          <a:p>
            <a:pPr lvl="1"/>
            <a:endParaRPr lang="en-US" altLang="zh-Hans" dirty="0"/>
          </a:p>
          <a:p>
            <a:r>
              <a:rPr lang="en-US" altLang="zh-Hans" sz="2400" dirty="0"/>
              <a:t>NIKE</a:t>
            </a:r>
            <a:r>
              <a:rPr lang="zh-Hans" altLang="en-US" sz="2400" dirty="0"/>
              <a:t> </a:t>
            </a:r>
            <a:r>
              <a:rPr lang="en-US" altLang="zh-Hans" sz="2400" dirty="0"/>
              <a:t>Server</a:t>
            </a:r>
            <a:r>
              <a:rPr lang="zh-Hans" altLang="en-US" sz="2400" dirty="0"/>
              <a:t> </a:t>
            </a:r>
            <a:r>
              <a:rPr lang="en-US" altLang="zh-Hans" sz="2400" dirty="0"/>
              <a:t>(1465)</a:t>
            </a:r>
          </a:p>
          <a:p>
            <a:pPr lvl="1"/>
            <a:r>
              <a:rPr lang="en-US" altLang="zh-Hans" sz="2000" dirty="0"/>
              <a:t>MarketScan</a:t>
            </a:r>
            <a:r>
              <a:rPr lang="zh-Hans" altLang="en-US" sz="2000" dirty="0"/>
              <a:t> </a:t>
            </a:r>
            <a:r>
              <a:rPr lang="en-US" altLang="zh-Hans" sz="2000" dirty="0"/>
              <a:t>data</a:t>
            </a:r>
          </a:p>
          <a:p>
            <a:pPr lvl="1"/>
            <a:r>
              <a:rPr lang="en-US" altLang="zh-Hans" sz="2000" dirty="0"/>
              <a:t>SAS</a:t>
            </a:r>
            <a:r>
              <a:rPr lang="zh-Hans" altLang="en-US" sz="2000" dirty="0"/>
              <a:t> </a:t>
            </a:r>
            <a:r>
              <a:rPr lang="en-US" altLang="zh-Hans" sz="2000" dirty="0"/>
              <a:t>enabled</a:t>
            </a:r>
          </a:p>
          <a:p>
            <a:pPr lvl="1"/>
            <a:r>
              <a:rPr lang="en-US" altLang="zh-Hans" sz="2000" dirty="0"/>
              <a:t>Python,</a:t>
            </a:r>
            <a:r>
              <a:rPr lang="zh-Hans" altLang="en-US" sz="2000" dirty="0"/>
              <a:t> </a:t>
            </a:r>
            <a:r>
              <a:rPr lang="en-US" altLang="zh-Hans" sz="2000" dirty="0"/>
              <a:t>R</a:t>
            </a:r>
            <a:r>
              <a:rPr lang="zh-Hans" altLang="en-US" sz="2000" dirty="0"/>
              <a:t> </a:t>
            </a:r>
            <a:r>
              <a:rPr lang="en-US" altLang="zh-Hans" sz="2000" dirty="0"/>
              <a:t>not</a:t>
            </a:r>
            <a:r>
              <a:rPr lang="zh-Hans" altLang="en-US" sz="2000" dirty="0"/>
              <a:t> </a:t>
            </a:r>
            <a:r>
              <a:rPr lang="en-US" altLang="zh-Hans" sz="2000" dirty="0"/>
              <a:t>available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4520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F4F5-CDA3-7F4D-86A9-17619289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Data</a:t>
            </a:r>
            <a:r>
              <a:rPr lang="zh-Hans" altLang="en-US" dirty="0"/>
              <a:t> </a:t>
            </a:r>
            <a:r>
              <a:rPr lang="en-US" altLang="zh-Hans" dirty="0"/>
              <a:t>Science</a:t>
            </a:r>
            <a:r>
              <a:rPr lang="zh-Hans" altLang="en-US" dirty="0"/>
              <a:t> </a:t>
            </a:r>
            <a:r>
              <a:rPr lang="en-US" altLang="zh-Hans" dirty="0"/>
              <a:t>Workflow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07C183-D4A6-B54F-AF4A-2E4779C4C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194813"/>
            <a:ext cx="88900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3881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Hans" sz="2400" dirty="0"/>
              <a:t>Build</a:t>
            </a:r>
            <a:r>
              <a:rPr lang="zh-Hans" altLang="en-US" sz="2400" dirty="0"/>
              <a:t> </a:t>
            </a:r>
            <a:r>
              <a:rPr lang="en-US" altLang="zh-Hans" sz="2400" dirty="0"/>
              <a:t>a</a:t>
            </a:r>
            <a:r>
              <a:rPr lang="zh-Hans" altLang="en-US" sz="2400" dirty="0"/>
              <a:t> </a:t>
            </a:r>
            <a:r>
              <a:rPr lang="en-US" altLang="zh-Hans" sz="2400" dirty="0"/>
              <a:t>team</a:t>
            </a:r>
            <a:r>
              <a:rPr lang="zh-Hans" altLang="en-US" sz="2400" dirty="0"/>
              <a:t> </a:t>
            </a:r>
            <a:r>
              <a:rPr lang="en-US" altLang="zh-Hans" sz="2400" dirty="0"/>
              <a:t>(ACE)</a:t>
            </a:r>
            <a:r>
              <a:rPr lang="zh-Hans" altLang="en-US" sz="2400" dirty="0"/>
              <a:t> </a:t>
            </a:r>
            <a:r>
              <a:rPr lang="en-US" altLang="zh-Hans" sz="2400" dirty="0"/>
              <a:t>development</a:t>
            </a:r>
            <a:r>
              <a:rPr lang="zh-Hans" altLang="en-US" sz="2400" dirty="0"/>
              <a:t> </a:t>
            </a:r>
            <a:r>
              <a:rPr lang="en-US" altLang="zh-Hans" sz="2400" dirty="0"/>
              <a:t>server </a:t>
            </a:r>
          </a:p>
          <a:p>
            <a:pPr lvl="1"/>
            <a:r>
              <a:rPr lang="en-US" altLang="zh-Hans" sz="2100" dirty="0"/>
              <a:t>Development</a:t>
            </a:r>
            <a:r>
              <a:rPr lang="zh-Hans" altLang="en-US" sz="2100" dirty="0"/>
              <a:t> </a:t>
            </a:r>
            <a:r>
              <a:rPr lang="en-US" altLang="zh-Hans" sz="2100" dirty="0"/>
              <a:t>server</a:t>
            </a:r>
            <a:r>
              <a:rPr lang="zh-Hans" altLang="en-US" sz="2100" dirty="0"/>
              <a:t> </a:t>
            </a:r>
            <a:r>
              <a:rPr lang="en-US" altLang="zh-Hans" sz="2100" dirty="0"/>
              <a:t>will:</a:t>
            </a:r>
          </a:p>
          <a:p>
            <a:pPr lvl="2"/>
            <a:r>
              <a:rPr lang="en-US" altLang="zh-Hans" sz="1800" b="1" dirty="0"/>
              <a:t>R</a:t>
            </a:r>
            <a:r>
              <a:rPr lang="en-US" sz="1800" b="1" dirty="0"/>
              <a:t>un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final</a:t>
            </a:r>
            <a:r>
              <a:rPr lang="en-US" sz="1800" dirty="0"/>
              <a:t> models only</a:t>
            </a:r>
            <a:r>
              <a:rPr lang="en-US" sz="1800" b="1" dirty="0"/>
              <a:t> </a:t>
            </a:r>
            <a:r>
              <a:rPr lang="en-US" sz="1800" dirty="0"/>
              <a:t>(i.e., for incorporation into products such as Flexible Analytics)</a:t>
            </a:r>
          </a:p>
          <a:p>
            <a:pPr lvl="2"/>
            <a:r>
              <a:rPr lang="en-US" altLang="zh-Hans" sz="1800" b="1" dirty="0"/>
              <a:t>A</a:t>
            </a:r>
            <a:r>
              <a:rPr lang="en-US" sz="1800" b="1" dirty="0"/>
              <a:t>rchive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final</a:t>
            </a:r>
            <a:r>
              <a:rPr lang="en-US" sz="1800" dirty="0"/>
              <a:t> code, metadata, and relevant train/test/output datasets (HIPAA)</a:t>
            </a:r>
          </a:p>
          <a:p>
            <a:pPr lvl="2"/>
            <a:r>
              <a:rPr lang="en-US" altLang="zh-Hans" sz="1800" b="1" dirty="0"/>
              <a:t>I</a:t>
            </a:r>
            <a:r>
              <a:rPr lang="en-US" sz="1800" b="1" dirty="0"/>
              <a:t>nterface</a:t>
            </a:r>
            <a:r>
              <a:rPr lang="en-US" sz="1800" dirty="0"/>
              <a:t> with production/engineering teams (e.g., through use of Docker)</a:t>
            </a:r>
          </a:p>
          <a:p>
            <a:pPr lvl="1"/>
            <a:endParaRPr lang="en-US" altLang="zh-CN" sz="2000" dirty="0"/>
          </a:p>
          <a:p>
            <a:r>
              <a:rPr lang="en-US" altLang="zh-Hans" sz="2400" dirty="0"/>
              <a:t>Build</a:t>
            </a:r>
            <a:r>
              <a:rPr lang="zh-Hans" altLang="en-US" sz="2400" dirty="0"/>
              <a:t> </a:t>
            </a:r>
            <a:r>
              <a:rPr lang="en-US" altLang="zh-Hans" sz="2400" dirty="0"/>
              <a:t>a</a:t>
            </a:r>
            <a:r>
              <a:rPr lang="zh-Hans" altLang="en-US" sz="2400" dirty="0"/>
              <a:t> </a:t>
            </a:r>
            <a:r>
              <a:rPr lang="en-US" altLang="zh-Hans" sz="2400" b="1" dirty="0"/>
              <a:t>future-proof</a:t>
            </a:r>
            <a:r>
              <a:rPr lang="en-US" altLang="zh-Hans" sz="2400" dirty="0"/>
              <a:t> team</a:t>
            </a:r>
            <a:r>
              <a:rPr lang="zh-Hans" altLang="en-US" sz="2400" dirty="0"/>
              <a:t> </a:t>
            </a:r>
            <a:r>
              <a:rPr lang="en-US" altLang="zh-Hans" sz="2400" dirty="0"/>
              <a:t>(ACE)</a:t>
            </a:r>
            <a:r>
              <a:rPr lang="zh-Hans" altLang="en-US" sz="2400" dirty="0"/>
              <a:t> </a:t>
            </a:r>
            <a:r>
              <a:rPr lang="en-US" altLang="zh-Hans" sz="2400" dirty="0"/>
              <a:t>sandbox</a:t>
            </a:r>
            <a:r>
              <a:rPr lang="zh-Hans" altLang="en-US" sz="2400" dirty="0"/>
              <a:t> </a:t>
            </a:r>
            <a:r>
              <a:rPr lang="en-US" altLang="zh-Hans" sz="2400" dirty="0"/>
              <a:t>server</a:t>
            </a:r>
          </a:p>
          <a:p>
            <a:pPr lvl="1"/>
            <a:r>
              <a:rPr lang="en-US" altLang="zh-Hans" sz="2100" dirty="0"/>
              <a:t>Sandbox</a:t>
            </a:r>
            <a:r>
              <a:rPr lang="zh-Hans" altLang="en-US" sz="2100" dirty="0"/>
              <a:t> </a:t>
            </a:r>
            <a:r>
              <a:rPr lang="en-US" altLang="zh-Hans" sz="2100" dirty="0"/>
              <a:t>server</a:t>
            </a:r>
            <a:r>
              <a:rPr lang="zh-Hans" altLang="en-US" sz="2100" dirty="0"/>
              <a:t> </a:t>
            </a:r>
            <a:r>
              <a:rPr lang="en-US" altLang="zh-Hans" sz="2100" dirty="0"/>
              <a:t>will</a:t>
            </a:r>
            <a:r>
              <a:rPr lang="en-US" altLang="zh-Hans" sz="1800" dirty="0"/>
              <a:t>:</a:t>
            </a:r>
          </a:p>
          <a:p>
            <a:pPr lvl="2"/>
            <a:r>
              <a:rPr lang="en-US" altLang="zh-Hans" sz="1800" b="1" dirty="0"/>
              <a:t>Provide </a:t>
            </a:r>
            <a:r>
              <a:rPr lang="en-US" altLang="zh-Hans" sz="1800" dirty="0"/>
              <a:t>space for model fitting and testing</a:t>
            </a:r>
          </a:p>
          <a:p>
            <a:pPr lvl="2"/>
            <a:r>
              <a:rPr lang="en-US" altLang="zh-Hans" sz="1800" b="1" dirty="0"/>
              <a:t>A</a:t>
            </a:r>
            <a:r>
              <a:rPr lang="en-US" sz="1800" b="1" dirty="0"/>
              <a:t>rchive</a:t>
            </a:r>
            <a:r>
              <a:rPr lang="en-US" sz="1800" dirty="0"/>
              <a:t> code, metadata, and relevant train/test/output datasets (HIPAA)</a:t>
            </a:r>
          </a:p>
          <a:p>
            <a:pPr lvl="2"/>
            <a:r>
              <a:rPr lang="en-US" altLang="zh-Hans" sz="1800" b="1" dirty="0"/>
              <a:t>I</a:t>
            </a:r>
            <a:r>
              <a:rPr lang="en-US" sz="1800" b="1" dirty="0"/>
              <a:t>nterface</a:t>
            </a:r>
            <a:r>
              <a:rPr lang="en-US" sz="1800" dirty="0"/>
              <a:t> with development server (e.g., through use of Docker)</a:t>
            </a:r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455446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building</a:t>
            </a:r>
            <a:r>
              <a:rPr lang="zh-Hans" altLang="en-US" dirty="0"/>
              <a:t> </a:t>
            </a:r>
            <a:r>
              <a:rPr lang="en-US" altLang="zh-Hans" dirty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sz="2400" dirty="0"/>
              <a:t>Capacity: </a:t>
            </a:r>
            <a:r>
              <a:rPr lang="en-US" altLang="zh-Hans" sz="2400" dirty="0"/>
              <a:t>storage</a:t>
            </a:r>
            <a:r>
              <a:rPr lang="zh-Hans" altLang="en-US" sz="2400" dirty="0"/>
              <a:t> </a:t>
            </a:r>
            <a:r>
              <a:rPr lang="en-US" altLang="zh-Hans" sz="2400" dirty="0"/>
              <a:t>and</a:t>
            </a:r>
            <a:r>
              <a:rPr lang="zh-Hans" altLang="en-US" sz="2400" dirty="0"/>
              <a:t> </a:t>
            </a:r>
            <a:r>
              <a:rPr lang="en-US" altLang="zh-Hans" sz="2400" dirty="0"/>
              <a:t>computing</a:t>
            </a:r>
            <a:r>
              <a:rPr lang="zh-Hans" altLang="en-US" sz="2400" dirty="0"/>
              <a:t> </a:t>
            </a:r>
            <a:r>
              <a:rPr lang="en-US" altLang="zh-Hans" sz="2400" dirty="0"/>
              <a:t>power</a:t>
            </a:r>
          </a:p>
          <a:p>
            <a:pPr lvl="1"/>
            <a:r>
              <a:rPr lang="en-US" altLang="zh-Hans" sz="2000" dirty="0"/>
              <a:t>To</a:t>
            </a:r>
            <a:r>
              <a:rPr lang="zh-Hans" altLang="en-US" sz="2000" dirty="0"/>
              <a:t> </a:t>
            </a:r>
            <a:r>
              <a:rPr lang="en-US" altLang="zh-Hans" sz="2000" dirty="0"/>
              <a:t>accommodate</a:t>
            </a:r>
            <a:r>
              <a:rPr lang="zh-Hans" altLang="en-US" sz="2000" dirty="0"/>
              <a:t> </a:t>
            </a:r>
            <a:r>
              <a:rPr lang="en-US" altLang="zh-Hans" sz="2000" dirty="0"/>
              <a:t>20-30</a:t>
            </a:r>
            <a:r>
              <a:rPr lang="zh-Hans" altLang="en-US" sz="2000" dirty="0"/>
              <a:t> </a:t>
            </a:r>
            <a:r>
              <a:rPr lang="en-US" altLang="zh-Hans" sz="2000" dirty="0"/>
              <a:t>users</a:t>
            </a:r>
            <a:r>
              <a:rPr lang="zh-Hans" altLang="en-US" sz="2000" dirty="0"/>
              <a:t> </a:t>
            </a:r>
            <a:r>
              <a:rPr lang="en-US" altLang="zh-Hans" sz="2000" dirty="0"/>
              <a:t>on</a:t>
            </a:r>
            <a:r>
              <a:rPr lang="zh-Hans" altLang="en-US" sz="2000" dirty="0"/>
              <a:t> </a:t>
            </a:r>
            <a:r>
              <a:rPr lang="en-US" altLang="zh-Hans" sz="2000" dirty="0"/>
              <a:t>ongoing</a:t>
            </a:r>
            <a:r>
              <a:rPr lang="zh-Hans" altLang="en-US" sz="2000" dirty="0"/>
              <a:t> </a:t>
            </a:r>
            <a:r>
              <a:rPr lang="en-US" altLang="zh-Hans" sz="2000" dirty="0"/>
              <a:t>basis</a:t>
            </a:r>
          </a:p>
          <a:p>
            <a:pPr lvl="1"/>
            <a:endParaRPr lang="en-US" altLang="zh-CN" sz="2300" dirty="0"/>
          </a:p>
          <a:p>
            <a:r>
              <a:rPr lang="en-US" altLang="zh-CN" sz="2400" dirty="0">
                <a:solidFill>
                  <a:schemeClr val="tx1"/>
                </a:solidFill>
              </a:rPr>
              <a:t>Connectivity: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Hans" sz="2400" dirty="0"/>
              <a:t>access</a:t>
            </a:r>
            <a:r>
              <a:rPr lang="zh-Hans" altLang="en-US" sz="2400" dirty="0"/>
              <a:t> </a:t>
            </a:r>
            <a:r>
              <a:rPr lang="en-US" altLang="zh-Hans" sz="2400" dirty="0"/>
              <a:t>to</a:t>
            </a:r>
            <a:r>
              <a:rPr lang="zh-Hans" altLang="en-US" sz="2400" dirty="0"/>
              <a:t> </a:t>
            </a:r>
            <a:r>
              <a:rPr lang="en-US" altLang="zh-Hans" sz="2400" dirty="0"/>
              <a:t>in-house</a:t>
            </a:r>
            <a:r>
              <a:rPr lang="zh-Hans" altLang="en-US" sz="2400" dirty="0"/>
              <a:t> </a:t>
            </a:r>
            <a:r>
              <a:rPr lang="en-US" altLang="zh-Hans" sz="2400" dirty="0"/>
              <a:t>data</a:t>
            </a:r>
            <a:r>
              <a:rPr lang="zh-Hans" altLang="en-US" sz="2400" dirty="0"/>
              <a:t> </a:t>
            </a:r>
            <a:r>
              <a:rPr lang="en-US" altLang="zh-Hans" sz="2400" dirty="0"/>
              <a:t>sources</a:t>
            </a:r>
          </a:p>
          <a:p>
            <a:endParaRPr lang="en-US" altLang="zh-Hans" sz="2400" dirty="0"/>
          </a:p>
          <a:p>
            <a:r>
              <a:rPr lang="en-US" altLang="zh-Hans" sz="2400" dirty="0"/>
              <a:t>Compatibility:</a:t>
            </a:r>
            <a:r>
              <a:rPr lang="zh-Hans" altLang="en-US" sz="2400" dirty="0"/>
              <a:t> </a:t>
            </a:r>
            <a:r>
              <a:rPr lang="en-US" altLang="zh-Hans" sz="2400" dirty="0"/>
              <a:t>version</a:t>
            </a:r>
            <a:r>
              <a:rPr lang="zh-Hans" altLang="en-US" sz="2400" dirty="0"/>
              <a:t> </a:t>
            </a:r>
            <a:r>
              <a:rPr lang="en-US" altLang="zh-Hans" sz="2400" dirty="0"/>
              <a:t>control,</a:t>
            </a:r>
            <a:r>
              <a:rPr lang="zh-Hans" altLang="en-US" sz="2400" dirty="0"/>
              <a:t> </a:t>
            </a:r>
            <a:r>
              <a:rPr lang="en-US" altLang="zh-Hans" sz="2400" dirty="0"/>
              <a:t>standardization,</a:t>
            </a:r>
            <a:r>
              <a:rPr lang="zh-Hans" altLang="en-US" sz="2400" dirty="0"/>
              <a:t> </a:t>
            </a:r>
            <a:r>
              <a:rPr lang="en-US" altLang="zh-Hans" sz="2400" dirty="0"/>
              <a:t>reproducibility</a:t>
            </a:r>
          </a:p>
          <a:p>
            <a:endParaRPr lang="en-US" altLang="zh-CN" sz="2400" dirty="0"/>
          </a:p>
          <a:p>
            <a:r>
              <a:rPr lang="en-US" altLang="zh-CN" sz="2400" dirty="0"/>
              <a:t>Compliance:</a:t>
            </a:r>
            <a:r>
              <a:rPr lang="zh-CN" altLang="en-US" sz="2400" dirty="0"/>
              <a:t> </a:t>
            </a:r>
            <a:r>
              <a:rPr lang="en-US" altLang="zh-CN" sz="2400" dirty="0"/>
              <a:t>HIPAA and general client data guidelines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7848757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9CB1-A170-014E-AE7B-B75A67B1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C84E0-77FB-9641-B127-2B8A90361722}"/>
              </a:ext>
            </a:extLst>
          </p:cNvPr>
          <p:cNvSpPr>
            <a:spLocks noGrp="1"/>
          </p:cNvSpPr>
          <p:nvPr>
            <p:ph idx="1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400" dirty="0"/>
              <a:t>Capacity: </a:t>
            </a:r>
            <a:r>
              <a:rPr lang="en-US" altLang="zh-Hans" sz="2400" dirty="0"/>
              <a:t>storage</a:t>
            </a:r>
            <a:r>
              <a:rPr lang="zh-Hans" altLang="en-US" sz="2400" dirty="0"/>
              <a:t> </a:t>
            </a:r>
            <a:r>
              <a:rPr lang="en-US" altLang="zh-Hans" sz="2400" dirty="0"/>
              <a:t>and</a:t>
            </a:r>
            <a:r>
              <a:rPr lang="zh-Hans" altLang="en-US" sz="2400" dirty="0"/>
              <a:t> </a:t>
            </a:r>
            <a:r>
              <a:rPr lang="en-US" altLang="zh-Hans" sz="2400" dirty="0"/>
              <a:t>computing</a:t>
            </a:r>
            <a:r>
              <a:rPr lang="zh-Hans" altLang="en-US" sz="2400" dirty="0"/>
              <a:t> </a:t>
            </a:r>
            <a:r>
              <a:rPr lang="en-US" altLang="zh-Hans" sz="2400" dirty="0"/>
              <a:t>power</a:t>
            </a:r>
          </a:p>
          <a:p>
            <a:pPr lvl="1"/>
            <a:r>
              <a:rPr lang="en-US" altLang="zh-Hans" sz="2100" dirty="0"/>
              <a:t>In-house</a:t>
            </a:r>
            <a:r>
              <a:rPr lang="zh-Hans" altLang="en-US" sz="2100" dirty="0"/>
              <a:t> </a:t>
            </a:r>
            <a:r>
              <a:rPr lang="en-US" altLang="zh-Hans" sz="2100" dirty="0"/>
              <a:t>physical</a:t>
            </a:r>
            <a:r>
              <a:rPr lang="zh-Hans" altLang="en-US" sz="2100" dirty="0"/>
              <a:t> </a:t>
            </a:r>
            <a:r>
              <a:rPr lang="en-US" altLang="zh-Hans" sz="2100" dirty="0"/>
              <a:t>server</a:t>
            </a:r>
            <a:r>
              <a:rPr lang="zh-Hans" altLang="en-US" sz="2100" dirty="0"/>
              <a:t> </a:t>
            </a:r>
            <a:r>
              <a:rPr lang="en-US" altLang="zh-Hans" sz="2100" dirty="0"/>
              <a:t>with</a:t>
            </a:r>
            <a:r>
              <a:rPr lang="zh-Hans" altLang="en-US" sz="2100" dirty="0"/>
              <a:t> </a:t>
            </a:r>
            <a:r>
              <a:rPr lang="en-US" altLang="zh-Hans" sz="2100" dirty="0"/>
              <a:t>attached</a:t>
            </a:r>
            <a:r>
              <a:rPr lang="zh-Hans" altLang="en-US" sz="2100" dirty="0"/>
              <a:t> </a:t>
            </a:r>
            <a:r>
              <a:rPr lang="en-US" altLang="zh-Hans" sz="2100" dirty="0"/>
              <a:t>distributed</a:t>
            </a:r>
            <a:r>
              <a:rPr lang="zh-Hans" altLang="en-US" sz="2100" dirty="0"/>
              <a:t> </a:t>
            </a:r>
            <a:r>
              <a:rPr lang="en-US" altLang="zh-Hans" sz="2100" dirty="0"/>
              <a:t>computing</a:t>
            </a:r>
            <a:r>
              <a:rPr lang="zh-Hans" altLang="en-US" sz="2100" dirty="0"/>
              <a:t> </a:t>
            </a:r>
            <a:r>
              <a:rPr lang="en-US" altLang="zh-Hans" sz="2100" dirty="0"/>
              <a:t>capacity</a:t>
            </a:r>
          </a:p>
          <a:p>
            <a:pPr lvl="1"/>
            <a:endParaRPr lang="en-US" altLang="zh-Hans" sz="2100" dirty="0"/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844E18B-6303-AE4C-860B-517AF994698C}"/>
              </a:ext>
            </a:extLst>
          </p:cNvPr>
          <p:cNvSpPr/>
          <p:nvPr/>
        </p:nvSpPr>
        <p:spPr>
          <a:xfrm>
            <a:off x="3220133" y="2604847"/>
            <a:ext cx="1943100" cy="15621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/>
              <a:t>Physical</a:t>
            </a:r>
            <a:r>
              <a:rPr lang="zh-Hans" altLang="en-US" dirty="0"/>
              <a:t> </a:t>
            </a:r>
            <a:r>
              <a:rPr lang="en-US" altLang="zh-Hans" dirty="0"/>
              <a:t>Server</a:t>
            </a:r>
            <a:endParaRPr lang="en-US" dirty="0"/>
          </a:p>
        </p:txBody>
      </p:sp>
      <p:sp>
        <p:nvSpPr>
          <p:cNvPr id="5" name="Snip Same Side Corner Rectangle 4">
            <a:extLst>
              <a:ext uri="{FF2B5EF4-FFF2-40B4-BE49-F238E27FC236}">
                <a16:creationId xmlns:a16="http://schemas.microsoft.com/office/drawing/2014/main" id="{591BB9D5-E350-3545-8FBD-58B4D8748D17}"/>
              </a:ext>
            </a:extLst>
          </p:cNvPr>
          <p:cNvSpPr/>
          <p:nvPr/>
        </p:nvSpPr>
        <p:spPr>
          <a:xfrm>
            <a:off x="3366183" y="4874775"/>
            <a:ext cx="1651000" cy="1422817"/>
          </a:xfrm>
          <a:prstGeom prst="snip2Same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/>
              <a:t>Storage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247B04-5C4E-974A-AACB-0FA5960CB4FB}"/>
              </a:ext>
            </a:extLst>
          </p:cNvPr>
          <p:cNvSpPr/>
          <p:nvPr/>
        </p:nvSpPr>
        <p:spPr>
          <a:xfrm>
            <a:off x="5709333" y="3191584"/>
            <a:ext cx="2540000" cy="2425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/>
              <a:t>Distributed</a:t>
            </a:r>
            <a:r>
              <a:rPr lang="zh-Hans" altLang="en-US" dirty="0"/>
              <a:t> </a:t>
            </a:r>
            <a:r>
              <a:rPr lang="en-US" altLang="zh-Hans" dirty="0"/>
              <a:t>computing</a:t>
            </a:r>
            <a:r>
              <a:rPr lang="zh-Hans" altLang="en-US" dirty="0"/>
              <a:t> </a:t>
            </a:r>
            <a:r>
              <a:rPr lang="en-US" altLang="zh-Hans" dirty="0"/>
              <a:t>environment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585564-E1F0-4C44-9CA7-96DFF1F9DD51}"/>
              </a:ext>
            </a:extLst>
          </p:cNvPr>
          <p:cNvCxnSpPr/>
          <p:nvPr/>
        </p:nvCxnSpPr>
        <p:spPr>
          <a:xfrm>
            <a:off x="4191683" y="4271083"/>
            <a:ext cx="0" cy="54864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730119-E6AA-494E-ADE7-4B8778365E74}"/>
              </a:ext>
            </a:extLst>
          </p:cNvPr>
          <p:cNvCxnSpPr>
            <a:cxnSpLocks/>
          </p:cNvCxnSpPr>
          <p:nvPr/>
        </p:nvCxnSpPr>
        <p:spPr>
          <a:xfrm>
            <a:off x="5277533" y="3300810"/>
            <a:ext cx="577850" cy="28236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53954C-FDD7-E94B-9242-0DBE3BAC7A46}"/>
              </a:ext>
            </a:extLst>
          </p:cNvPr>
          <p:cNvCxnSpPr>
            <a:cxnSpLocks/>
          </p:cNvCxnSpPr>
          <p:nvPr/>
        </p:nvCxnSpPr>
        <p:spPr>
          <a:xfrm flipV="1">
            <a:off x="5163233" y="5191417"/>
            <a:ext cx="635000" cy="29674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0298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9CB1-A170-014E-AE7B-B75A67B1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C84E0-77FB-9641-B127-2B8A90361722}"/>
              </a:ext>
            </a:extLst>
          </p:cNvPr>
          <p:cNvSpPr>
            <a:spLocks noGrp="1"/>
          </p:cNvSpPr>
          <p:nvPr>
            <p:ph idx="1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400" dirty="0">
                <a:solidFill>
                  <a:schemeClr val="tx1"/>
                </a:solidFill>
              </a:rPr>
              <a:t>Connectivity: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Hans" sz="2400" dirty="0"/>
              <a:t>access</a:t>
            </a:r>
            <a:r>
              <a:rPr lang="zh-Hans" altLang="en-US" sz="2400" dirty="0"/>
              <a:t> </a:t>
            </a:r>
            <a:r>
              <a:rPr lang="en-US" altLang="zh-Hans" sz="2400" dirty="0"/>
              <a:t>to</a:t>
            </a:r>
            <a:r>
              <a:rPr lang="zh-Hans" altLang="en-US" sz="2400" dirty="0"/>
              <a:t> </a:t>
            </a:r>
            <a:r>
              <a:rPr lang="en-US" altLang="zh-Hans" sz="2400" dirty="0"/>
              <a:t>MarketScan, data mentor and etc. </a:t>
            </a:r>
          </a:p>
          <a:p>
            <a:pPr lvl="1"/>
            <a:r>
              <a:rPr lang="en-US" altLang="zh-Hans" sz="2100" dirty="0"/>
              <a:t>Attached storage with NFS/Sand mount to 0852 and 1465 server</a:t>
            </a:r>
          </a:p>
          <a:p>
            <a:pPr lvl="1"/>
            <a:endParaRPr lang="en-US" altLang="zh-Hans" sz="2100" dirty="0"/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844E18B-6303-AE4C-860B-517AF994698C}"/>
              </a:ext>
            </a:extLst>
          </p:cNvPr>
          <p:cNvSpPr/>
          <p:nvPr/>
        </p:nvSpPr>
        <p:spPr>
          <a:xfrm>
            <a:off x="4866039" y="2604847"/>
            <a:ext cx="1943100" cy="15621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/>
              <a:t>Physical</a:t>
            </a:r>
            <a:r>
              <a:rPr lang="zh-Hans" altLang="en-US" dirty="0"/>
              <a:t> </a:t>
            </a:r>
            <a:r>
              <a:rPr lang="en-US" altLang="zh-Hans" dirty="0"/>
              <a:t>Server</a:t>
            </a:r>
            <a:endParaRPr lang="en-US" dirty="0"/>
          </a:p>
        </p:txBody>
      </p:sp>
      <p:sp>
        <p:nvSpPr>
          <p:cNvPr id="5" name="Snip Same Side Corner Rectangle 4">
            <a:extLst>
              <a:ext uri="{FF2B5EF4-FFF2-40B4-BE49-F238E27FC236}">
                <a16:creationId xmlns:a16="http://schemas.microsoft.com/office/drawing/2014/main" id="{591BB9D5-E350-3545-8FBD-58B4D8748D17}"/>
              </a:ext>
            </a:extLst>
          </p:cNvPr>
          <p:cNvSpPr/>
          <p:nvPr/>
        </p:nvSpPr>
        <p:spPr>
          <a:xfrm>
            <a:off x="5012089" y="4874775"/>
            <a:ext cx="1651000" cy="1422817"/>
          </a:xfrm>
          <a:prstGeom prst="snip2Same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/>
              <a:t>Storage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247B04-5C4E-974A-AACB-0FA5960CB4FB}"/>
              </a:ext>
            </a:extLst>
          </p:cNvPr>
          <p:cNvSpPr/>
          <p:nvPr/>
        </p:nvSpPr>
        <p:spPr>
          <a:xfrm>
            <a:off x="7355239" y="3191584"/>
            <a:ext cx="2540000" cy="2425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/>
              <a:t>Distributed</a:t>
            </a:r>
            <a:r>
              <a:rPr lang="zh-Hans" altLang="en-US" dirty="0"/>
              <a:t> </a:t>
            </a:r>
            <a:r>
              <a:rPr lang="en-US" altLang="zh-Hans" dirty="0"/>
              <a:t>computing</a:t>
            </a:r>
            <a:r>
              <a:rPr lang="zh-Hans" altLang="en-US" dirty="0"/>
              <a:t> </a:t>
            </a:r>
            <a:r>
              <a:rPr lang="en-US" altLang="zh-Hans" dirty="0"/>
              <a:t>environment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585564-E1F0-4C44-9CA7-96DFF1F9DD51}"/>
              </a:ext>
            </a:extLst>
          </p:cNvPr>
          <p:cNvCxnSpPr/>
          <p:nvPr/>
        </p:nvCxnSpPr>
        <p:spPr>
          <a:xfrm>
            <a:off x="5837589" y="4271083"/>
            <a:ext cx="0" cy="54864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730119-E6AA-494E-ADE7-4B8778365E74}"/>
              </a:ext>
            </a:extLst>
          </p:cNvPr>
          <p:cNvCxnSpPr>
            <a:cxnSpLocks/>
          </p:cNvCxnSpPr>
          <p:nvPr/>
        </p:nvCxnSpPr>
        <p:spPr>
          <a:xfrm>
            <a:off x="6923439" y="3300810"/>
            <a:ext cx="577850" cy="28236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53954C-FDD7-E94B-9242-0DBE3BAC7A46}"/>
              </a:ext>
            </a:extLst>
          </p:cNvPr>
          <p:cNvCxnSpPr>
            <a:cxnSpLocks/>
          </p:cNvCxnSpPr>
          <p:nvPr/>
        </p:nvCxnSpPr>
        <p:spPr>
          <a:xfrm flipV="1">
            <a:off x="6809139" y="5191417"/>
            <a:ext cx="635000" cy="29674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riangle 5">
            <a:extLst>
              <a:ext uri="{FF2B5EF4-FFF2-40B4-BE49-F238E27FC236}">
                <a16:creationId xmlns:a16="http://schemas.microsoft.com/office/drawing/2014/main" id="{D3EE9EB2-9323-9343-9D9C-7728CAF9F22A}"/>
              </a:ext>
            </a:extLst>
          </p:cNvPr>
          <p:cNvSpPr/>
          <p:nvPr/>
        </p:nvSpPr>
        <p:spPr>
          <a:xfrm>
            <a:off x="1771117" y="2604846"/>
            <a:ext cx="2210704" cy="1597297"/>
          </a:xfrm>
          <a:prstGeom prst="triangle">
            <a:avLst/>
          </a:prstGeom>
          <a:solidFill>
            <a:schemeClr val="accent5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1465: NIKE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0F3BA14D-4CEF-7E4A-847D-BF82B4F72313}"/>
              </a:ext>
            </a:extLst>
          </p:cNvPr>
          <p:cNvSpPr/>
          <p:nvPr/>
        </p:nvSpPr>
        <p:spPr>
          <a:xfrm>
            <a:off x="1761810" y="4604389"/>
            <a:ext cx="2211303" cy="1600200"/>
          </a:xfrm>
          <a:prstGeom prst="triangle">
            <a:avLst/>
          </a:prstGeom>
          <a:solidFill>
            <a:schemeClr val="accent5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0852:</a:t>
            </a:r>
            <a:br>
              <a:rPr lang="en-US" b="1" dirty="0"/>
            </a:br>
            <a:r>
              <a:rPr lang="en-US" b="1" dirty="0"/>
              <a:t>Analytic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BF0F1C-ED06-CE48-AFAD-701DD20D4156}"/>
              </a:ext>
            </a:extLst>
          </p:cNvPr>
          <p:cNvCxnSpPr>
            <a:cxnSpLocks/>
          </p:cNvCxnSpPr>
          <p:nvPr/>
        </p:nvCxnSpPr>
        <p:spPr>
          <a:xfrm>
            <a:off x="4099010" y="4287861"/>
            <a:ext cx="928336" cy="6330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E9E475-A976-9443-B9E3-56F744C276FE}"/>
              </a:ext>
            </a:extLst>
          </p:cNvPr>
          <p:cNvCxnSpPr>
            <a:cxnSpLocks/>
          </p:cNvCxnSpPr>
          <p:nvPr/>
        </p:nvCxnSpPr>
        <p:spPr>
          <a:xfrm flipV="1">
            <a:off x="3928881" y="5617284"/>
            <a:ext cx="966618" cy="26783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188289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9CB1-A170-014E-AE7B-B75A67B1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C84E0-77FB-9641-B127-2B8A90361722}"/>
              </a:ext>
            </a:extLst>
          </p:cNvPr>
          <p:cNvSpPr>
            <a:spLocks noGrp="1"/>
          </p:cNvSpPr>
          <p:nvPr>
            <p:ph idx="1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Hans" sz="2400" dirty="0"/>
              <a:t>Compatibility:</a:t>
            </a:r>
            <a:r>
              <a:rPr lang="zh-Hans" altLang="en-US" sz="2400" dirty="0"/>
              <a:t> </a:t>
            </a:r>
            <a:r>
              <a:rPr lang="en-US" altLang="zh-Hans" sz="2400" dirty="0"/>
              <a:t>version</a:t>
            </a:r>
            <a:r>
              <a:rPr lang="zh-Hans" altLang="en-US" sz="2400" dirty="0"/>
              <a:t> </a:t>
            </a:r>
            <a:r>
              <a:rPr lang="en-US" altLang="zh-Hans" sz="2400" dirty="0"/>
              <a:t>control,</a:t>
            </a:r>
            <a:r>
              <a:rPr lang="zh-Hans" altLang="en-US" sz="2400" dirty="0"/>
              <a:t> </a:t>
            </a:r>
            <a:r>
              <a:rPr lang="en-US" altLang="zh-Hans" sz="2400" dirty="0"/>
              <a:t>standardization,</a:t>
            </a:r>
            <a:r>
              <a:rPr lang="zh-Hans" altLang="en-US" sz="2400" dirty="0"/>
              <a:t> </a:t>
            </a:r>
            <a:r>
              <a:rPr lang="en-US" altLang="zh-Hans" sz="2400" dirty="0"/>
              <a:t>reproducibility</a:t>
            </a:r>
          </a:p>
          <a:p>
            <a:pPr lvl="1"/>
            <a:r>
              <a:rPr lang="en-US" altLang="zh-Hans" sz="2100" dirty="0" err="1"/>
              <a:t>Git</a:t>
            </a:r>
            <a:r>
              <a:rPr lang="en-US" altLang="zh-Hans" sz="2100" dirty="0"/>
              <a:t> and Docker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9845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Docker?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sz="2400" dirty="0"/>
              <a:t>Docker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an</a:t>
            </a:r>
            <a:r>
              <a:rPr lang="zh-CN" altLang="en-US" sz="2400" dirty="0"/>
              <a:t> </a:t>
            </a:r>
            <a:r>
              <a:rPr lang="en-US" altLang="zh-CN" sz="2400" dirty="0"/>
              <a:t>realization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container</a:t>
            </a:r>
            <a:r>
              <a:rPr lang="zh-CN" altLang="en-US" sz="2400" dirty="0"/>
              <a:t> </a:t>
            </a:r>
            <a:r>
              <a:rPr lang="en-US" altLang="zh-CN" sz="2400" dirty="0"/>
              <a:t>technology.</a:t>
            </a:r>
            <a:r>
              <a:rPr lang="zh-CN" altLang="en-US" sz="2400" dirty="0"/>
              <a:t> </a:t>
            </a:r>
            <a:r>
              <a:rPr lang="en-US" sz="2400" dirty="0"/>
              <a:t>A container image is a lightweight, stand-alone, executable package of a piece of software that includes everything needed to run it: code, runtime, system tools, system libraries, settings.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065" y="3062514"/>
            <a:ext cx="6503335" cy="310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6597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atson Health Theme - Wide">
  <a:themeElements>
    <a:clrScheme name="Custom Design 13">
      <a:dk1>
        <a:srgbClr val="004266"/>
      </a:dk1>
      <a:lt1>
        <a:srgbClr val="FFFFFF"/>
      </a:lt1>
      <a:dk2>
        <a:srgbClr val="000000"/>
      </a:dk2>
      <a:lt2>
        <a:srgbClr val="808080"/>
      </a:lt2>
      <a:accent1>
        <a:srgbClr val="00B2F2"/>
      </a:accent1>
      <a:accent2>
        <a:srgbClr val="6BC72B"/>
      </a:accent2>
      <a:accent3>
        <a:srgbClr val="FFFFFF"/>
      </a:accent3>
      <a:accent4>
        <a:srgbClr val="003756"/>
      </a:accent4>
      <a:accent5>
        <a:srgbClr val="AAD5F7"/>
      </a:accent5>
      <a:accent6>
        <a:srgbClr val="60B426"/>
      </a:accent6>
      <a:hlink>
        <a:srgbClr val="00B040"/>
      </a:hlink>
      <a:folHlink>
        <a:srgbClr val="00406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4266"/>
        </a:dk1>
        <a:lt1>
          <a:srgbClr val="FFFFFF"/>
        </a:lt1>
        <a:dk2>
          <a:srgbClr val="000000"/>
        </a:dk2>
        <a:lt2>
          <a:srgbClr val="808080"/>
        </a:lt2>
        <a:accent1>
          <a:srgbClr val="00B2F2"/>
        </a:accent1>
        <a:accent2>
          <a:srgbClr val="6BC72B"/>
        </a:accent2>
        <a:accent3>
          <a:srgbClr val="FFFFFF"/>
        </a:accent3>
        <a:accent4>
          <a:srgbClr val="003756"/>
        </a:accent4>
        <a:accent5>
          <a:srgbClr val="AAD5F7"/>
        </a:accent5>
        <a:accent6>
          <a:srgbClr val="60B426"/>
        </a:accent6>
        <a:hlink>
          <a:srgbClr val="00B040"/>
        </a:hlink>
        <a:folHlink>
          <a:srgbClr val="004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atson Health Theme - Wide" id="{89CA2E17-6704-4E24-9D8D-9F0A339C4555}" vid="{621B2928-6338-46EF-B2E9-620A1C31BEA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8872</TotalTime>
  <Words>602</Words>
  <Application>Microsoft Macintosh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MS PGothic</vt:lpstr>
      <vt:lpstr>ヒラギノ角ゴ Pro W3</vt:lpstr>
      <vt:lpstr>Arial</vt:lpstr>
      <vt:lpstr>Calibri</vt:lpstr>
      <vt:lpstr>Calibri Light</vt:lpstr>
      <vt:lpstr>Office Theme</vt:lpstr>
      <vt:lpstr>Watson Health Theme - Wide</vt:lpstr>
      <vt:lpstr>PowerPoint Presentation</vt:lpstr>
      <vt:lpstr>Current Situations</vt:lpstr>
      <vt:lpstr>Data Science Workflow</vt:lpstr>
      <vt:lpstr>Objectives</vt:lpstr>
      <vt:lpstr>The building blocks</vt:lpstr>
      <vt:lpstr>Solutions</vt:lpstr>
      <vt:lpstr>Solutions</vt:lpstr>
      <vt:lpstr>Solutions</vt:lpstr>
      <vt:lpstr>What is Docker?</vt:lpstr>
      <vt:lpstr>Solutions</vt:lpstr>
      <vt:lpstr>Benefit of Docker</vt:lpstr>
      <vt:lpstr>Development vs. Sandbox Server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Yuchen</dc:creator>
  <cp:lastModifiedBy>Li, Yuchen</cp:lastModifiedBy>
  <cp:revision>116</cp:revision>
  <dcterms:created xsi:type="dcterms:W3CDTF">2018-01-04T17:17:09Z</dcterms:created>
  <dcterms:modified xsi:type="dcterms:W3CDTF">2018-02-01T21:08:37Z</dcterms:modified>
</cp:coreProperties>
</file>