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E1B"/>
    <a:srgbClr val="4C991D"/>
    <a:srgbClr val="995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5"/>
    <p:restoredTop sz="94655"/>
  </p:normalViewPr>
  <p:slideViewPr>
    <p:cSldViewPr snapToGrid="0" snapToObjects="1">
      <p:cViewPr varScale="1">
        <p:scale>
          <a:sx n="151" d="100"/>
          <a:sy n="151" d="100"/>
        </p:scale>
        <p:origin x="1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ED23-43D8-D94F-A5DC-C0F7F3E11FBC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60561-B313-E648-A51E-CF34BBA5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lide_1_Tex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Internal_logo_widescre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8850"/>
            <a:ext cx="812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93713"/>
            <a:ext cx="329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lIns="91427" tIns="45714" rIns="91427" bIns="45714" anchor="b"/>
          <a:lstStyle>
            <a:lvl1pPr>
              <a:lnSpc>
                <a:spcPct val="90000"/>
              </a:lnSpc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5"/>
            <a:ext cx="6705600" cy="1750979"/>
          </a:xfrm>
        </p:spPr>
        <p:txBody>
          <a:bodyPr lIns="91427" tIns="45714" rIns="91427" bIns="45714"/>
          <a:lstStyle>
            <a:lvl1pPr marL="0" indent="0">
              <a:buFontTx/>
              <a:buNone/>
              <a:defRPr sz="2400" b="1">
                <a:solidFill>
                  <a:srgbClr val="00B2F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833"/>
            <a:ext cx="10972800" cy="607980"/>
          </a:xfrm>
        </p:spPr>
        <p:txBody>
          <a:bodyPr lIns="91427" tIns="45714" rIns="91427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 marL="608955" indent="-304477">
              <a:buFont typeface="Arial" pitchFamily="34" charset="0"/>
              <a:buChar char="−"/>
              <a:defRPr sz="2400"/>
            </a:lvl2pPr>
            <a:lvl3pPr marL="913432">
              <a:buFont typeface="Arial" pitchFamily="34" charset="0"/>
              <a:buChar char="−"/>
              <a:defRPr sz="2100"/>
            </a:lvl3pPr>
            <a:lvl4pPr marL="1217910">
              <a:buFont typeface="Arial" pitchFamily="34" charset="0"/>
              <a:buChar char="−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280"/>
            <a:ext cx="5386917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280"/>
            <a:ext cx="5389033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6197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09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89717" y="4800388"/>
            <a:ext cx="7315200" cy="566742"/>
          </a:xfrm>
        </p:spPr>
        <p:txBody>
          <a:bodyPr lIns="91427" tIns="45714" rIns="91427" bIns="45714"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269"/>
            <a:ext cx="7315200" cy="411522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4300"/>
            </a:lvl1pPr>
            <a:lvl2pPr marL="608955" indent="0">
              <a:buNone/>
              <a:defRPr sz="3700"/>
            </a:lvl2pPr>
            <a:lvl3pPr marL="1217910" indent="0">
              <a:buNone/>
              <a:defRPr sz="3200"/>
            </a:lvl3pPr>
            <a:lvl4pPr marL="1826864" indent="0">
              <a:buNone/>
              <a:defRPr sz="2700"/>
            </a:lvl4pPr>
            <a:lvl5pPr marL="2435819" indent="0">
              <a:buNone/>
              <a:defRPr sz="2700"/>
            </a:lvl5pPr>
            <a:lvl6pPr marL="3044775" indent="0">
              <a:buNone/>
              <a:defRPr sz="2700"/>
            </a:lvl6pPr>
            <a:lvl7pPr marL="3653730" indent="0">
              <a:buNone/>
              <a:defRPr sz="2700"/>
            </a:lvl7pPr>
            <a:lvl8pPr marL="4262684" indent="0">
              <a:buNone/>
              <a:defRPr sz="2700"/>
            </a:lvl8pPr>
            <a:lvl9pPr marL="4871639" indent="0">
              <a:buNone/>
              <a:defRPr sz="27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131"/>
            <a:ext cx="7315200" cy="805705"/>
          </a:xfrm>
        </p:spPr>
        <p:txBody>
          <a:bodyPr lIns="91427" tIns="45714" rIns="91427" bIns="45714"/>
          <a:lstStyle>
            <a:lvl1pPr marL="0" indent="0">
              <a:buNone/>
              <a:defRPr sz="1900"/>
            </a:lvl1pPr>
            <a:lvl2pPr marL="608955" indent="0">
              <a:buNone/>
              <a:defRPr sz="1600"/>
            </a:lvl2pPr>
            <a:lvl3pPr marL="1217910" indent="0">
              <a:buNone/>
              <a:defRPr sz="1300"/>
            </a:lvl3pPr>
            <a:lvl4pPr marL="1826864" indent="0">
              <a:buNone/>
              <a:defRPr sz="1200"/>
            </a:lvl4pPr>
            <a:lvl5pPr marL="2435819" indent="0">
              <a:buNone/>
              <a:defRPr sz="1200"/>
            </a:lvl5pPr>
            <a:lvl6pPr marL="3044775" indent="0">
              <a:buNone/>
              <a:defRPr sz="1200"/>
            </a:lvl6pPr>
            <a:lvl7pPr marL="3653730" indent="0">
              <a:buNone/>
              <a:defRPr sz="1200"/>
            </a:lvl7pPr>
            <a:lvl8pPr marL="4262684" indent="0">
              <a:buNone/>
              <a:defRPr sz="1200"/>
            </a:lvl8pPr>
            <a:lvl9pPr marL="487163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1" y="231648"/>
            <a:ext cx="5966369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6784" y="6318165"/>
            <a:ext cx="280416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4DBDE34-E9B5-E04F-B662-69720E4BCB53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227" y="6331712"/>
            <a:ext cx="3860800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3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/>
              <a:t>Watson Health © IBM Corporation 2017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8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5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6/6/18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2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A86B-D2A5-1543-8396-0D0B2BBDC05D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617538" y="458788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4266"/>
              </a:solidFill>
              <a:ea typeface="MS PGothic" panose="020B0600070205080204" pitchFamily="34" charset="-128"/>
            </a:endParaRPr>
          </a:p>
        </p:txBody>
      </p:sp>
      <p:pic>
        <p:nvPicPr>
          <p:cNvPr id="1027" name="Picture 8" descr="IBM_logo_blu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153988"/>
            <a:ext cx="6223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609600" y="6530975"/>
            <a:ext cx="447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4266"/>
                </a:solidFill>
                <a:ea typeface="ヒラギノ角ゴ Pro W3" charset="-128"/>
              </a:rPr>
              <a:t>© IBM 2017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583613" y="6596063"/>
            <a:ext cx="3357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8B9CDD5-C20B-4E45-BC00-A284AFB1A6A0}" type="slidenum">
              <a:rPr lang="en-US" altLang="en-US" sz="1300">
                <a:solidFill>
                  <a:srgbClr val="004266"/>
                </a:solidFill>
                <a:ea typeface="ヒラギノ角ゴ Pro W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300" dirty="0">
              <a:solidFill>
                <a:srgbClr val="004266"/>
              </a:solidFill>
              <a:ea typeface="ヒラギノ角ゴ Pro W3" charset="-128"/>
            </a:endParaRPr>
          </a:p>
        </p:txBody>
      </p:sp>
      <p:pic>
        <p:nvPicPr>
          <p:cNvPr id="1030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8913"/>
            <a:ext cx="2235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1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608955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6pPr>
      <a:lvl7pPr marL="1217910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7pPr>
      <a:lvl8pPr marL="1826864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8pPr>
      <a:lvl9pPr marL="2435819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9pPr>
    </p:titleStyle>
    <p:bodyStyle>
      <a:lvl1pPr marL="306388" indent="-306388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064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112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2160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738438" indent="-301625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34925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95820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56716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17611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1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3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test_uid@trvlapp0852.tsh.thomson.com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test_uid@trvlapp3131.tsh.thomson.com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bm.box.com/s/fdiz2zwh52nmwqhdlzqlcjr03z0nfclq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xyz@trvlapp3131.tsh.thomson.com/data/projects" TargetMode="External"/><Relationship Id="rId2" Type="http://schemas.openxmlformats.org/officeDocument/2006/relationships/hyperlink" Target="https://truvenhealth.service-now.com/th/catalog.do?uri=com.glideapp.servicecatalog_cat_item_view.do?sysparm_id%3De12918718dc1cd009ac911fef45abcd1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kpapanas@us.ibm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test_uid@trvlapp3131.tsh.thomson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"/>
          <p:cNvSpPr>
            <a:spLocks noGrp="1"/>
          </p:cNvSpPr>
          <p:nvPr>
            <p:ph type="subTitle" idx="1"/>
          </p:nvPr>
        </p:nvSpPr>
        <p:spPr bwMode="auto">
          <a:xfrm>
            <a:off x="692730" y="4240935"/>
            <a:ext cx="6705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June</a:t>
            </a:r>
            <a:r>
              <a:rPr lang="zh-CN" altLang="en-US" dirty="0"/>
              <a:t> </a:t>
            </a:r>
            <a:r>
              <a:rPr lang="en-US" altLang="zh-CN" dirty="0"/>
              <a:t>6,</a:t>
            </a:r>
            <a:r>
              <a:rPr lang="zh-CN" altLang="en-US" dirty="0"/>
              <a:t> </a:t>
            </a:r>
            <a:r>
              <a:rPr lang="en-US" altLang="zh-CN" dirty="0"/>
              <a:t>2018</a:t>
            </a:r>
          </a:p>
          <a:p>
            <a:r>
              <a:rPr lang="en-US" altLang="zh-Hans" dirty="0"/>
              <a:t>Rajashree</a:t>
            </a:r>
            <a:r>
              <a:rPr lang="zh-Hans" altLang="en-US" dirty="0"/>
              <a:t> </a:t>
            </a:r>
            <a:r>
              <a:rPr lang="en-US" altLang="zh-Hans" dirty="0"/>
              <a:t>Joshi,</a:t>
            </a:r>
            <a:r>
              <a:rPr lang="zh-Hans" altLang="en-US" dirty="0"/>
              <a:t> </a:t>
            </a:r>
            <a:r>
              <a:rPr lang="en-US" altLang="zh-Hans" dirty="0"/>
              <a:t>Yuchen</a:t>
            </a:r>
            <a:r>
              <a:rPr lang="zh-Hans" altLang="en-US" dirty="0"/>
              <a:t> </a:t>
            </a:r>
            <a:r>
              <a:rPr lang="en-US" altLang="zh-Hans" dirty="0"/>
              <a:t>Li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6146" name="Title 1"/>
          <p:cNvSpPr>
            <a:spLocks/>
          </p:cNvSpPr>
          <p:nvPr/>
        </p:nvSpPr>
        <p:spPr bwMode="auto">
          <a:xfrm>
            <a:off x="661988" y="2327275"/>
            <a:ext cx="8234362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004266"/>
                </a:solidFill>
                <a:latin typeface="+mj-lt"/>
              </a:rPr>
              <a:t>Introduction</a:t>
            </a:r>
            <a:r>
              <a:rPr lang="zh-CN" altLang="en-US" sz="3600" dirty="0">
                <a:solidFill>
                  <a:srgbClr val="004266"/>
                </a:solidFill>
                <a:latin typeface="+mj-lt"/>
              </a:rPr>
              <a:t> </a:t>
            </a:r>
            <a:r>
              <a:rPr lang="en-US" altLang="zh-CN" sz="3600" dirty="0">
                <a:solidFill>
                  <a:srgbClr val="004266"/>
                </a:solidFill>
                <a:latin typeface="+mj-lt"/>
              </a:rPr>
              <a:t>to</a:t>
            </a:r>
            <a:r>
              <a:rPr lang="zh-CN" altLang="en-US" sz="3600" dirty="0">
                <a:solidFill>
                  <a:srgbClr val="004266"/>
                </a:solidFill>
                <a:latin typeface="+mj-lt"/>
              </a:rPr>
              <a:t> </a:t>
            </a:r>
            <a:r>
              <a:rPr lang="en-US" altLang="zh-CN" sz="3600" dirty="0">
                <a:solidFill>
                  <a:srgbClr val="004266"/>
                </a:solidFill>
                <a:latin typeface="+mj-lt"/>
              </a:rPr>
              <a:t>sandbox</a:t>
            </a:r>
            <a:r>
              <a:rPr lang="zh-CN" altLang="en-US" sz="3600" dirty="0">
                <a:solidFill>
                  <a:srgbClr val="004266"/>
                </a:solidFill>
                <a:latin typeface="+mj-lt"/>
              </a:rPr>
              <a:t> </a:t>
            </a:r>
            <a:r>
              <a:rPr lang="en-US" altLang="zh-CN" sz="3600" dirty="0">
                <a:solidFill>
                  <a:srgbClr val="004266"/>
                </a:solidFill>
                <a:latin typeface="+mj-lt"/>
              </a:rPr>
              <a:t>server</a:t>
            </a:r>
            <a:r>
              <a:rPr lang="zh-CN" altLang="en-US" sz="3600" dirty="0">
                <a:solidFill>
                  <a:srgbClr val="004266"/>
                </a:solidFill>
                <a:latin typeface="+mj-lt"/>
              </a:rPr>
              <a:t> </a:t>
            </a:r>
            <a:r>
              <a:rPr lang="en-US" altLang="zh-CN" sz="3600" dirty="0">
                <a:solidFill>
                  <a:srgbClr val="004266"/>
                </a:solidFill>
                <a:latin typeface="+mj-lt"/>
              </a:rPr>
              <a:t>(3131)</a:t>
            </a:r>
            <a:endParaRPr lang="en-US" altLang="en-US" dirty="0">
              <a:solidFill>
                <a:srgbClr val="40404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931751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E36A-75CC-A54A-AAB6-9F34945B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9BA7-0BCE-D840-AF93-293A3AC0BB2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303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4C33-DE93-2F4F-8D19-90414427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F506-294A-5F48-B782-E2D9370F6A4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/>
              <a:t>1:00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1:20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0852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Folder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1:20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2:00</a:t>
            </a:r>
          </a:p>
          <a:p>
            <a:pPr lvl="1"/>
            <a:r>
              <a:rPr lang="en-US" altLang="zh-CN" dirty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9834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6337-6A88-8B4E-9E62-65750AA3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4B68A-F29D-5041-A7BE-7AEC0853603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/>
              <a:t>Sandbox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3131: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short-medium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ACE’s</a:t>
            </a:r>
            <a:r>
              <a:rPr lang="zh-CN" altLang="en-US" dirty="0"/>
              <a:t> </a:t>
            </a:r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</a:p>
          <a:p>
            <a:pPr lvl="1"/>
            <a:r>
              <a:rPr lang="en-US" altLang="zh-CN" dirty="0"/>
              <a:t>24</a:t>
            </a:r>
            <a:r>
              <a:rPr lang="zh-CN" altLang="en-US" dirty="0"/>
              <a:t> </a:t>
            </a:r>
            <a:r>
              <a:rPr lang="en-US" altLang="zh-CN" dirty="0"/>
              <a:t>cores,</a:t>
            </a:r>
            <a:r>
              <a:rPr lang="zh-CN" altLang="en-US" dirty="0"/>
              <a:t> </a:t>
            </a:r>
            <a:r>
              <a:rPr lang="en-US" altLang="zh-CN" dirty="0"/>
              <a:t>512GB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enabled</a:t>
            </a:r>
            <a:r>
              <a:rPr lang="zh-CN" altLang="en-US" dirty="0"/>
              <a:t> </a:t>
            </a:r>
            <a:r>
              <a:rPr lang="en-US" altLang="zh-CN" dirty="0"/>
              <a:t>(version</a:t>
            </a:r>
            <a:r>
              <a:rPr lang="zh-CN" altLang="en-US" dirty="0"/>
              <a:t> </a:t>
            </a:r>
            <a:r>
              <a:rPr lang="en-US" altLang="zh-CN" dirty="0"/>
              <a:t>3.6)</a:t>
            </a:r>
          </a:p>
          <a:p>
            <a:pPr lvl="1"/>
            <a:r>
              <a:rPr lang="en-US" altLang="zh-CN" dirty="0"/>
              <a:t>Storage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0852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1902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9E3C-9CED-EE45-814B-3E2BFD65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0852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BBDE-3859-2041-9348-0862421E721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onto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0852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putty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err="1"/>
              <a:t>ssh</a:t>
            </a:r>
            <a:r>
              <a:rPr lang="en-US" i="1" dirty="0"/>
              <a:t> </a:t>
            </a:r>
            <a:r>
              <a:rPr lang="en-US" altLang="zh-CN" i="1" dirty="0">
                <a:hlinkClick r:id="rId2"/>
              </a:rPr>
              <a:t>test_uid</a:t>
            </a:r>
            <a:r>
              <a:rPr lang="en-US" i="1" dirty="0">
                <a:hlinkClick r:id="rId2"/>
              </a:rPr>
              <a:t>@trvlapp</a:t>
            </a:r>
            <a:r>
              <a:rPr lang="en-US" altLang="zh-CN" i="1" dirty="0">
                <a:hlinkClick r:id="rId2"/>
              </a:rPr>
              <a:t>0852</a:t>
            </a:r>
            <a:r>
              <a:rPr lang="en-US" i="1" dirty="0">
                <a:hlinkClick r:id="rId2"/>
              </a:rPr>
              <a:t>.tsh.thomson.com</a:t>
            </a:r>
            <a:endParaRPr lang="en-US" i="1" dirty="0"/>
          </a:p>
          <a:p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folder</a:t>
            </a:r>
            <a:r>
              <a:rPr lang="zh-CN" altLang="en-US" dirty="0"/>
              <a:t> </a:t>
            </a:r>
            <a:r>
              <a:rPr lang="en-US" altLang="zh-CN" dirty="0"/>
              <a:t>‘ace’</a:t>
            </a:r>
            <a:r>
              <a:rPr lang="zh-CN" altLang="en-US" dirty="0"/>
              <a:t> </a:t>
            </a:r>
            <a:r>
              <a:rPr lang="en-US" altLang="zh-CN" dirty="0"/>
              <a:t>(~/ace)</a:t>
            </a:r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project/personal</a:t>
            </a:r>
            <a:r>
              <a:rPr lang="zh-CN" altLang="en-US" dirty="0"/>
              <a:t> </a:t>
            </a:r>
            <a:r>
              <a:rPr lang="en-US" altLang="zh-CN" dirty="0"/>
              <a:t>folder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needed</a:t>
            </a:r>
          </a:p>
          <a:p>
            <a:r>
              <a:rPr lang="en-US" altLang="zh-CN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project/personal</a:t>
            </a:r>
            <a:r>
              <a:rPr lang="zh-CN" altLang="en-US" dirty="0"/>
              <a:t> </a:t>
            </a:r>
            <a:r>
              <a:rPr lang="en-US" altLang="zh-CN" dirty="0"/>
              <a:t>folder</a:t>
            </a:r>
            <a:r>
              <a:rPr lang="zh-CN" altLang="en-US" dirty="0"/>
              <a:t> </a:t>
            </a:r>
            <a:r>
              <a:rPr lang="en-US" altLang="zh-CN" dirty="0"/>
              <a:t>located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‘ace’</a:t>
            </a:r>
          </a:p>
          <a:p>
            <a:pPr lvl="1"/>
            <a:r>
              <a:rPr lang="en-US" altLang="zh-CN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file: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altLang="zh-CN" dirty="0" err="1"/>
              <a:t>cp</a:t>
            </a:r>
            <a:r>
              <a:rPr lang="zh-CN" altLang="en-US" dirty="0"/>
              <a:t>   </a:t>
            </a:r>
            <a:r>
              <a:rPr lang="en-US" dirty="0"/>
              <a:t>/path/to/hosts/file/</a:t>
            </a:r>
            <a:r>
              <a:rPr lang="en-US" dirty="0" err="1"/>
              <a:t>host_file.txt</a:t>
            </a:r>
            <a:r>
              <a:rPr lang="zh-CN" altLang="en-US" dirty="0"/>
              <a:t>    </a:t>
            </a:r>
            <a:r>
              <a:rPr lang="en-US" dirty="0"/>
              <a:t>/path/to/</a:t>
            </a:r>
            <a:r>
              <a:rPr lang="en-US" altLang="zh-CN" dirty="0"/>
              <a:t>destination</a:t>
            </a:r>
            <a:r>
              <a:rPr lang="en-US" dirty="0"/>
              <a:t>/file/</a:t>
            </a:r>
            <a:r>
              <a:rPr lang="en-US" altLang="zh-CN" dirty="0"/>
              <a:t>’</a:t>
            </a:r>
          </a:p>
          <a:p>
            <a:pPr lvl="1"/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file:</a:t>
            </a:r>
            <a:r>
              <a:rPr lang="zh-CN" altLang="en-US" dirty="0"/>
              <a:t> </a:t>
            </a:r>
            <a:r>
              <a:rPr lang="en-US" altLang="zh-CN" dirty="0"/>
              <a:t>‘mv</a:t>
            </a:r>
            <a:r>
              <a:rPr lang="zh-CN" altLang="en-US" dirty="0"/>
              <a:t> </a:t>
            </a:r>
            <a:r>
              <a:rPr lang="en-US" dirty="0"/>
              <a:t>/path/to/hosts/file/</a:t>
            </a:r>
            <a:r>
              <a:rPr lang="en-US" dirty="0" err="1"/>
              <a:t>host_file.txt</a:t>
            </a:r>
            <a:r>
              <a:rPr lang="zh-CN" altLang="en-US" dirty="0"/>
              <a:t>    </a:t>
            </a:r>
            <a:r>
              <a:rPr lang="en-US" dirty="0"/>
              <a:t>/path/to/</a:t>
            </a:r>
            <a:r>
              <a:rPr lang="en-US" altLang="zh-CN" dirty="0"/>
              <a:t>destination</a:t>
            </a:r>
            <a:r>
              <a:rPr lang="en-US" dirty="0"/>
              <a:t>/file/</a:t>
            </a:r>
            <a:r>
              <a:rPr lang="en-US" altLang="zh-CN" dirty="0"/>
              <a:t>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6814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54DB-C9CC-B941-BDC8-95961C32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3131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45630-41FA-B444-A9FA-146617FD4E2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onto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3131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putty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err="1"/>
              <a:t>ssh</a:t>
            </a:r>
            <a:r>
              <a:rPr lang="en-US" i="1" dirty="0"/>
              <a:t> </a:t>
            </a:r>
            <a:r>
              <a:rPr lang="en-US" altLang="zh-CN" i="1" dirty="0">
                <a:hlinkClick r:id="rId2"/>
              </a:rPr>
              <a:t>test_uid</a:t>
            </a:r>
            <a:r>
              <a:rPr lang="en-US" i="1" dirty="0">
                <a:hlinkClick r:id="rId2"/>
              </a:rPr>
              <a:t>@trvlapp</a:t>
            </a:r>
            <a:r>
              <a:rPr lang="en-US" altLang="zh-CN" i="1" dirty="0">
                <a:hlinkClick r:id="rId2"/>
              </a:rPr>
              <a:t>3131</a:t>
            </a:r>
            <a:r>
              <a:rPr lang="en-US" i="1" dirty="0">
                <a:hlinkClick r:id="rId2"/>
              </a:rPr>
              <a:t>.tsh.thomson.com</a:t>
            </a:r>
            <a:endParaRPr lang="en-US" i="1" dirty="0"/>
          </a:p>
          <a:p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folder</a:t>
            </a:r>
            <a:r>
              <a:rPr lang="zh-CN" altLang="en-US" dirty="0"/>
              <a:t> </a:t>
            </a:r>
            <a:r>
              <a:rPr lang="en-US" altLang="zh-CN" dirty="0"/>
              <a:t>‘ace’</a:t>
            </a:r>
            <a:r>
              <a:rPr lang="zh-CN" altLang="en-US" dirty="0"/>
              <a:t> </a:t>
            </a:r>
            <a:r>
              <a:rPr lang="en-US" altLang="zh-CN" dirty="0"/>
              <a:t>(~/ace)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1989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415E-5B4F-B040-A84C-B97E70F2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and personal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B5A4C-2A89-654C-9661-5097DEAF0AB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600" y="1601892"/>
            <a:ext cx="10972800" cy="4772403"/>
          </a:xfrm>
        </p:spPr>
        <p:txBody>
          <a:bodyPr/>
          <a:lstStyle/>
          <a:p>
            <a:r>
              <a:rPr lang="en-US" dirty="0"/>
              <a:t>In order to make 3131 an ideal work space for the ACE team, please make sure to follow folder structure guidelines (</a:t>
            </a:r>
            <a:r>
              <a:rPr lang="en-US" dirty="0">
                <a:hlinkClick r:id="rId2"/>
              </a:rPr>
              <a:t>https://ibm.box.com/s/fdiz2zwh52nmwqhdlzqlcjr03z0nfclq</a:t>
            </a:r>
            <a:r>
              <a:rPr lang="en-US" dirty="0"/>
              <a:t>)</a:t>
            </a:r>
          </a:p>
          <a:p>
            <a:r>
              <a:rPr lang="en-US" dirty="0"/>
              <a:t>/data/projects: houses project folder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Create project specific folder: i.e. </a:t>
            </a:r>
            <a:r>
              <a:rPr lang="en-US" sz="2400" i="1" dirty="0"/>
              <a:t>SDOH</a:t>
            </a:r>
            <a:r>
              <a:rPr lang="en-US" sz="2400" dirty="0"/>
              <a:t>, for storage of SDOH related data, code and note</a:t>
            </a:r>
          </a:p>
          <a:p>
            <a:r>
              <a:rPr lang="en-US" dirty="0"/>
              <a:t>/data/user: houses personal folder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Create personal folder for storage of individual project related data, code and note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Naming convention: please name personal folder by </a:t>
            </a:r>
            <a:r>
              <a:rPr lang="en-US" sz="2400" dirty="0" err="1"/>
              <a:t>uid</a:t>
            </a:r>
            <a:r>
              <a:rPr lang="en-US" sz="2400" dirty="0"/>
              <a:t> (u071439 for example) 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9940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81D5-088F-FD4D-B755-51CEA4A4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43FA-C8C0-194C-89E3-C4BF36E8E08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3131 users are managed in a group fashion, the master group is ‘ACE’, to which every user belongs. Subgroup shall be created to restrict access for project folder (or personal folder if needed)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5276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70DB-AD56-B541-9E72-693B1E6D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permission: create subgroup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FFC6-98C8-FC45-8213-2E6210032B4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1"/>
            <a:r>
              <a:rPr lang="en-US" dirty="0"/>
              <a:t>Submit a ticket through </a:t>
            </a:r>
            <a:r>
              <a:rPr lang="en-US" u="sng" dirty="0">
                <a:hlinkClick r:id="rId2"/>
              </a:rPr>
              <a:t>https://truvenhealth.service-now.com/th/catalog.do?uri=com.glideapp.servicecatalog_cat_item_view.do%3Fsysparm_id%3De12918718dc1cd009ac911fef45abcd1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 sure to include the following tasks accordingly: i.e. project ‘ABC’ (reading?)</a:t>
            </a:r>
          </a:p>
          <a:p>
            <a:pPr lvl="2"/>
            <a:r>
              <a:rPr lang="en-US" sz="2400" dirty="0"/>
              <a:t>Create group ‘</a:t>
            </a:r>
            <a:r>
              <a:rPr lang="en-US" sz="2400" dirty="0" err="1"/>
              <a:t>ABC_group</a:t>
            </a:r>
            <a:r>
              <a:rPr lang="en-US" sz="2400" dirty="0"/>
              <a:t>’ on 3131</a:t>
            </a:r>
          </a:p>
          <a:p>
            <a:pPr lvl="2"/>
            <a:r>
              <a:rPr lang="en-US" sz="2400" dirty="0"/>
              <a:t>Add member to group ‘</a:t>
            </a:r>
            <a:r>
              <a:rPr lang="en-US" sz="2400" dirty="0" err="1"/>
              <a:t>ABC_group</a:t>
            </a:r>
            <a:r>
              <a:rPr lang="en-US" sz="2400" dirty="0"/>
              <a:t>’</a:t>
            </a:r>
          </a:p>
          <a:p>
            <a:pPr lvl="2"/>
            <a:r>
              <a:rPr lang="en-US" sz="2400" dirty="0"/>
              <a:t>Create directory ‘ABC’ for project ‘ABC’ on 3131 under </a:t>
            </a:r>
            <a:r>
              <a:rPr lang="en-US" sz="2400" u="sng" dirty="0">
                <a:hlinkClick r:id="rId3"/>
              </a:rPr>
              <a:t>data/projects</a:t>
            </a:r>
            <a:endParaRPr lang="en-US" sz="2400" dirty="0"/>
          </a:p>
          <a:p>
            <a:pPr lvl="2"/>
            <a:r>
              <a:rPr lang="en-US" sz="2400" dirty="0"/>
              <a:t>Restrict folder ‘ABC’ to group ‘</a:t>
            </a:r>
            <a:r>
              <a:rPr lang="en-US" sz="2400" dirty="0" err="1"/>
              <a:t>ABC_group</a:t>
            </a:r>
            <a:r>
              <a:rPr lang="en-US" sz="2400" dirty="0"/>
              <a:t>’ </a:t>
            </a:r>
          </a:p>
          <a:p>
            <a:pPr lvl="1"/>
            <a:r>
              <a:rPr lang="en-US" dirty="0"/>
              <a:t>Inform Konstantinos </a:t>
            </a:r>
            <a:r>
              <a:rPr lang="en-US" dirty="0" err="1"/>
              <a:t>Papanastasopoulos</a:t>
            </a:r>
            <a:r>
              <a:rPr lang="en-US" dirty="0"/>
              <a:t> (</a:t>
            </a:r>
            <a:r>
              <a:rPr lang="en-US" dirty="0" err="1"/>
              <a:t>aka:Dino</a:t>
            </a:r>
            <a:r>
              <a:rPr lang="en-US" dirty="0"/>
              <a:t>, </a:t>
            </a:r>
            <a:r>
              <a:rPr lang="en-US" u="sng" dirty="0">
                <a:hlinkClick r:id="rId4" tooltip="Send mail to kpapanas@us.ibm.com"/>
              </a:rPr>
              <a:t>kpapanas@us.ibm.com</a:t>
            </a:r>
            <a:r>
              <a:rPr lang="en-US" dirty="0"/>
              <a:t>) about new 3131 group and associated ticket number, he will personally take care of ticket related to 3131 folder permission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7858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0920-C44B-FA4C-A40A-E46771F9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FAAE5-915F-E645-B373-DEE3BCBCDB9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onto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3131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putty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err="1"/>
              <a:t>ssh</a:t>
            </a:r>
            <a:r>
              <a:rPr lang="en-US" i="1" dirty="0"/>
              <a:t> </a:t>
            </a:r>
            <a:r>
              <a:rPr lang="en-US" altLang="zh-CN" i="1" dirty="0">
                <a:hlinkClick r:id="rId2"/>
              </a:rPr>
              <a:t>test_uid</a:t>
            </a:r>
            <a:r>
              <a:rPr lang="en-US" i="1" dirty="0">
                <a:hlinkClick r:id="rId2"/>
              </a:rPr>
              <a:t>@trvlapp</a:t>
            </a:r>
            <a:r>
              <a:rPr lang="en-US" altLang="zh-CN" i="1" dirty="0">
                <a:hlinkClick r:id="rId2"/>
              </a:rPr>
              <a:t>3131</a:t>
            </a:r>
            <a:r>
              <a:rPr lang="en-US" i="1" dirty="0">
                <a:hlinkClick r:id="rId2"/>
              </a:rPr>
              <a:t>.tsh.thomson.com</a:t>
            </a:r>
            <a:endParaRPr lang="en-US" i="1" dirty="0"/>
          </a:p>
          <a:p>
            <a:r>
              <a:rPr lang="en-US" altLang="zh-CN" dirty="0"/>
              <a:t>Run python</a:t>
            </a:r>
          </a:p>
          <a:p>
            <a:pPr lvl="1"/>
            <a:r>
              <a:rPr lang="en-US" dirty="0"/>
              <a:t>/applications/anaconda3-5.1.0/bin/python  </a:t>
            </a:r>
            <a:r>
              <a:rPr lang="en-US" dirty="0" err="1"/>
              <a:t>test.py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2434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tson Health Theme - Wid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Health Theme - Wide" id="{89CA2E17-6704-4E24-9D8D-9F0A339C4555}" vid="{621B2928-6338-46EF-B2E9-620A1C31BE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7183</TotalTime>
  <Words>540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PGothic</vt:lpstr>
      <vt:lpstr>ヒラギノ角ゴ Pro W3</vt:lpstr>
      <vt:lpstr>Arial</vt:lpstr>
      <vt:lpstr>Calibri</vt:lpstr>
      <vt:lpstr>Calibri Light</vt:lpstr>
      <vt:lpstr>Office Theme</vt:lpstr>
      <vt:lpstr>Watson Health Theme - Wide</vt:lpstr>
      <vt:lpstr>PowerPoint Presentation</vt:lpstr>
      <vt:lpstr>Agenda</vt:lpstr>
      <vt:lpstr>Background</vt:lpstr>
      <vt:lpstr>Prepare data on 0852</vt:lpstr>
      <vt:lpstr>Access data from 3131</vt:lpstr>
      <vt:lpstr>Project and personal folder</vt:lpstr>
      <vt:lpstr>Folder permission</vt:lpstr>
      <vt:lpstr>Folder permission: create subgroup</vt:lpstr>
      <vt:lpstr>Python demo</vt:lpstr>
      <vt:lpstr>Q&amp;A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Yuchen</dc:creator>
  <cp:lastModifiedBy>Li, Yuchen</cp:lastModifiedBy>
  <cp:revision>94</cp:revision>
  <dcterms:created xsi:type="dcterms:W3CDTF">2018-01-04T17:17:09Z</dcterms:created>
  <dcterms:modified xsi:type="dcterms:W3CDTF">2018-06-06T17:50:22Z</dcterms:modified>
</cp:coreProperties>
</file>