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7" r:id="rId4"/>
    <p:sldId id="257" r:id="rId5"/>
    <p:sldId id="276" r:id="rId6"/>
    <p:sldId id="279" r:id="rId7"/>
    <p:sldId id="273" r:id="rId8"/>
    <p:sldId id="272" r:id="rId9"/>
    <p:sldId id="271" r:id="rId10"/>
    <p:sldId id="278" r:id="rId11"/>
    <p:sldId id="26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E1B"/>
    <a:srgbClr val="4C991D"/>
    <a:srgbClr val="995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2"/>
    <p:restoredTop sz="94655"/>
  </p:normalViewPr>
  <p:slideViewPr>
    <p:cSldViewPr snapToGrid="0" snapToObjects="1">
      <p:cViewPr varScale="1">
        <p:scale>
          <a:sx n="119" d="100"/>
          <a:sy n="119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ED23-43D8-D94F-A5DC-C0F7F3E11FBC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60561-B313-E648-A51E-CF34BBA5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6784" y="6318165"/>
            <a:ext cx="280416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4DBDE34-E9B5-E04F-B662-69720E4BCB53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227" y="6331712"/>
            <a:ext cx="3860800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Watson Health © IBM Corporation 2017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A86B-D2A5-1543-8396-0D0B2BBDC05D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4266"/>
              </a:solidFill>
              <a:ea typeface="MS PGothic" panose="020B0600070205080204" pitchFamily="34" charset="-128"/>
            </a:endParaRPr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4266"/>
                </a:solidFill>
                <a:ea typeface="ヒラギノ角ゴ Pro W3" charset="-128"/>
              </a:rPr>
              <a:t>© IBM 2017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8B9CDD5-C20B-4E45-BC00-A284AFB1A6A0}" type="slidenum">
              <a:rPr lang="en-US" altLang="en-US" sz="1300">
                <a:solidFill>
                  <a:srgbClr val="004266"/>
                </a:solidFill>
                <a:ea typeface="ヒラギノ角ゴ Pro W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300" dirty="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1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"/>
          <p:cNvSpPr>
            <a:spLocks noGrp="1"/>
          </p:cNvSpPr>
          <p:nvPr>
            <p:ph type="subTitle" idx="1"/>
          </p:nvPr>
        </p:nvSpPr>
        <p:spPr bwMode="auto">
          <a:xfrm>
            <a:off x="692730" y="4240935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ans" dirty="0"/>
              <a:t>February</a:t>
            </a:r>
            <a:r>
              <a:rPr lang="zh-Hans" altLang="en-US" dirty="0"/>
              <a:t> </a:t>
            </a:r>
            <a:r>
              <a:rPr lang="en-US" altLang="zh-Hans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</a:p>
          <a:p>
            <a:endParaRPr lang="en-US" altLang="en-US" dirty="0"/>
          </a:p>
          <a:p>
            <a:r>
              <a:rPr lang="en-US" altLang="zh-CN" dirty="0"/>
              <a:t>Yuchen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Yanglin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altLang="en-US" dirty="0"/>
          </a:p>
        </p:txBody>
      </p:sp>
      <p:sp>
        <p:nvSpPr>
          <p:cNvPr id="6146" name="Title 1"/>
          <p:cNvSpPr>
            <a:spLocks/>
          </p:cNvSpPr>
          <p:nvPr/>
        </p:nvSpPr>
        <p:spPr bwMode="auto">
          <a:xfrm>
            <a:off x="661988" y="2327275"/>
            <a:ext cx="8234362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Hans" sz="3600" dirty="0">
                <a:solidFill>
                  <a:srgbClr val="004266"/>
                </a:solidFill>
                <a:latin typeface="+mj-lt"/>
              </a:rPr>
              <a:t>New</a:t>
            </a:r>
            <a:r>
              <a:rPr lang="zh-Hans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Hans" sz="3600" dirty="0">
                <a:solidFill>
                  <a:srgbClr val="004266"/>
                </a:solidFill>
                <a:latin typeface="+mj-lt"/>
              </a:rPr>
              <a:t>Analytics</a:t>
            </a:r>
            <a:r>
              <a:rPr lang="zh-CN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CN" sz="3600" dirty="0">
                <a:solidFill>
                  <a:srgbClr val="004266"/>
                </a:solidFill>
                <a:latin typeface="+mj-lt"/>
              </a:rPr>
              <a:t>Server</a:t>
            </a:r>
            <a:r>
              <a:rPr lang="zh-CN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CN" sz="3600" dirty="0">
                <a:solidFill>
                  <a:srgbClr val="004266"/>
                </a:solidFill>
                <a:latin typeface="+mj-lt"/>
              </a:rPr>
              <a:t>Setup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Hans" sz="3600" dirty="0">
                <a:solidFill>
                  <a:srgbClr val="004266"/>
                </a:solidFill>
                <a:latin typeface="+mj-lt"/>
              </a:rPr>
              <a:t>Phase</a:t>
            </a:r>
            <a:r>
              <a:rPr lang="zh-Hans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Hans" sz="3600" dirty="0">
                <a:solidFill>
                  <a:srgbClr val="004266"/>
                </a:solidFill>
                <a:latin typeface="+mj-lt"/>
              </a:rPr>
              <a:t>1</a:t>
            </a:r>
            <a:endParaRPr lang="en-US" altLang="en-US" sz="2800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931751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Sandbox</a:t>
            </a:r>
            <a:r>
              <a:rPr lang="zh-CN" altLang="en-US" dirty="0"/>
              <a:t> </a:t>
            </a:r>
            <a:r>
              <a:rPr lang="en-US" altLang="zh-CN" dirty="0"/>
              <a:t>server: specs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926945899"/>
              </p:ext>
            </p:extLst>
          </p:nvPr>
        </p:nvGraphicFramePr>
        <p:xfrm>
          <a:off x="609600" y="1601789"/>
          <a:ext cx="10972800" cy="373221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7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2"/>
                          </a:solidFill>
                        </a:rPr>
                        <a:t>Development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2"/>
                          </a:solidFill>
                        </a:rPr>
                        <a:t>Sandbox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7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CPU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32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virtual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4C991D"/>
                          </a:solidFill>
                        </a:rPr>
                        <a:t>cpu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per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virtual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machine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altLang="en-US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virtual</a:t>
                      </a:r>
                      <a:r>
                        <a:rPr lang="zh-CN" altLang="en-US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err="1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r>
                        <a:rPr lang="zh-CN" altLang="en-US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virtual</a:t>
                      </a:r>
                      <a:r>
                        <a:rPr lang="zh-CN" altLang="en-US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  <a:endParaRPr lang="en-US" sz="1600" kern="1200" dirty="0">
                        <a:solidFill>
                          <a:srgbClr val="991E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Storage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5TB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1-2TB</a:t>
                      </a:r>
                      <a:r>
                        <a:rPr lang="zh-CN" altLang="en-US" sz="160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(must</a:t>
                      </a:r>
                      <a:r>
                        <a:rPr lang="zh-CN" altLang="en-US" sz="160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be</a:t>
                      </a:r>
                      <a:r>
                        <a:rPr lang="zh-CN" altLang="en-US" sz="160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scalable)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128GB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256GB per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 virtual machine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Operating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system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Hat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Enterprise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Linux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7.3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Hat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Enterprise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Linux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7.3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/>
                        <a:t>Path</a:t>
                      </a:r>
                      <a:r>
                        <a:rPr lang="zh-CN" altLang="en-US" sz="1800" b="0" dirty="0"/>
                        <a:t> </a:t>
                      </a:r>
                      <a:r>
                        <a:rPr lang="en-US" altLang="zh-CN" sz="1800" b="0" dirty="0"/>
                        <a:t>to</a:t>
                      </a:r>
                      <a:r>
                        <a:rPr lang="zh-CN" altLang="en-US" sz="1800" b="0" dirty="0"/>
                        <a:t> </a:t>
                      </a:r>
                      <a:r>
                        <a:rPr lang="en-US" altLang="zh-CN" sz="1800" b="0" dirty="0"/>
                        <a:t>existing</a:t>
                      </a:r>
                      <a:r>
                        <a:rPr lang="zh-CN" altLang="en-US" sz="1800" b="0" baseline="0" dirty="0"/>
                        <a:t> </a:t>
                      </a:r>
                      <a:r>
                        <a:rPr lang="en-US" altLang="zh-CN" sz="1800" b="0" baseline="0" dirty="0"/>
                        <a:t>server/model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SFTP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tunnel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SFTP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tunnel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/>
                        <a:t>Data</a:t>
                      </a:r>
                      <a:r>
                        <a:rPr lang="zh-CN" altLang="en-US" sz="1800" b="0" dirty="0"/>
                        <a:t> </a:t>
                      </a:r>
                      <a:r>
                        <a:rPr lang="en-US" altLang="zh-CN" sz="1800" b="0" dirty="0"/>
                        <a:t>access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Explorys,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MarketScan,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SAF,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 err="1"/>
                        <a:t>Huntmore</a:t>
                      </a:r>
                      <a:r>
                        <a:rPr lang="en-US" altLang="zh-CN" sz="1600" baseline="0" dirty="0"/>
                        <a:t>(CED),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PIDB,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reference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Explorys,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MarketScan,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SAF,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 err="1"/>
                        <a:t>Huntmore</a:t>
                      </a:r>
                      <a:r>
                        <a:rPr lang="en-US" altLang="zh-CN" sz="1600" baseline="0" dirty="0"/>
                        <a:t>(CED),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PIDB,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reference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23346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F4F5-CDA3-7F4D-86A9-17619289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Science</a:t>
            </a:r>
            <a:r>
              <a:rPr lang="zh-Hans" altLang="en-US" dirty="0"/>
              <a:t> </a:t>
            </a:r>
            <a:r>
              <a:rPr lang="en-US" altLang="zh-Hans" dirty="0"/>
              <a:t>Workflow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7C183-D4A6-B54F-AF4A-2E4779C4C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194813"/>
            <a:ext cx="8890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7505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C33-DE93-2F4F-8D19-90414427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Current</a:t>
            </a:r>
            <a:r>
              <a:rPr lang="zh-Hans" altLang="en-US" dirty="0"/>
              <a:t> </a:t>
            </a:r>
            <a:r>
              <a:rPr lang="en-US" altLang="zh-Hans" dirty="0"/>
              <a:t>Situation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F506-294A-5F48-B782-E2D9370F6A4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Hans" sz="2400" dirty="0"/>
              <a:t>Analytics</a:t>
            </a:r>
            <a:r>
              <a:rPr lang="zh-Hans" altLang="en-US" sz="2400" dirty="0"/>
              <a:t> </a:t>
            </a:r>
            <a:r>
              <a:rPr lang="en-US" altLang="zh-Hans" sz="2400" dirty="0"/>
              <a:t>Server</a:t>
            </a:r>
            <a:r>
              <a:rPr lang="zh-Hans" altLang="en-US" sz="2400" dirty="0"/>
              <a:t> </a:t>
            </a:r>
            <a:r>
              <a:rPr lang="en-US" altLang="zh-Hans" sz="2400" dirty="0"/>
              <a:t>(0852)</a:t>
            </a:r>
          </a:p>
          <a:p>
            <a:pPr lvl="1"/>
            <a:r>
              <a:rPr lang="en-US" altLang="zh-Hans" sz="2000" dirty="0"/>
              <a:t>MarketScan,</a:t>
            </a:r>
            <a:r>
              <a:rPr lang="zh-Hans" altLang="en-US" sz="2000" dirty="0"/>
              <a:t> </a:t>
            </a:r>
            <a:r>
              <a:rPr lang="en-US" altLang="zh-Hans" sz="2000" dirty="0"/>
              <a:t>data</a:t>
            </a:r>
            <a:r>
              <a:rPr lang="zh-Hans" altLang="en-US" sz="2000" dirty="0"/>
              <a:t> </a:t>
            </a:r>
            <a:r>
              <a:rPr lang="en-US" altLang="zh-Hans" sz="2000" dirty="0"/>
              <a:t>mentors,</a:t>
            </a:r>
            <a:r>
              <a:rPr lang="zh-Hans" altLang="en-US" sz="2000" dirty="0"/>
              <a:t> </a:t>
            </a:r>
            <a:r>
              <a:rPr lang="en-US" altLang="zh-Hans" sz="2000" dirty="0"/>
              <a:t>client</a:t>
            </a:r>
            <a:r>
              <a:rPr lang="zh-Hans" altLang="en-US" sz="2000" dirty="0"/>
              <a:t> </a:t>
            </a:r>
            <a:r>
              <a:rPr lang="en-US" altLang="zh-Hans" sz="2000" dirty="0"/>
              <a:t>data</a:t>
            </a:r>
          </a:p>
          <a:p>
            <a:pPr lvl="1"/>
            <a:r>
              <a:rPr lang="en-US" altLang="zh-Hans" sz="2000" dirty="0"/>
              <a:t>Python,</a:t>
            </a:r>
            <a:r>
              <a:rPr lang="zh-Hans" altLang="en-US" sz="2000" dirty="0"/>
              <a:t> </a:t>
            </a:r>
            <a:r>
              <a:rPr lang="en-US" altLang="zh-Hans" sz="2000" dirty="0"/>
              <a:t>R</a:t>
            </a:r>
            <a:r>
              <a:rPr lang="zh-Hans" altLang="en-US" sz="2000" dirty="0"/>
              <a:t> </a:t>
            </a:r>
            <a:r>
              <a:rPr lang="en-US" altLang="zh-Hans" sz="2000" dirty="0"/>
              <a:t>,</a:t>
            </a:r>
            <a:r>
              <a:rPr lang="zh-Hans" altLang="en-US" sz="2000" dirty="0"/>
              <a:t> </a:t>
            </a:r>
            <a:r>
              <a:rPr lang="en-US" altLang="zh-Hans" sz="2000" dirty="0"/>
              <a:t>SAS</a:t>
            </a:r>
            <a:r>
              <a:rPr lang="zh-Hans" altLang="en-US" sz="2000" dirty="0"/>
              <a:t> </a:t>
            </a:r>
            <a:r>
              <a:rPr lang="en-US" altLang="zh-Hans" sz="2000" dirty="0"/>
              <a:t>enabled</a:t>
            </a:r>
          </a:p>
          <a:p>
            <a:pPr lvl="1"/>
            <a:r>
              <a:rPr lang="en-US" altLang="zh-Hans" sz="2000" dirty="0"/>
              <a:t>Very</a:t>
            </a:r>
            <a:r>
              <a:rPr lang="zh-Hans" altLang="en-US" sz="2000" dirty="0"/>
              <a:t> </a:t>
            </a:r>
            <a:r>
              <a:rPr lang="en-US" altLang="zh-Hans" sz="2000" dirty="0"/>
              <a:t>crowded</a:t>
            </a:r>
          </a:p>
          <a:p>
            <a:pPr lvl="1"/>
            <a:endParaRPr lang="en-US" altLang="zh-Hans" dirty="0"/>
          </a:p>
          <a:p>
            <a:r>
              <a:rPr lang="en-US" altLang="zh-Hans" sz="2400" dirty="0"/>
              <a:t>NIKE</a:t>
            </a:r>
            <a:r>
              <a:rPr lang="zh-Hans" altLang="en-US" sz="2400" dirty="0"/>
              <a:t> </a:t>
            </a:r>
            <a:r>
              <a:rPr lang="en-US" altLang="zh-Hans" sz="2400" dirty="0"/>
              <a:t>Server</a:t>
            </a:r>
            <a:r>
              <a:rPr lang="zh-Hans" altLang="en-US" sz="2400" dirty="0"/>
              <a:t> </a:t>
            </a:r>
            <a:r>
              <a:rPr lang="en-US" altLang="zh-Hans" sz="2400" dirty="0"/>
              <a:t>(1465)</a:t>
            </a:r>
          </a:p>
          <a:p>
            <a:pPr lvl="1"/>
            <a:r>
              <a:rPr lang="en-US" altLang="zh-Hans" sz="2000" dirty="0"/>
              <a:t>MarketScan</a:t>
            </a:r>
            <a:r>
              <a:rPr lang="zh-Hans" altLang="en-US" sz="2000" dirty="0"/>
              <a:t> </a:t>
            </a:r>
            <a:r>
              <a:rPr lang="en-US" altLang="zh-Hans" sz="2000" dirty="0"/>
              <a:t>data</a:t>
            </a:r>
          </a:p>
          <a:p>
            <a:pPr lvl="1"/>
            <a:r>
              <a:rPr lang="en-US" altLang="zh-Hans" sz="2000" dirty="0"/>
              <a:t>SAS</a:t>
            </a:r>
            <a:r>
              <a:rPr lang="zh-Hans" altLang="en-US" sz="2000" dirty="0"/>
              <a:t> </a:t>
            </a:r>
            <a:r>
              <a:rPr lang="en-US" altLang="zh-Hans" sz="2000" dirty="0"/>
              <a:t>enabled</a:t>
            </a:r>
          </a:p>
          <a:p>
            <a:pPr lvl="1"/>
            <a:r>
              <a:rPr lang="en-US" altLang="zh-Hans" sz="2000" dirty="0"/>
              <a:t>Python,</a:t>
            </a:r>
            <a:r>
              <a:rPr lang="zh-Hans" altLang="en-US" sz="2000" dirty="0"/>
              <a:t> </a:t>
            </a:r>
            <a:r>
              <a:rPr lang="en-US" altLang="zh-Hans" sz="2000" dirty="0"/>
              <a:t>R</a:t>
            </a:r>
            <a:r>
              <a:rPr lang="zh-Hans" altLang="en-US" sz="2000" dirty="0"/>
              <a:t> </a:t>
            </a:r>
            <a:r>
              <a:rPr lang="en-US" altLang="zh-Hans" sz="2000" dirty="0"/>
              <a:t>not</a:t>
            </a:r>
            <a:r>
              <a:rPr lang="zh-Hans" altLang="en-US" sz="2000" dirty="0"/>
              <a:t> </a:t>
            </a:r>
            <a:r>
              <a:rPr lang="en-US" altLang="zh-Hans" sz="2000" dirty="0"/>
              <a:t>available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4520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Hans" sz="2400" dirty="0"/>
              <a:t>Build</a:t>
            </a:r>
            <a:r>
              <a:rPr lang="zh-Hans" altLang="en-US" sz="2400" dirty="0"/>
              <a:t> </a:t>
            </a:r>
            <a:r>
              <a:rPr lang="en-US" altLang="zh-Hans" sz="2400" dirty="0"/>
              <a:t>a</a:t>
            </a:r>
            <a:r>
              <a:rPr lang="zh-Hans" altLang="en-US" sz="2400" dirty="0"/>
              <a:t> </a:t>
            </a:r>
            <a:r>
              <a:rPr lang="en-US" altLang="zh-Hans" sz="2400" dirty="0"/>
              <a:t>team</a:t>
            </a:r>
            <a:r>
              <a:rPr lang="zh-Hans" altLang="en-US" sz="2400" dirty="0"/>
              <a:t> </a:t>
            </a:r>
            <a:r>
              <a:rPr lang="en-US" altLang="zh-Hans" sz="2400" dirty="0"/>
              <a:t>(ACE)</a:t>
            </a:r>
            <a:r>
              <a:rPr lang="zh-Hans" altLang="en-US" sz="2400" dirty="0"/>
              <a:t> </a:t>
            </a:r>
            <a:r>
              <a:rPr lang="en-US" altLang="zh-Hans" sz="2400" dirty="0"/>
              <a:t>development</a:t>
            </a:r>
            <a:r>
              <a:rPr lang="zh-Hans" altLang="en-US" sz="2400" dirty="0"/>
              <a:t> </a:t>
            </a:r>
            <a:r>
              <a:rPr lang="en-US" altLang="zh-Hans" sz="2400" dirty="0"/>
              <a:t>server </a:t>
            </a:r>
          </a:p>
          <a:p>
            <a:pPr lvl="1"/>
            <a:r>
              <a:rPr lang="en-US" altLang="zh-Hans" sz="2100" dirty="0"/>
              <a:t>Development</a:t>
            </a:r>
            <a:r>
              <a:rPr lang="zh-Hans" altLang="en-US" sz="2100" dirty="0"/>
              <a:t> </a:t>
            </a:r>
            <a:r>
              <a:rPr lang="en-US" altLang="zh-Hans" sz="2100" dirty="0"/>
              <a:t>server</a:t>
            </a:r>
            <a:r>
              <a:rPr lang="zh-Hans" altLang="en-US" sz="2100" dirty="0"/>
              <a:t> </a:t>
            </a:r>
            <a:r>
              <a:rPr lang="en-US" altLang="zh-Hans" sz="2100" dirty="0"/>
              <a:t>will:</a:t>
            </a:r>
          </a:p>
          <a:p>
            <a:pPr lvl="2"/>
            <a:r>
              <a:rPr lang="en-US" altLang="zh-Hans" sz="1800" b="1" dirty="0"/>
              <a:t>R</a:t>
            </a:r>
            <a:r>
              <a:rPr lang="en-US" sz="1800" b="1" dirty="0"/>
              <a:t>un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final</a:t>
            </a:r>
            <a:r>
              <a:rPr lang="en-US" sz="1800" dirty="0"/>
              <a:t> models only</a:t>
            </a:r>
            <a:r>
              <a:rPr lang="en-US" sz="1800" b="1" dirty="0"/>
              <a:t> </a:t>
            </a:r>
            <a:r>
              <a:rPr lang="en-US" sz="1800" dirty="0"/>
              <a:t>(i.e., for incorporation into products such as Flexible Analytics)</a:t>
            </a:r>
          </a:p>
          <a:p>
            <a:pPr lvl="2"/>
            <a:r>
              <a:rPr lang="en-US" altLang="zh-Hans" sz="1800" b="1" dirty="0"/>
              <a:t>A</a:t>
            </a:r>
            <a:r>
              <a:rPr lang="en-US" sz="1800" b="1" dirty="0"/>
              <a:t>rchive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final</a:t>
            </a:r>
            <a:r>
              <a:rPr lang="en-US" sz="1800" dirty="0"/>
              <a:t> code, metadata, and relevant train/test/output datasets (HIPAA)</a:t>
            </a:r>
          </a:p>
          <a:p>
            <a:pPr lvl="2"/>
            <a:r>
              <a:rPr lang="en-US" altLang="zh-Hans" sz="1800" b="1" dirty="0"/>
              <a:t>I</a:t>
            </a:r>
            <a:r>
              <a:rPr lang="en-US" sz="1800" b="1" dirty="0"/>
              <a:t>nterface</a:t>
            </a:r>
            <a:r>
              <a:rPr lang="en-US" sz="1800" dirty="0"/>
              <a:t> with production/engineering teams (e.g., through use of Docker)</a:t>
            </a:r>
          </a:p>
          <a:p>
            <a:pPr lvl="1"/>
            <a:endParaRPr lang="en-US" altLang="zh-CN" sz="2000" dirty="0"/>
          </a:p>
          <a:p>
            <a:r>
              <a:rPr lang="en-US" altLang="zh-Hans" sz="2400" dirty="0"/>
              <a:t>Build</a:t>
            </a:r>
            <a:r>
              <a:rPr lang="zh-Hans" altLang="en-US" sz="2400" dirty="0"/>
              <a:t> </a:t>
            </a:r>
            <a:r>
              <a:rPr lang="en-US" altLang="zh-Hans" sz="2400" dirty="0"/>
              <a:t>a</a:t>
            </a:r>
            <a:r>
              <a:rPr lang="zh-Hans" altLang="en-US" sz="2400" dirty="0"/>
              <a:t> </a:t>
            </a:r>
            <a:r>
              <a:rPr lang="en-US" altLang="zh-Hans" sz="2400" dirty="0"/>
              <a:t>team</a:t>
            </a:r>
            <a:r>
              <a:rPr lang="zh-Hans" altLang="en-US" sz="2400" dirty="0"/>
              <a:t> </a:t>
            </a:r>
            <a:r>
              <a:rPr lang="en-US" altLang="zh-Hans" sz="2400" dirty="0"/>
              <a:t>(ACE)</a:t>
            </a:r>
            <a:r>
              <a:rPr lang="zh-Hans" altLang="en-US" sz="2400" dirty="0"/>
              <a:t> </a:t>
            </a:r>
            <a:r>
              <a:rPr lang="en-US" altLang="zh-Hans" sz="2400" dirty="0"/>
              <a:t>sandbox</a:t>
            </a:r>
            <a:r>
              <a:rPr lang="zh-Hans" altLang="en-US" sz="2400" dirty="0"/>
              <a:t> </a:t>
            </a:r>
            <a:r>
              <a:rPr lang="en-US" altLang="zh-Hans" sz="2400" dirty="0"/>
              <a:t>server</a:t>
            </a:r>
          </a:p>
          <a:p>
            <a:pPr lvl="1"/>
            <a:r>
              <a:rPr lang="en-US" altLang="zh-Hans" sz="2100" dirty="0"/>
              <a:t>Sandbox</a:t>
            </a:r>
            <a:r>
              <a:rPr lang="zh-Hans" altLang="en-US" sz="2100" dirty="0"/>
              <a:t> </a:t>
            </a:r>
            <a:r>
              <a:rPr lang="en-US" altLang="zh-Hans" sz="2100" dirty="0"/>
              <a:t>server</a:t>
            </a:r>
            <a:r>
              <a:rPr lang="zh-Hans" altLang="en-US" sz="2100" dirty="0"/>
              <a:t> </a:t>
            </a:r>
            <a:r>
              <a:rPr lang="en-US" altLang="zh-Hans" sz="2100" dirty="0"/>
              <a:t>will</a:t>
            </a:r>
            <a:r>
              <a:rPr lang="en-US" altLang="zh-Hans" sz="1800" dirty="0"/>
              <a:t>:</a:t>
            </a:r>
          </a:p>
          <a:p>
            <a:pPr lvl="2"/>
            <a:r>
              <a:rPr lang="en-US" altLang="zh-Hans" sz="1800" b="1" dirty="0"/>
              <a:t>Provide </a:t>
            </a:r>
            <a:r>
              <a:rPr lang="en-US" altLang="zh-Hans" sz="1800" dirty="0"/>
              <a:t>space for model fitting and testing</a:t>
            </a:r>
          </a:p>
          <a:p>
            <a:pPr lvl="2"/>
            <a:r>
              <a:rPr lang="en-US" altLang="zh-Hans" sz="1800" b="1" dirty="0"/>
              <a:t>A</a:t>
            </a:r>
            <a:r>
              <a:rPr lang="en-US" sz="1800" b="1" dirty="0"/>
              <a:t>rchive</a:t>
            </a:r>
            <a:r>
              <a:rPr lang="en-US" sz="1800" dirty="0"/>
              <a:t> code, metadata, and relevant train/test/output datasets (HIPAA)</a:t>
            </a:r>
          </a:p>
          <a:p>
            <a:pPr lvl="2"/>
            <a:r>
              <a:rPr lang="en-US" altLang="zh-Hans" sz="1800" b="1" dirty="0"/>
              <a:t>I</a:t>
            </a:r>
            <a:r>
              <a:rPr lang="en-US" sz="1800" b="1" dirty="0"/>
              <a:t>nterface</a:t>
            </a:r>
            <a:r>
              <a:rPr lang="en-US" sz="1800" dirty="0"/>
              <a:t> with development server (e.g., through use of Docker)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5544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building</a:t>
            </a:r>
            <a:r>
              <a:rPr lang="zh-Hans" altLang="en-US" dirty="0"/>
              <a:t> </a:t>
            </a:r>
            <a:r>
              <a:rPr lang="en-US" altLang="zh-Hans" dirty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300" dirty="0"/>
              <a:t>Capacity: </a:t>
            </a:r>
            <a:r>
              <a:rPr lang="en-US" altLang="zh-Hans" sz="2300" dirty="0"/>
              <a:t>storage</a:t>
            </a:r>
            <a:r>
              <a:rPr lang="zh-Hans" altLang="en-US" sz="2300" dirty="0"/>
              <a:t> </a:t>
            </a:r>
            <a:r>
              <a:rPr lang="en-US" altLang="zh-Hans" sz="2300" dirty="0"/>
              <a:t>and</a:t>
            </a:r>
            <a:r>
              <a:rPr lang="zh-Hans" altLang="en-US" sz="2300" dirty="0"/>
              <a:t> </a:t>
            </a:r>
            <a:r>
              <a:rPr lang="en-US" altLang="zh-Hans" sz="2300" dirty="0"/>
              <a:t>computing</a:t>
            </a:r>
            <a:r>
              <a:rPr lang="zh-Hans" altLang="en-US" sz="2300" dirty="0"/>
              <a:t> </a:t>
            </a:r>
            <a:r>
              <a:rPr lang="en-US" altLang="zh-Hans" sz="2300" dirty="0"/>
              <a:t>power</a:t>
            </a:r>
          </a:p>
          <a:p>
            <a:pPr lvl="1"/>
            <a:r>
              <a:rPr lang="en-US" altLang="zh-Hans" sz="2000" dirty="0"/>
              <a:t>To</a:t>
            </a:r>
            <a:r>
              <a:rPr lang="zh-Hans" altLang="en-US" sz="2000" dirty="0"/>
              <a:t> </a:t>
            </a:r>
            <a:r>
              <a:rPr lang="en-US" altLang="zh-Hans" sz="2000" dirty="0"/>
              <a:t>accommodate</a:t>
            </a:r>
            <a:r>
              <a:rPr lang="zh-Hans" altLang="en-US" sz="2000" dirty="0"/>
              <a:t> </a:t>
            </a:r>
            <a:r>
              <a:rPr lang="en-US" altLang="zh-Hans" sz="2000" dirty="0"/>
              <a:t>20-30</a:t>
            </a:r>
            <a:r>
              <a:rPr lang="zh-Hans" altLang="en-US" sz="2000" dirty="0"/>
              <a:t> </a:t>
            </a:r>
            <a:r>
              <a:rPr lang="en-US" altLang="zh-Hans" sz="2000" dirty="0"/>
              <a:t>users</a:t>
            </a:r>
            <a:r>
              <a:rPr lang="zh-Hans" altLang="en-US" sz="2000" dirty="0"/>
              <a:t> </a:t>
            </a:r>
            <a:r>
              <a:rPr lang="en-US" altLang="zh-Hans" sz="2000" dirty="0"/>
              <a:t>on</a:t>
            </a:r>
            <a:r>
              <a:rPr lang="zh-Hans" altLang="en-US" sz="2000" dirty="0"/>
              <a:t> </a:t>
            </a:r>
            <a:r>
              <a:rPr lang="en-US" altLang="zh-Hans" sz="2000" dirty="0"/>
              <a:t>ongoing</a:t>
            </a:r>
            <a:r>
              <a:rPr lang="zh-Hans" altLang="en-US" sz="2000" dirty="0"/>
              <a:t> </a:t>
            </a:r>
            <a:r>
              <a:rPr lang="en-US" altLang="zh-Hans" sz="2000" dirty="0"/>
              <a:t>basis</a:t>
            </a:r>
          </a:p>
          <a:p>
            <a:pPr lvl="1"/>
            <a:endParaRPr lang="en-US" altLang="zh-CN" sz="2300" dirty="0"/>
          </a:p>
          <a:p>
            <a:r>
              <a:rPr lang="en-US" altLang="zh-CN" sz="2300" dirty="0">
                <a:solidFill>
                  <a:schemeClr val="tx1"/>
                </a:solidFill>
              </a:rPr>
              <a:t>Connectivity:</a:t>
            </a:r>
            <a:r>
              <a:rPr lang="zh-CN" altLang="en-US" sz="2300" dirty="0">
                <a:solidFill>
                  <a:schemeClr val="tx1"/>
                </a:solidFill>
              </a:rPr>
              <a:t> </a:t>
            </a:r>
            <a:r>
              <a:rPr lang="en-US" altLang="zh-Hans" sz="2300" dirty="0"/>
              <a:t>access</a:t>
            </a:r>
            <a:r>
              <a:rPr lang="zh-Hans" altLang="en-US" sz="2300" dirty="0"/>
              <a:t> </a:t>
            </a:r>
            <a:r>
              <a:rPr lang="en-US" altLang="zh-Hans" sz="2300" dirty="0"/>
              <a:t>to</a:t>
            </a:r>
            <a:r>
              <a:rPr lang="zh-Hans" altLang="en-US" sz="2300" dirty="0"/>
              <a:t> </a:t>
            </a:r>
            <a:r>
              <a:rPr lang="en-US" altLang="zh-Hans" sz="2300" dirty="0"/>
              <a:t>in-house</a:t>
            </a:r>
            <a:r>
              <a:rPr lang="zh-Hans" altLang="en-US" sz="2300" dirty="0"/>
              <a:t> </a:t>
            </a:r>
            <a:r>
              <a:rPr lang="en-US" altLang="zh-Hans" sz="2300" dirty="0"/>
              <a:t>data</a:t>
            </a:r>
            <a:r>
              <a:rPr lang="zh-Hans" altLang="en-US" sz="2300" dirty="0"/>
              <a:t> </a:t>
            </a:r>
            <a:r>
              <a:rPr lang="en-US" altLang="zh-Hans" sz="2300" dirty="0"/>
              <a:t>sources</a:t>
            </a:r>
          </a:p>
          <a:p>
            <a:endParaRPr lang="en-US" altLang="zh-Hans" sz="2300" dirty="0"/>
          </a:p>
          <a:p>
            <a:r>
              <a:rPr lang="en-US" altLang="zh-Hans" sz="2300" dirty="0"/>
              <a:t>Compatibility:</a:t>
            </a:r>
            <a:r>
              <a:rPr lang="zh-Hans" altLang="en-US" sz="2300" dirty="0"/>
              <a:t> </a:t>
            </a:r>
            <a:r>
              <a:rPr lang="en-US" altLang="zh-Hans" sz="2300" dirty="0"/>
              <a:t>version</a:t>
            </a:r>
            <a:r>
              <a:rPr lang="zh-Hans" altLang="en-US" sz="2300" dirty="0"/>
              <a:t> </a:t>
            </a:r>
            <a:r>
              <a:rPr lang="en-US" altLang="zh-Hans" sz="2300" dirty="0"/>
              <a:t>control,</a:t>
            </a:r>
            <a:r>
              <a:rPr lang="zh-Hans" altLang="en-US" sz="2300" dirty="0"/>
              <a:t> </a:t>
            </a:r>
            <a:r>
              <a:rPr lang="en-US" altLang="zh-Hans" sz="2300" dirty="0"/>
              <a:t>standardization,</a:t>
            </a:r>
            <a:r>
              <a:rPr lang="zh-Hans" altLang="en-US" sz="2300" dirty="0"/>
              <a:t> </a:t>
            </a:r>
            <a:r>
              <a:rPr lang="en-US" altLang="zh-Hans" sz="2300" dirty="0"/>
              <a:t>reproducibility</a:t>
            </a:r>
          </a:p>
          <a:p>
            <a:endParaRPr lang="en-US" altLang="zh-CN" sz="2300" dirty="0"/>
          </a:p>
          <a:p>
            <a:r>
              <a:rPr lang="en-US" altLang="zh-CN" sz="2300" dirty="0"/>
              <a:t>Compliance:</a:t>
            </a:r>
            <a:r>
              <a:rPr lang="zh-CN" altLang="en-US" sz="2300" dirty="0"/>
              <a:t> </a:t>
            </a:r>
            <a:r>
              <a:rPr lang="en-US" altLang="zh-CN" sz="2300" dirty="0"/>
              <a:t>HIPAA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7848757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9CB1-A170-014E-AE7B-B75A67B1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84E0-77FB-9641-B127-2B8A90361722}"/>
              </a:ext>
            </a:extLst>
          </p:cNvPr>
          <p:cNvSpPr>
            <a:spLocks noGrp="1"/>
          </p:cNvSpPr>
          <p:nvPr>
            <p:ph idx="1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/>
              <a:t>Capacity: </a:t>
            </a:r>
            <a:r>
              <a:rPr lang="en-US" altLang="zh-Hans" sz="2400" dirty="0"/>
              <a:t>storage</a:t>
            </a:r>
            <a:r>
              <a:rPr lang="zh-Hans" altLang="en-US" sz="2400" dirty="0"/>
              <a:t> </a:t>
            </a:r>
            <a:r>
              <a:rPr lang="en-US" altLang="zh-Hans" sz="2400" dirty="0"/>
              <a:t>and</a:t>
            </a:r>
            <a:r>
              <a:rPr lang="zh-Hans" altLang="en-US" sz="2400" dirty="0"/>
              <a:t> </a:t>
            </a:r>
            <a:r>
              <a:rPr lang="en-US" altLang="zh-Hans" sz="2400" dirty="0"/>
              <a:t>computing</a:t>
            </a:r>
            <a:r>
              <a:rPr lang="zh-Hans" altLang="en-US" sz="2400" dirty="0"/>
              <a:t> </a:t>
            </a:r>
            <a:r>
              <a:rPr lang="en-US" altLang="zh-Hans" sz="2400" dirty="0"/>
              <a:t>power</a:t>
            </a:r>
          </a:p>
          <a:p>
            <a:pPr lvl="1"/>
            <a:r>
              <a:rPr lang="en-US" altLang="zh-Hans" sz="2100" dirty="0"/>
              <a:t>In-house</a:t>
            </a:r>
            <a:r>
              <a:rPr lang="zh-Hans" altLang="en-US" sz="2100" dirty="0"/>
              <a:t> </a:t>
            </a:r>
            <a:r>
              <a:rPr lang="en-US" altLang="zh-Hans" sz="2100" dirty="0"/>
              <a:t>physical</a:t>
            </a:r>
            <a:r>
              <a:rPr lang="zh-Hans" altLang="en-US" sz="2100" dirty="0"/>
              <a:t> </a:t>
            </a:r>
            <a:r>
              <a:rPr lang="en-US" altLang="zh-Hans" sz="2100" dirty="0"/>
              <a:t>server</a:t>
            </a:r>
            <a:r>
              <a:rPr lang="zh-Hans" altLang="en-US" sz="2100" dirty="0"/>
              <a:t> </a:t>
            </a:r>
            <a:r>
              <a:rPr lang="en-US" altLang="zh-Hans" sz="2100" dirty="0"/>
              <a:t>with</a:t>
            </a:r>
            <a:r>
              <a:rPr lang="zh-Hans" altLang="en-US" sz="2100" dirty="0"/>
              <a:t> </a:t>
            </a:r>
            <a:r>
              <a:rPr lang="en-US" altLang="zh-Hans" sz="2100" dirty="0"/>
              <a:t>attached</a:t>
            </a:r>
            <a:r>
              <a:rPr lang="zh-Hans" altLang="en-US" sz="2100" dirty="0"/>
              <a:t> </a:t>
            </a:r>
            <a:r>
              <a:rPr lang="en-US" altLang="zh-Hans" sz="2100" dirty="0"/>
              <a:t>distributed</a:t>
            </a:r>
            <a:r>
              <a:rPr lang="zh-Hans" altLang="en-US" sz="2100" dirty="0"/>
              <a:t> </a:t>
            </a:r>
            <a:r>
              <a:rPr lang="en-US" altLang="zh-Hans" sz="2100" dirty="0"/>
              <a:t>computing</a:t>
            </a:r>
            <a:r>
              <a:rPr lang="zh-Hans" altLang="en-US" sz="2100" dirty="0"/>
              <a:t> </a:t>
            </a:r>
            <a:r>
              <a:rPr lang="en-US" altLang="zh-Hans" sz="2100" dirty="0"/>
              <a:t>capacity</a:t>
            </a:r>
          </a:p>
          <a:p>
            <a:pPr lvl="1"/>
            <a:endParaRPr lang="en-US" altLang="zh-Hans" sz="2100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844E18B-6303-AE4C-860B-517AF994698C}"/>
              </a:ext>
            </a:extLst>
          </p:cNvPr>
          <p:cNvSpPr/>
          <p:nvPr/>
        </p:nvSpPr>
        <p:spPr>
          <a:xfrm>
            <a:off x="2133600" y="2604847"/>
            <a:ext cx="1943100" cy="15621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Physical</a:t>
            </a:r>
            <a:r>
              <a:rPr lang="zh-Hans" altLang="en-US" dirty="0"/>
              <a:t> </a:t>
            </a:r>
            <a:r>
              <a:rPr lang="en-US" altLang="zh-Hans" dirty="0"/>
              <a:t>Server</a:t>
            </a:r>
            <a:endParaRPr lang="en-US" dirty="0"/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591BB9D5-E350-3545-8FBD-58B4D8748D17}"/>
              </a:ext>
            </a:extLst>
          </p:cNvPr>
          <p:cNvSpPr/>
          <p:nvPr/>
        </p:nvSpPr>
        <p:spPr>
          <a:xfrm>
            <a:off x="2279650" y="4874775"/>
            <a:ext cx="1651000" cy="142281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Storage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247B04-5C4E-974A-AACB-0FA5960CB4FB}"/>
              </a:ext>
            </a:extLst>
          </p:cNvPr>
          <p:cNvSpPr/>
          <p:nvPr/>
        </p:nvSpPr>
        <p:spPr>
          <a:xfrm>
            <a:off x="4622800" y="3191584"/>
            <a:ext cx="2540000" cy="2425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Distributed</a:t>
            </a:r>
            <a:r>
              <a:rPr lang="zh-Hans" altLang="en-US" dirty="0"/>
              <a:t> </a:t>
            </a:r>
            <a:r>
              <a:rPr lang="en-US" altLang="zh-Hans" dirty="0"/>
              <a:t>computing</a:t>
            </a:r>
            <a:r>
              <a:rPr lang="zh-Hans" altLang="en-US" dirty="0"/>
              <a:t> </a:t>
            </a:r>
            <a:r>
              <a:rPr lang="en-US" altLang="zh-Hans" dirty="0"/>
              <a:t>environment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585564-E1F0-4C44-9CA7-96DFF1F9DD51}"/>
              </a:ext>
            </a:extLst>
          </p:cNvPr>
          <p:cNvCxnSpPr/>
          <p:nvPr/>
        </p:nvCxnSpPr>
        <p:spPr>
          <a:xfrm>
            <a:off x="3105150" y="4271083"/>
            <a:ext cx="0" cy="54864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30119-E6AA-494E-ADE7-4B8778365E74}"/>
              </a:ext>
            </a:extLst>
          </p:cNvPr>
          <p:cNvCxnSpPr>
            <a:cxnSpLocks/>
          </p:cNvCxnSpPr>
          <p:nvPr/>
        </p:nvCxnSpPr>
        <p:spPr>
          <a:xfrm>
            <a:off x="4191000" y="3300810"/>
            <a:ext cx="577850" cy="28236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3954C-FDD7-E94B-9242-0DBE3BAC7A46}"/>
              </a:ext>
            </a:extLst>
          </p:cNvPr>
          <p:cNvCxnSpPr>
            <a:cxnSpLocks/>
          </p:cNvCxnSpPr>
          <p:nvPr/>
        </p:nvCxnSpPr>
        <p:spPr>
          <a:xfrm flipV="1">
            <a:off x="4076700" y="5191417"/>
            <a:ext cx="635000" cy="29674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029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HIPAA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z="2400" dirty="0"/>
              <a:t>The Security Rule requires covered entities to maintain reasonable and appropriate administrative, technical, and physical safeguards for protecting e-PHI.</a:t>
            </a:r>
            <a:r>
              <a:rPr lang="zh-CN" altLang="en-US" sz="2400" dirty="0"/>
              <a:t> </a:t>
            </a:r>
            <a:r>
              <a:rPr lang="en-US" sz="2400" dirty="0"/>
              <a:t>Specifically</a:t>
            </a:r>
            <a:r>
              <a:rPr lang="en-US" altLang="zh-CN" sz="2400" dirty="0"/>
              <a:t>,</a:t>
            </a:r>
            <a:r>
              <a:rPr lang="en-US" sz="2400" dirty="0"/>
              <a:t> covered entities must:</a:t>
            </a:r>
          </a:p>
          <a:p>
            <a:endParaRPr lang="en-US" sz="2400" dirty="0"/>
          </a:p>
          <a:p>
            <a:pPr lvl="1"/>
            <a:r>
              <a:rPr lang="en-US" sz="2000" dirty="0"/>
              <a:t>Ensure the confidentiality, integrity, and availability of all e-PHI they create, receive, maintain or transmit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Identify and protect against reasonably anticipated threats to the security or integrity of the information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Protect against reasonably anticipated, impermissible uses or disclosures; and</a:t>
            </a:r>
          </a:p>
          <a:p>
            <a:pPr lvl="2"/>
            <a:r>
              <a:rPr lang="en-US" sz="1800" dirty="0"/>
              <a:t>Ensure compliance by their workforce</a:t>
            </a:r>
          </a:p>
        </p:txBody>
      </p:sp>
    </p:spTree>
    <p:extLst>
      <p:ext uri="{BB962C8B-B14F-4D97-AF65-F5344CB8AC3E}">
        <p14:creationId xmlns:p14="http://schemas.microsoft.com/office/powerpoint/2010/main" val="23103531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dirty="0"/>
              <a:t>Docker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realization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container</a:t>
            </a:r>
            <a:r>
              <a:rPr lang="zh-CN" altLang="en-US" sz="2400" dirty="0"/>
              <a:t> </a:t>
            </a:r>
            <a:r>
              <a:rPr lang="en-US" altLang="zh-CN" sz="2400" dirty="0"/>
              <a:t>technology.</a:t>
            </a:r>
            <a:r>
              <a:rPr lang="zh-CN" altLang="en-US" sz="2400" dirty="0"/>
              <a:t> </a:t>
            </a:r>
            <a:r>
              <a:rPr lang="en-US" sz="2400" dirty="0"/>
              <a:t>A container image is a lightweight, stand-alone, executable package of a piece of software that includes everything needed to run it: code, runtime, system tools, system libraries, settings.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493773"/>
            <a:ext cx="5600700" cy="26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240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dirty="0"/>
              <a:t>Standardization</a:t>
            </a:r>
          </a:p>
          <a:p>
            <a:pPr lvl="1"/>
            <a:r>
              <a:rPr lang="en-US" sz="2000" dirty="0"/>
              <a:t>Rather than building a new environment for every analysis,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sz="2000" dirty="0"/>
              <a:t>can put the tools and packages required for certain types of analyses (e.g., SAS, python, etc.) into a container, create an image of that container, and have every user boot up an isolated, standardized environment from that image</a:t>
            </a:r>
            <a:endParaRPr lang="en-US" altLang="zh-CN" sz="2000" dirty="0"/>
          </a:p>
          <a:p>
            <a:pPr lvl="1"/>
            <a:endParaRPr lang="en-US" dirty="0"/>
          </a:p>
          <a:p>
            <a:r>
              <a:rPr lang="en-US" altLang="zh-CN" sz="2400" dirty="0"/>
              <a:t>Reproducibility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sz="2000" dirty="0"/>
              <a:t>Docker provides an easy way to share working environments including libraries and drivers. This </a:t>
            </a:r>
            <a:r>
              <a:rPr lang="en-US" altLang="zh-CN" sz="2000" dirty="0"/>
              <a:t>allows</a:t>
            </a:r>
            <a:r>
              <a:rPr lang="zh-CN" altLang="en-US" sz="2000" dirty="0"/>
              <a:t> </a:t>
            </a:r>
            <a:r>
              <a:rPr lang="en-US" sz="2000" dirty="0"/>
              <a:t>reproducible data science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3257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Sandbox</a:t>
            </a:r>
            <a:r>
              <a:rPr lang="zh-CN" altLang="en-US" dirty="0"/>
              <a:t> </a:t>
            </a:r>
            <a:r>
              <a:rPr lang="en-US" altLang="zh-CN" dirty="0"/>
              <a:t>server: specs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742977846"/>
              </p:ext>
            </p:extLst>
          </p:nvPr>
        </p:nvGraphicFramePr>
        <p:xfrm>
          <a:off x="609600" y="1601789"/>
          <a:ext cx="10972800" cy="329284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7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2"/>
                          </a:solidFill>
                        </a:rPr>
                        <a:t>Development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2"/>
                          </a:solidFill>
                        </a:rPr>
                        <a:t>Sandbox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5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Timing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Early February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Upon</a:t>
                      </a:r>
                      <a:r>
                        <a:rPr lang="zh-CN" altLang="en-US" sz="160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finishing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development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server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Data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restrictions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General HIPAA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General HIPAA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4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</a:t>
                      </a:r>
                      <a:r>
                        <a:rPr lang="en-US" altLang="zh-CN" sz="1800" baseline="30000" dirty="0"/>
                        <a:t>rd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party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software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Docker</a:t>
                      </a:r>
                      <a:r>
                        <a:rPr lang="en-US" altLang="zh-CN" sz="1600" b="0" dirty="0"/>
                        <a:t>(17.06.2-ee-6)</a:t>
                      </a:r>
                      <a:r>
                        <a:rPr lang="en-US" altLang="zh-CN" sz="1600" b="0" baseline="0" dirty="0"/>
                        <a:t>,</a:t>
                      </a:r>
                      <a:r>
                        <a:rPr lang="zh-CN" altLang="en-US" sz="1600" b="0" baseline="0" dirty="0"/>
                        <a:t> </a:t>
                      </a:r>
                      <a:r>
                        <a:rPr lang="en-US" altLang="zh-CN" sz="1600" baseline="0" dirty="0"/>
                        <a:t>Flexible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Analytics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(via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API)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7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Docker</a:t>
                      </a:r>
                      <a:r>
                        <a:rPr lang="en-US" altLang="zh-CN" sz="1600" b="0" dirty="0"/>
                        <a:t>(17.06.2-ee-6)</a:t>
                      </a:r>
                      <a:r>
                        <a:rPr lang="en-US" altLang="zh-CN" sz="1600" b="0" baseline="0" dirty="0"/>
                        <a:t>,</a:t>
                      </a:r>
                      <a:r>
                        <a:rPr lang="zh-CN" altLang="en-US" sz="1600" b="0" baseline="0" dirty="0"/>
                        <a:t> </a:t>
                      </a:r>
                      <a:r>
                        <a:rPr lang="en-US" altLang="zh-CN" sz="1600" baseline="0" dirty="0"/>
                        <a:t>Flexible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Analytics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(via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API)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Anaconda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Python(&gt;=3.6: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pandas,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numpy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sklearn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),</a:t>
                      </a:r>
                      <a:r>
                        <a:rPr lang="zh-Hans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R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Rstudio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SQL,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LFS,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Jupyter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Notebook,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Spark,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Hadoop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6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Access/users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Restricted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access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to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and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control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by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project/development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lead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Restricted</a:t>
                      </a:r>
                      <a:r>
                        <a:rPr lang="zh-CN" altLang="en-US" sz="160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u</a:t>
                      </a:r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nrestricted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access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to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control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by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ACE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users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342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8698</TotalTime>
  <Words>617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MS PGothic</vt:lpstr>
      <vt:lpstr>ヒラギノ角ゴ Pro W3</vt:lpstr>
      <vt:lpstr>Arial</vt:lpstr>
      <vt:lpstr>Calibri</vt:lpstr>
      <vt:lpstr>Calibri Light</vt:lpstr>
      <vt:lpstr>Office Theme</vt:lpstr>
      <vt:lpstr>Watson Health Theme - Wide</vt:lpstr>
      <vt:lpstr>PowerPoint Presentation</vt:lpstr>
      <vt:lpstr>Current Situation</vt:lpstr>
      <vt:lpstr>Objectives</vt:lpstr>
      <vt:lpstr>The building blocks</vt:lpstr>
      <vt:lpstr>Solutions</vt:lpstr>
      <vt:lpstr>HIPAA </vt:lpstr>
      <vt:lpstr>What is Docker?</vt:lpstr>
      <vt:lpstr>Benefit of Docker</vt:lpstr>
      <vt:lpstr>Development vs. Sandbox server: specs</vt:lpstr>
      <vt:lpstr>Development vs. Sandbox server: specs</vt:lpstr>
      <vt:lpstr>Data Science Workflow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Yuchen</dc:creator>
  <cp:lastModifiedBy>Li, Yuchen</cp:lastModifiedBy>
  <cp:revision>107</cp:revision>
  <dcterms:created xsi:type="dcterms:W3CDTF">2018-01-04T17:17:09Z</dcterms:created>
  <dcterms:modified xsi:type="dcterms:W3CDTF">2018-02-01T18:15:25Z</dcterms:modified>
</cp:coreProperties>
</file>