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1"/>
  </p:notesMasterIdLst>
  <p:sldIdLst>
    <p:sldId id="256" r:id="rId3"/>
    <p:sldId id="257" r:id="rId4"/>
    <p:sldId id="270" r:id="rId5"/>
    <p:sldId id="265" r:id="rId6"/>
    <p:sldId id="266" r:id="rId7"/>
    <p:sldId id="267" r:id="rId8"/>
    <p:sldId id="262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1E1B"/>
    <a:srgbClr val="4C991D"/>
    <a:srgbClr val="995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53"/>
    <p:restoredTop sz="94655"/>
  </p:normalViewPr>
  <p:slideViewPr>
    <p:cSldViewPr snapToGrid="0" snapToObjects="1">
      <p:cViewPr varScale="1">
        <p:scale>
          <a:sx n="100" d="100"/>
          <a:sy n="100" d="100"/>
        </p:scale>
        <p:origin x="72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8ED23-43D8-D94F-A5DC-C0F7F3E11FBC}" type="datetimeFigureOut">
              <a:rPr lang="en-US" smtClean="0"/>
              <a:t>1/10/18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60561-B313-E648-A51E-CF34BBA5D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60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A86B-D2A5-1543-8396-0D0B2BBDC05D}" type="datetimeFigureOut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F84F-0715-094D-9D70-85A44F6B9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0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A86B-D2A5-1543-8396-0D0B2BBDC05D}" type="datetimeFigureOut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F84F-0715-094D-9D70-85A44F6B9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35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A86B-D2A5-1543-8396-0D0B2BBDC05D}" type="datetimeFigureOut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F84F-0715-094D-9D70-85A44F6B9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15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Slide_1_Tex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Internal_logo_widescree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39" r="41936" b="13101"/>
          <a:stretch>
            <a:fillRect/>
          </a:stretch>
        </p:blipFill>
        <p:spPr bwMode="auto">
          <a:xfrm>
            <a:off x="6705600" y="0"/>
            <a:ext cx="5486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IBM_logo_blu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038850"/>
            <a:ext cx="8128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493713"/>
            <a:ext cx="32956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129512"/>
            <a:ext cx="6705600" cy="1471837"/>
          </a:xfrm>
        </p:spPr>
        <p:txBody>
          <a:bodyPr lIns="91427" tIns="45714" rIns="91427" bIns="45714" anchor="b"/>
          <a:lstStyle>
            <a:lvl1pPr>
              <a:lnSpc>
                <a:spcPct val="90000"/>
              </a:lnSpc>
              <a:defRPr sz="5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886835"/>
            <a:ext cx="6705600" cy="1750979"/>
          </a:xfrm>
        </p:spPr>
        <p:txBody>
          <a:bodyPr lIns="91427" tIns="45714" rIns="91427" bIns="45714"/>
          <a:lstStyle>
            <a:lvl1pPr marL="0" indent="0">
              <a:buFontTx/>
              <a:buNone/>
              <a:defRPr sz="2400" b="1">
                <a:solidFill>
                  <a:srgbClr val="00B2F2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6833"/>
            <a:ext cx="10972800" cy="607980"/>
          </a:xfrm>
        </p:spPr>
        <p:txBody>
          <a:bodyPr lIns="91427" tIns="45714" rIns="91427" bIns="45714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609600" y="1601893"/>
            <a:ext cx="10972800" cy="4567770"/>
          </a:xfrm>
        </p:spPr>
        <p:txBody>
          <a:bodyPr lIns="91427" tIns="45714" rIns="91427" bIns="45714"/>
          <a:lstStyle>
            <a:lvl1pPr>
              <a:buFont typeface="Arial" pitchFamily="34" charset="0"/>
              <a:buChar char="•"/>
              <a:defRPr/>
            </a:lvl1pPr>
            <a:lvl2pPr marL="608955" indent="-304477">
              <a:buFont typeface="Arial" pitchFamily="34" charset="0"/>
              <a:buChar char="−"/>
              <a:defRPr sz="2400"/>
            </a:lvl2pPr>
            <a:lvl3pPr marL="913432">
              <a:buFont typeface="Arial" pitchFamily="34" charset="0"/>
              <a:buChar char="−"/>
              <a:defRPr sz="2100"/>
            </a:lvl3pPr>
            <a:lvl4pPr marL="1217910">
              <a:buFont typeface="Arial" pitchFamily="34" charset="0"/>
              <a:buChar char="−"/>
              <a:defRPr sz="19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27" tIns="45714" rIns="91427" bIns="45714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280"/>
            <a:ext cx="5386917" cy="638642"/>
          </a:xfrm>
        </p:spPr>
        <p:txBody>
          <a:bodyPr lIns="91427" tIns="45714" rIns="91427" bIns="45714" anchor="ctr"/>
          <a:lstStyle>
            <a:lvl1pPr marL="0" indent="0">
              <a:buNone/>
              <a:defRPr sz="2700" b="1"/>
            </a:lvl1pPr>
            <a:lvl2pPr marL="608955" indent="0">
              <a:buNone/>
              <a:defRPr sz="2700" b="1"/>
            </a:lvl2pPr>
            <a:lvl3pPr marL="1217910" indent="0">
              <a:buNone/>
              <a:defRPr sz="2400" b="1"/>
            </a:lvl3pPr>
            <a:lvl4pPr marL="1826864" indent="0">
              <a:buNone/>
              <a:defRPr sz="2100" b="1"/>
            </a:lvl4pPr>
            <a:lvl5pPr marL="2435819" indent="0">
              <a:buNone/>
              <a:defRPr sz="2100" b="1"/>
            </a:lvl5pPr>
            <a:lvl6pPr marL="3044775" indent="0">
              <a:buNone/>
              <a:defRPr sz="2100" b="1"/>
            </a:lvl6pPr>
            <a:lvl7pPr marL="3653730" indent="0">
              <a:buNone/>
              <a:defRPr sz="2100" b="1"/>
            </a:lvl7pPr>
            <a:lvl8pPr marL="4262684" indent="0">
              <a:buNone/>
              <a:defRPr sz="2100" b="1"/>
            </a:lvl8pPr>
            <a:lvl9pPr marL="4871639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280"/>
            <a:ext cx="5389033" cy="638642"/>
          </a:xfrm>
        </p:spPr>
        <p:txBody>
          <a:bodyPr lIns="91427" tIns="45714" rIns="91427" bIns="45714" anchor="ctr"/>
          <a:lstStyle>
            <a:lvl1pPr marL="0" indent="0">
              <a:buNone/>
              <a:defRPr sz="2700" b="1"/>
            </a:lvl1pPr>
            <a:lvl2pPr marL="608955" indent="0">
              <a:buNone/>
              <a:defRPr sz="2700" b="1"/>
            </a:lvl2pPr>
            <a:lvl3pPr marL="1217910" indent="0">
              <a:buNone/>
              <a:defRPr sz="2400" b="1"/>
            </a:lvl3pPr>
            <a:lvl4pPr marL="1826864" indent="0">
              <a:buNone/>
              <a:defRPr sz="2100" b="1"/>
            </a:lvl4pPr>
            <a:lvl5pPr marL="2435819" indent="0">
              <a:buNone/>
              <a:defRPr sz="2100" b="1"/>
            </a:lvl5pPr>
            <a:lvl6pPr marL="3044775" indent="0">
              <a:buNone/>
              <a:defRPr sz="2100" b="1"/>
            </a:lvl6pPr>
            <a:lvl7pPr marL="3653730" indent="0">
              <a:buNone/>
              <a:defRPr sz="2100" b="1"/>
            </a:lvl7pPr>
            <a:lvl8pPr marL="4262684" indent="0">
              <a:buNone/>
              <a:defRPr sz="2100" b="1"/>
            </a:lvl8pPr>
            <a:lvl9pPr marL="4871639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2"/>
          </p:nvPr>
        </p:nvSpPr>
        <p:spPr>
          <a:xfrm>
            <a:off x="6197600" y="2210930"/>
            <a:ext cx="5384800" cy="3958735"/>
          </a:xfrm>
        </p:spPr>
        <p:txBody>
          <a:bodyPr lIns="91427" tIns="45714" rIns="91427" bIns="45714"/>
          <a:lstStyle>
            <a:lvl1pPr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 sz="2400"/>
            </a:lvl2pPr>
            <a:lvl3pPr>
              <a:buFont typeface="Arial" pitchFamily="34" charset="0"/>
              <a:buChar char="•"/>
              <a:defRPr sz="2100"/>
            </a:lvl3pPr>
            <a:lvl4pPr>
              <a:buFont typeface="Arial" pitchFamily="34" charset="0"/>
              <a:buChar char="•"/>
              <a:defRPr sz="19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609600" y="2210930"/>
            <a:ext cx="5384800" cy="3958735"/>
          </a:xfrm>
        </p:spPr>
        <p:txBody>
          <a:bodyPr lIns="91427" tIns="45714" rIns="91427" bIns="45714"/>
          <a:lstStyle>
            <a:lvl1pPr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 sz="2400"/>
            </a:lvl2pPr>
            <a:lvl3pPr>
              <a:buFont typeface="Arial" pitchFamily="34" charset="0"/>
              <a:buChar char="•"/>
              <a:defRPr sz="2100"/>
            </a:lvl3pPr>
            <a:lvl4pPr>
              <a:buFont typeface="Arial" pitchFamily="34" charset="0"/>
              <a:buChar char="•"/>
              <a:defRPr sz="190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/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27" tIns="45714" rIns="91427" bIns="45714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389717" y="4800388"/>
            <a:ext cx="7315200" cy="566742"/>
          </a:xfrm>
        </p:spPr>
        <p:txBody>
          <a:bodyPr lIns="91427" tIns="45714" rIns="91427" bIns="45714"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269"/>
            <a:ext cx="7315200" cy="411522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4300"/>
            </a:lvl1pPr>
            <a:lvl2pPr marL="608955" indent="0">
              <a:buNone/>
              <a:defRPr sz="3700"/>
            </a:lvl2pPr>
            <a:lvl3pPr marL="1217910" indent="0">
              <a:buNone/>
              <a:defRPr sz="3200"/>
            </a:lvl3pPr>
            <a:lvl4pPr marL="1826864" indent="0">
              <a:buNone/>
              <a:defRPr sz="2700"/>
            </a:lvl4pPr>
            <a:lvl5pPr marL="2435819" indent="0">
              <a:buNone/>
              <a:defRPr sz="2700"/>
            </a:lvl5pPr>
            <a:lvl6pPr marL="3044775" indent="0">
              <a:buNone/>
              <a:defRPr sz="2700"/>
            </a:lvl6pPr>
            <a:lvl7pPr marL="3653730" indent="0">
              <a:buNone/>
              <a:defRPr sz="2700"/>
            </a:lvl7pPr>
            <a:lvl8pPr marL="4262684" indent="0">
              <a:buNone/>
              <a:defRPr sz="2700"/>
            </a:lvl8pPr>
            <a:lvl9pPr marL="4871639" indent="0">
              <a:buNone/>
              <a:defRPr sz="27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131"/>
            <a:ext cx="7315200" cy="805705"/>
          </a:xfrm>
        </p:spPr>
        <p:txBody>
          <a:bodyPr lIns="91427" tIns="45714" rIns="91427" bIns="45714"/>
          <a:lstStyle>
            <a:lvl1pPr marL="0" indent="0">
              <a:buNone/>
              <a:defRPr sz="1900"/>
            </a:lvl1pPr>
            <a:lvl2pPr marL="608955" indent="0">
              <a:buNone/>
              <a:defRPr sz="1600"/>
            </a:lvl2pPr>
            <a:lvl3pPr marL="1217910" indent="0">
              <a:buNone/>
              <a:defRPr sz="1300"/>
            </a:lvl3pPr>
            <a:lvl4pPr marL="1826864" indent="0">
              <a:buNone/>
              <a:defRPr sz="1200"/>
            </a:lvl4pPr>
            <a:lvl5pPr marL="2435819" indent="0">
              <a:buNone/>
              <a:defRPr sz="1200"/>
            </a:lvl5pPr>
            <a:lvl6pPr marL="3044775" indent="0">
              <a:buNone/>
              <a:defRPr sz="1200"/>
            </a:lvl6pPr>
            <a:lvl7pPr marL="3653730" indent="0">
              <a:buNone/>
              <a:defRPr sz="1200"/>
            </a:lvl7pPr>
            <a:lvl8pPr marL="4262684" indent="0">
              <a:buNone/>
              <a:defRPr sz="1200"/>
            </a:lvl8pPr>
            <a:lvl9pPr marL="487163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(above) +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4801" y="231648"/>
            <a:ext cx="5966369" cy="1219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6784" y="6318165"/>
            <a:ext cx="280416" cy="26822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33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E4DBDE34-E9B5-E04F-B662-69720E4BCB53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227" y="6331712"/>
            <a:ext cx="3860800" cy="26822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33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/>
              <a:t>Watson Health © IBM Corporation 2017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A86B-D2A5-1543-8396-0D0B2BBDC05D}" type="datetimeFigureOut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F84F-0715-094D-9D70-85A44F6B9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87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A86B-D2A5-1543-8396-0D0B2BBDC05D}" type="datetimeFigureOut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F84F-0715-094D-9D70-85A44F6B9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5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A86B-D2A5-1543-8396-0D0B2BBDC05D}" type="datetimeFigureOut">
              <a:rPr lang="en-US" smtClean="0"/>
              <a:t>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F84F-0715-094D-9D70-85A44F6B9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37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A86B-D2A5-1543-8396-0D0B2BBDC05D}" type="datetimeFigureOut">
              <a:rPr lang="en-US" smtClean="0"/>
              <a:t>1/10/18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F84F-0715-094D-9D70-85A44F6B9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93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A86B-D2A5-1543-8396-0D0B2BBDC05D}" type="datetimeFigureOut">
              <a:rPr lang="en-US" smtClean="0"/>
              <a:t>1/10/18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F84F-0715-094D-9D70-85A44F6B9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31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A86B-D2A5-1543-8396-0D0B2BBDC05D}" type="datetimeFigureOut">
              <a:rPr lang="en-US" smtClean="0"/>
              <a:t>1/10/18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F84F-0715-094D-9D70-85A44F6B9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A86B-D2A5-1543-8396-0D0B2BBDC05D}" type="datetimeFigureOut">
              <a:rPr lang="en-US" smtClean="0"/>
              <a:t>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F84F-0715-094D-9D70-85A44F6B9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27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A86B-D2A5-1543-8396-0D0B2BBDC05D}" type="datetimeFigureOut">
              <a:rPr lang="en-US" smtClean="0"/>
              <a:t>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F84F-0715-094D-9D70-85A44F6B9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theme" Target="../theme/theme2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CA86B-D2A5-1543-8396-0D0B2BBDC05D}" type="datetimeFigureOut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9F84F-0715-094D-9D70-85A44F6B9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01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9"/>
          <p:cNvSpPr>
            <a:spLocks noChangeShapeType="1"/>
          </p:cNvSpPr>
          <p:nvPr/>
        </p:nvSpPr>
        <p:spPr bwMode="auto">
          <a:xfrm>
            <a:off x="617538" y="458788"/>
            <a:ext cx="1107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7" tIns="45714" rIns="91427" bIns="45714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4266"/>
              </a:solidFill>
              <a:ea typeface="MS PGothic" panose="020B0600070205080204" pitchFamily="34" charset="-128"/>
            </a:endParaRPr>
          </a:p>
        </p:txBody>
      </p:sp>
      <p:pic>
        <p:nvPicPr>
          <p:cNvPr id="1027" name="Picture 8" descr="IBM_logo_blu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4400" y="153988"/>
            <a:ext cx="62230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609600" y="6530975"/>
            <a:ext cx="4470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004266"/>
                </a:solidFill>
                <a:ea typeface="ヒラギノ角ゴ Pro W3" charset="-128"/>
              </a:rPr>
              <a:t>© IBM 2017</a:t>
            </a: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8583613" y="6596063"/>
            <a:ext cx="33575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4" rIns="91427" bIns="45714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F8B9CDD5-C20B-4E45-BC00-A284AFB1A6A0}" type="slidenum">
              <a:rPr lang="en-US" altLang="en-US" sz="1300">
                <a:solidFill>
                  <a:srgbClr val="004266"/>
                </a:solidFill>
                <a:ea typeface="ヒラギノ角ゴ Pro W3" charset="-128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1300" dirty="0">
              <a:solidFill>
                <a:srgbClr val="004266"/>
              </a:solidFill>
              <a:ea typeface="ヒラギノ角ゴ Pro W3" charset="-128"/>
            </a:endParaRPr>
          </a:p>
        </p:txBody>
      </p:sp>
      <p:pic>
        <p:nvPicPr>
          <p:cNvPr id="1030" name="Pictur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188913"/>
            <a:ext cx="2235200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4181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ransition spd="slow"/>
  <p:txStyles>
    <p:titleStyle>
      <a:lvl1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  <a:ea typeface="MS PGothic" panose="020B0600070205080204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  <a:ea typeface="MS PGothic" panose="020B0600070205080204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  <a:ea typeface="MS PGothic" panose="020B0600070205080204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  <a:ea typeface="MS PGothic" panose="020B0600070205080204" pitchFamily="34" charset="-128"/>
          <a:cs typeface="MS PGothic" charset="0"/>
        </a:defRPr>
      </a:lvl5pPr>
      <a:lvl6pPr marL="608955" algn="l" rtl="0" eaLnBrk="1" fontAlgn="base" hangingPunct="1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</a:defRPr>
      </a:lvl6pPr>
      <a:lvl7pPr marL="1217910" algn="l" rtl="0" eaLnBrk="1" fontAlgn="base" hangingPunct="1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</a:defRPr>
      </a:lvl7pPr>
      <a:lvl8pPr marL="1826864" algn="l" rtl="0" eaLnBrk="1" fontAlgn="base" hangingPunct="1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</a:defRPr>
      </a:lvl8pPr>
      <a:lvl9pPr marL="2435819" algn="l" rtl="0" eaLnBrk="1" fontAlgn="base" hangingPunct="1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</a:defRPr>
      </a:lvl9pPr>
    </p:titleStyle>
    <p:bodyStyle>
      <a:lvl1pPr marL="306388" indent="-306388" algn="l" rtl="0" eaLnBrk="0" fontAlgn="base" hangingPunct="0">
        <a:spcBef>
          <a:spcPct val="20000"/>
        </a:spcBef>
        <a:spcAft>
          <a:spcPct val="0"/>
        </a:spcAft>
        <a:buChar char="•"/>
        <a:defRPr sz="2700">
          <a:solidFill>
            <a:srgbClr val="004266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606425" indent="-3016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>
          <a:solidFill>
            <a:srgbClr val="004266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911225" indent="-3016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216025" indent="-3016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738438" indent="-301625" algn="l" rtl="0" eaLnBrk="0" fontAlgn="base" hangingPunct="0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3349252" indent="-304477" algn="l" rtl="0" eaLnBrk="1" fontAlgn="base" hangingPunct="1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6pPr>
      <a:lvl7pPr marL="3958207" indent="-304477" algn="l" rtl="0" eaLnBrk="1" fontAlgn="base" hangingPunct="1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7pPr>
      <a:lvl8pPr marL="4567162" indent="-304477" algn="l" rtl="0" eaLnBrk="1" fontAlgn="base" hangingPunct="1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8pPr>
      <a:lvl9pPr marL="5176117" indent="-304477" algn="l" rtl="0" eaLnBrk="1" fontAlgn="base" hangingPunct="1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955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910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6864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819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4775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3730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2684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1639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mailto:wnichola@us.ibm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Subtitle 1"/>
          <p:cNvSpPr>
            <a:spLocks noGrp="1"/>
          </p:cNvSpPr>
          <p:nvPr>
            <p:ph type="subTitle" idx="1"/>
          </p:nvPr>
        </p:nvSpPr>
        <p:spPr bwMode="auto">
          <a:xfrm>
            <a:off x="692730" y="4240935"/>
            <a:ext cx="670560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January</a:t>
            </a:r>
            <a:r>
              <a:rPr lang="zh-CN" altLang="en-US" dirty="0" smtClean="0"/>
              <a:t> </a:t>
            </a:r>
            <a:r>
              <a:rPr lang="en-US" altLang="zh-CN" dirty="0"/>
              <a:t>9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2018</a:t>
            </a:r>
          </a:p>
          <a:p>
            <a:endParaRPr lang="en-US" altLang="en-US" dirty="0"/>
          </a:p>
          <a:p>
            <a:r>
              <a:rPr lang="en-US" altLang="zh-CN" dirty="0" smtClean="0"/>
              <a:t>Yuchen</a:t>
            </a:r>
            <a:r>
              <a:rPr lang="zh-CN" altLang="en-US" dirty="0" smtClean="0"/>
              <a:t> </a:t>
            </a:r>
            <a:r>
              <a:rPr lang="en-US" altLang="zh-CN" dirty="0" smtClean="0"/>
              <a:t>Li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Yanglin</a:t>
            </a:r>
            <a:r>
              <a:rPr lang="zh-CN" altLang="en-US" dirty="0" smtClean="0"/>
              <a:t> </a:t>
            </a:r>
            <a:r>
              <a:rPr lang="en-US" altLang="zh-CN" dirty="0" smtClean="0"/>
              <a:t>Li</a:t>
            </a:r>
            <a:endParaRPr lang="en-US" altLang="en-US" dirty="0"/>
          </a:p>
        </p:txBody>
      </p:sp>
      <p:sp>
        <p:nvSpPr>
          <p:cNvPr id="6146" name="Title 1"/>
          <p:cNvSpPr>
            <a:spLocks/>
          </p:cNvSpPr>
          <p:nvPr/>
        </p:nvSpPr>
        <p:spPr bwMode="auto">
          <a:xfrm>
            <a:off x="661988" y="2327275"/>
            <a:ext cx="8234362" cy="168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4" rIns="91427" bIns="45714"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600" dirty="0" smtClean="0">
                <a:solidFill>
                  <a:srgbClr val="004266"/>
                </a:solidFill>
                <a:latin typeface="Helvetica Neue Thin" charset="0"/>
              </a:rPr>
              <a:t>Analytics</a:t>
            </a:r>
            <a:r>
              <a:rPr lang="zh-CN" altLang="en-US" sz="3600" dirty="0" smtClean="0">
                <a:solidFill>
                  <a:srgbClr val="004266"/>
                </a:solidFill>
                <a:latin typeface="Helvetica Neue Thin" charset="0"/>
              </a:rPr>
              <a:t> </a:t>
            </a:r>
            <a:r>
              <a:rPr lang="en-US" altLang="zh-CN" sz="3600" dirty="0" smtClean="0">
                <a:solidFill>
                  <a:srgbClr val="004266"/>
                </a:solidFill>
                <a:latin typeface="Helvetica Neue Thin" charset="0"/>
              </a:rPr>
              <a:t>Server</a:t>
            </a:r>
            <a:r>
              <a:rPr lang="zh-CN" altLang="en-US" sz="3600" dirty="0" smtClean="0">
                <a:solidFill>
                  <a:srgbClr val="004266"/>
                </a:solidFill>
                <a:latin typeface="Helvetica Neue Thin" charset="0"/>
              </a:rPr>
              <a:t> </a:t>
            </a:r>
            <a:r>
              <a:rPr lang="en-US" altLang="zh-CN" sz="3600" dirty="0" smtClean="0">
                <a:solidFill>
                  <a:srgbClr val="004266"/>
                </a:solidFill>
                <a:latin typeface="Helvetica Neue Thin" charset="0"/>
              </a:rPr>
              <a:t>Setup</a:t>
            </a:r>
            <a:endParaRPr lang="en-US" altLang="en-US" sz="2800" dirty="0">
              <a:solidFill>
                <a:srgbClr val="404040"/>
              </a:solidFill>
              <a:latin typeface="Helvetica Neue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31751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altLang="zh-CN" sz="2400" dirty="0"/>
              <a:t>Step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1: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Determined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t</a:t>
            </a:r>
            <a:r>
              <a:rPr lang="en-US" altLang="zh-CN" sz="2400" dirty="0" smtClean="0"/>
              <a:t>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building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blocks</a:t>
            </a:r>
            <a:endParaRPr lang="en-US" altLang="zh-CN" sz="2400" dirty="0"/>
          </a:p>
          <a:p>
            <a:pPr lvl="1"/>
            <a:r>
              <a:rPr lang="en-US" altLang="zh-CN" sz="2000" dirty="0" smtClean="0"/>
              <a:t>Capacity</a:t>
            </a:r>
            <a:r>
              <a:rPr lang="zh-CN" altLang="en-US" sz="2000" dirty="0" smtClean="0"/>
              <a:t>： </a:t>
            </a:r>
            <a:r>
              <a:rPr lang="en-US" altLang="zh-CN" sz="2000" dirty="0" smtClean="0"/>
              <a:t>CPU,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memory,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Storage</a:t>
            </a:r>
            <a:endParaRPr lang="en-US" altLang="zh-CN" sz="2000" dirty="0"/>
          </a:p>
          <a:p>
            <a:pPr lvl="1"/>
            <a:r>
              <a:rPr lang="en-US" altLang="zh-CN" sz="2000" dirty="0" smtClean="0">
                <a:solidFill>
                  <a:schemeClr val="tx1"/>
                </a:solidFill>
              </a:rPr>
              <a:t>Connectivity:</a:t>
            </a:r>
            <a:r>
              <a:rPr lang="zh-CN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/>
              <a:t>b</a:t>
            </a:r>
            <a:r>
              <a:rPr lang="en-US" altLang="zh-CN" sz="2000" dirty="0" smtClean="0"/>
              <a:t>ridges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existing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server/data/service</a:t>
            </a:r>
            <a:endParaRPr lang="en-US" altLang="zh-CN" sz="2000" dirty="0"/>
          </a:p>
          <a:p>
            <a:pPr lvl="1"/>
            <a:r>
              <a:rPr lang="en-US" altLang="zh-CN" sz="2000" dirty="0" smtClean="0"/>
              <a:t>Compatibility: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legacy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models,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version control</a:t>
            </a:r>
          </a:p>
          <a:p>
            <a:pPr lvl="1"/>
            <a:r>
              <a:rPr lang="en-US" altLang="zh-CN" sz="2000" dirty="0" smtClean="0"/>
              <a:t>Compliance: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HIPAA</a:t>
            </a:r>
            <a:endParaRPr lang="en-US" altLang="zh-CN" sz="2000" dirty="0" smtClean="0"/>
          </a:p>
          <a:p>
            <a:pPr lvl="1"/>
            <a:endParaRPr lang="en-US" altLang="zh-CN" sz="2000" dirty="0"/>
          </a:p>
          <a:p>
            <a:r>
              <a:rPr lang="en-US" altLang="zh-CN" sz="2400" dirty="0" smtClean="0"/>
              <a:t>Step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2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Collected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feedback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opinion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from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ACE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staff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Step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3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Constructed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list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comprehensive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requirements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for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development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sandbox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16455446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Production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Sandbox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altLang="zh-CN" dirty="0" smtClean="0"/>
              <a:t>New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production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sandbox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extensions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existing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server,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tools/languages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installed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maintain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general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existing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(MarketScan,</a:t>
            </a:r>
            <a:r>
              <a:rPr lang="zh-CN" altLang="en-US" dirty="0" smtClean="0"/>
              <a:t> </a:t>
            </a:r>
            <a:r>
              <a:rPr lang="en-US" altLang="zh-CN" dirty="0" smtClean="0"/>
              <a:t>NIKE)</a:t>
            </a:r>
          </a:p>
          <a:p>
            <a:pPr lvl="1"/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maintain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general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existing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 </a:t>
            </a:r>
            <a:r>
              <a:rPr lang="en-US" altLang="zh-CN" dirty="0" smtClean="0"/>
              <a:t>(0852,</a:t>
            </a:r>
            <a:r>
              <a:rPr lang="zh-CN" altLang="en-US" dirty="0" smtClean="0"/>
              <a:t> </a:t>
            </a:r>
            <a:r>
              <a:rPr lang="en-US" altLang="zh-CN" dirty="0" smtClean="0"/>
              <a:t>1465)</a:t>
            </a:r>
          </a:p>
          <a:p>
            <a:pPr lvl="1"/>
            <a:r>
              <a:rPr lang="en-US" altLang="zh-CN" dirty="0" smtClean="0"/>
              <a:t>Legacy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models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keep</a:t>
            </a:r>
            <a:r>
              <a:rPr lang="zh-CN" altLang="en-US" dirty="0" smtClean="0"/>
              <a:t> </a:t>
            </a:r>
            <a:r>
              <a:rPr lang="en-US" altLang="zh-CN" dirty="0" smtClean="0"/>
              <a:t>running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existing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 </a:t>
            </a:r>
            <a:r>
              <a:rPr lang="en-US" altLang="zh-CN" dirty="0" smtClean="0"/>
              <a:t>until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they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ready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transitioned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into</a:t>
            </a:r>
            <a:r>
              <a:rPr lang="zh-CN" altLang="en-US" dirty="0" smtClean="0"/>
              <a:t> </a:t>
            </a:r>
            <a:r>
              <a:rPr lang="en-US" altLang="zh-CN" dirty="0" smtClean="0"/>
              <a:t>new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servers</a:t>
            </a:r>
          </a:p>
          <a:p>
            <a:pPr lvl="1"/>
            <a:r>
              <a:rPr lang="en-US" altLang="zh-CN" dirty="0" smtClean="0"/>
              <a:t>Future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models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tested,</a:t>
            </a:r>
            <a:r>
              <a:rPr lang="zh-CN" altLang="en-US" dirty="0" smtClean="0"/>
              <a:t> </a:t>
            </a:r>
            <a:r>
              <a:rPr lang="en-US" altLang="zh-CN" dirty="0" smtClean="0"/>
              <a:t>stored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produced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new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production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sandbox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5852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Production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vs.</a:t>
            </a:r>
            <a:r>
              <a:rPr lang="zh-CN" altLang="en-US" dirty="0" smtClean="0"/>
              <a:t> </a:t>
            </a:r>
            <a:r>
              <a:rPr lang="en-US" altLang="zh-CN" dirty="0" smtClean="0"/>
              <a:t>Sandbox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2"/>
            <p:extLst>
              <p:ext uri="{D42A27DB-BD31-4B8C-83A1-F6EECF244321}">
                <p14:modId xmlns:p14="http://schemas.microsoft.com/office/powerpoint/2010/main" val="1948567792"/>
              </p:ext>
            </p:extLst>
          </p:nvPr>
        </p:nvGraphicFramePr>
        <p:xfrm>
          <a:off x="609600" y="1601789"/>
          <a:ext cx="10972800" cy="3292848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006600"/>
                <a:gridCol w="4445000"/>
                <a:gridCol w="4521200"/>
              </a:tblGrid>
              <a:tr h="379762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solidFill>
                            <a:schemeClr val="tx2"/>
                          </a:solidFill>
                        </a:rPr>
                        <a:t>Production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solidFill>
                            <a:schemeClr val="tx2"/>
                          </a:solidFill>
                        </a:rPr>
                        <a:t>Sandbox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7065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/>
                        <a:t>Timing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4C991D"/>
                          </a:solidFill>
                        </a:rPr>
                        <a:t>Early</a:t>
                      </a:r>
                      <a:r>
                        <a:rPr lang="zh-CN" altLang="en-US" sz="1600" dirty="0" smtClean="0">
                          <a:solidFill>
                            <a:srgbClr val="4C991D"/>
                          </a:solidFill>
                        </a:rPr>
                        <a:t> </a:t>
                      </a:r>
                      <a:r>
                        <a:rPr lang="en-US" altLang="zh-CN" sz="1600" dirty="0" smtClean="0">
                          <a:solidFill>
                            <a:srgbClr val="4C991D"/>
                          </a:solidFill>
                        </a:rPr>
                        <a:t>February</a:t>
                      </a:r>
                      <a:endParaRPr lang="en-US" sz="1600" dirty="0">
                        <a:solidFill>
                          <a:srgbClr val="4C991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991E1B"/>
                          </a:solidFill>
                        </a:rPr>
                        <a:t>Upon</a:t>
                      </a:r>
                      <a:r>
                        <a:rPr lang="zh-CN" altLang="en-US" sz="160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dirty="0" smtClean="0">
                          <a:solidFill>
                            <a:srgbClr val="991E1B"/>
                          </a:solidFill>
                        </a:rPr>
                        <a:t>finishing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Production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server</a:t>
                      </a:r>
                      <a:endParaRPr lang="en-US" sz="1600" dirty="0">
                        <a:solidFill>
                          <a:srgbClr val="991E1B"/>
                        </a:solidFill>
                      </a:endParaRPr>
                    </a:p>
                  </a:txBody>
                  <a:tcPr/>
                </a:tc>
              </a:tr>
              <a:tr h="41960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/>
                        <a:t>Data</a:t>
                      </a:r>
                      <a:r>
                        <a:rPr lang="zh-CN" altLang="en-US" sz="1800" dirty="0" smtClean="0"/>
                        <a:t> </a:t>
                      </a:r>
                      <a:r>
                        <a:rPr lang="en-US" altLang="zh-CN" sz="1800" dirty="0" smtClean="0"/>
                        <a:t>restrictions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General HIPAA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General HIPAA</a:t>
                      </a:r>
                      <a:endParaRPr lang="en-US" sz="1600" dirty="0"/>
                    </a:p>
                  </a:txBody>
                  <a:tcPr/>
                </a:tc>
              </a:tr>
              <a:tr h="102243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/>
                        <a:t>3</a:t>
                      </a:r>
                      <a:r>
                        <a:rPr lang="en-US" altLang="zh-CN" sz="1800" baseline="30000" dirty="0" smtClean="0"/>
                        <a:t>rd</a:t>
                      </a:r>
                      <a:r>
                        <a:rPr lang="zh-CN" altLang="en-US" sz="1800" baseline="0" dirty="0" smtClean="0"/>
                        <a:t> </a:t>
                      </a:r>
                      <a:r>
                        <a:rPr lang="en-US" altLang="zh-CN" sz="1800" baseline="0" dirty="0" smtClean="0"/>
                        <a:t>party</a:t>
                      </a:r>
                      <a:r>
                        <a:rPr lang="zh-CN" altLang="en-US" sz="1800" baseline="0" dirty="0" smtClean="0"/>
                        <a:t> </a:t>
                      </a:r>
                      <a:r>
                        <a:rPr lang="en-US" altLang="zh-CN" sz="1800" baseline="0" dirty="0" smtClean="0"/>
                        <a:t>software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Docker</a:t>
                      </a:r>
                      <a:r>
                        <a:rPr lang="zh-CN" altLang="en-US" sz="1600" b="1" dirty="0" smtClean="0"/>
                        <a:t>*</a:t>
                      </a:r>
                      <a:r>
                        <a:rPr lang="en-US" altLang="zh-CN" sz="1600" baseline="0" dirty="0" smtClean="0"/>
                        <a:t>,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Flexible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Analytics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Docker</a:t>
                      </a:r>
                      <a:r>
                        <a:rPr lang="zh-CN" altLang="en-US" sz="1600" b="1" dirty="0" smtClean="0"/>
                        <a:t>*</a:t>
                      </a:r>
                      <a:r>
                        <a:rPr lang="en-US" altLang="zh-CN" sz="1600" dirty="0" smtClean="0"/>
                        <a:t>,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Flexible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Analytics,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>
                          <a:solidFill>
                            <a:srgbClr val="991E1B"/>
                          </a:solidFill>
                        </a:rPr>
                        <a:t>Anaconda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Python(2.7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and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3.6: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pandas,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err="1" smtClean="0">
                          <a:solidFill>
                            <a:srgbClr val="991E1B"/>
                          </a:solidFill>
                        </a:rPr>
                        <a:t>numpy</a:t>
                      </a:r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,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err="1" smtClean="0">
                          <a:solidFill>
                            <a:srgbClr val="991E1B"/>
                          </a:solidFill>
                        </a:rPr>
                        <a:t>sklearn</a:t>
                      </a:r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),</a:t>
                      </a:r>
                    </a:p>
                    <a:p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R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and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err="1" smtClean="0">
                          <a:solidFill>
                            <a:srgbClr val="991E1B"/>
                          </a:solidFill>
                        </a:rPr>
                        <a:t>Rstudio</a:t>
                      </a:r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,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SQL,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err="1" smtClean="0">
                          <a:solidFill>
                            <a:srgbClr val="991E1B"/>
                          </a:solidFill>
                        </a:rPr>
                        <a:t>Git</a:t>
                      </a:r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,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err="1" smtClean="0">
                          <a:solidFill>
                            <a:srgbClr val="991E1B"/>
                          </a:solidFill>
                        </a:rPr>
                        <a:t>Git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LFS,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err="1" smtClean="0">
                          <a:solidFill>
                            <a:srgbClr val="991E1B"/>
                          </a:solidFill>
                        </a:rPr>
                        <a:t>Jupyter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Notebook,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Spark,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SAS(?)</a:t>
                      </a:r>
                      <a:endParaRPr lang="en-US" sz="1600" i="0" dirty="0">
                        <a:solidFill>
                          <a:srgbClr val="991E1B"/>
                        </a:solidFill>
                      </a:endParaRPr>
                    </a:p>
                  </a:txBody>
                  <a:tcPr/>
                </a:tc>
              </a:tr>
              <a:tr h="70363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/>
                        <a:t>Access/users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4C991D"/>
                          </a:solidFill>
                        </a:rPr>
                        <a:t>Restricted</a:t>
                      </a:r>
                      <a:r>
                        <a:rPr lang="zh-CN" altLang="en-US" sz="1600" baseline="0" dirty="0" smtClean="0">
                          <a:solidFill>
                            <a:srgbClr val="4C991D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4C991D"/>
                          </a:solidFill>
                        </a:rPr>
                        <a:t>access</a:t>
                      </a:r>
                      <a:r>
                        <a:rPr lang="zh-CN" altLang="en-US" sz="1600" baseline="0" dirty="0" smtClean="0">
                          <a:solidFill>
                            <a:srgbClr val="4C991D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4C991D"/>
                          </a:solidFill>
                        </a:rPr>
                        <a:t>to</a:t>
                      </a:r>
                      <a:r>
                        <a:rPr lang="zh-CN" altLang="en-US" sz="1600" baseline="0" dirty="0" smtClean="0">
                          <a:solidFill>
                            <a:srgbClr val="4C991D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4C991D"/>
                          </a:solidFill>
                        </a:rPr>
                        <a:t>and</a:t>
                      </a:r>
                      <a:r>
                        <a:rPr lang="zh-CN" altLang="en-US" sz="1600" baseline="0" dirty="0" smtClean="0">
                          <a:solidFill>
                            <a:srgbClr val="4C991D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4C991D"/>
                          </a:solidFill>
                        </a:rPr>
                        <a:t>control</a:t>
                      </a:r>
                      <a:r>
                        <a:rPr lang="zh-CN" altLang="en-US" sz="1600" baseline="0" dirty="0" smtClean="0">
                          <a:solidFill>
                            <a:srgbClr val="4C991D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4C991D"/>
                          </a:solidFill>
                        </a:rPr>
                        <a:t>by</a:t>
                      </a:r>
                      <a:r>
                        <a:rPr lang="zh-CN" altLang="en-US" sz="1600" baseline="0" dirty="0" smtClean="0">
                          <a:solidFill>
                            <a:srgbClr val="4C991D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4C991D"/>
                          </a:solidFill>
                        </a:rPr>
                        <a:t>project/production</a:t>
                      </a:r>
                      <a:r>
                        <a:rPr lang="zh-CN" altLang="en-US" sz="1600" baseline="0" dirty="0" smtClean="0">
                          <a:solidFill>
                            <a:srgbClr val="4C991D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4C991D"/>
                          </a:solidFill>
                        </a:rPr>
                        <a:t>lead</a:t>
                      </a:r>
                      <a:endParaRPr lang="en-US" sz="1600" dirty="0">
                        <a:solidFill>
                          <a:srgbClr val="4C991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991E1B"/>
                          </a:solidFill>
                        </a:rPr>
                        <a:t>Restricted</a:t>
                      </a:r>
                      <a:r>
                        <a:rPr lang="zh-CN" altLang="en-US" sz="160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and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u</a:t>
                      </a:r>
                      <a:r>
                        <a:rPr lang="en-US" altLang="zh-CN" sz="1600" dirty="0" smtClean="0">
                          <a:solidFill>
                            <a:srgbClr val="991E1B"/>
                          </a:solidFill>
                        </a:rPr>
                        <a:t>nrestricted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access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to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and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control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by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ACE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users</a:t>
                      </a:r>
                      <a:endParaRPr lang="en-US" sz="1600" i="0" dirty="0">
                        <a:solidFill>
                          <a:srgbClr val="991E1B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5662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Production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vs.</a:t>
            </a:r>
            <a:r>
              <a:rPr lang="zh-CN" altLang="en-US" dirty="0" smtClean="0"/>
              <a:t> </a:t>
            </a:r>
            <a:r>
              <a:rPr lang="en-US" altLang="zh-CN" dirty="0" smtClean="0"/>
              <a:t>Sandbox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2"/>
            <p:extLst>
              <p:ext uri="{D42A27DB-BD31-4B8C-83A1-F6EECF244321}">
                <p14:modId xmlns:p14="http://schemas.microsoft.com/office/powerpoint/2010/main" val="447106988"/>
              </p:ext>
            </p:extLst>
          </p:nvPr>
        </p:nvGraphicFramePr>
        <p:xfrm>
          <a:off x="609600" y="1601789"/>
          <a:ext cx="10972800" cy="3732211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349500"/>
                <a:gridCol w="4330700"/>
                <a:gridCol w="4292600"/>
              </a:tblGrid>
              <a:tr h="379762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solidFill>
                            <a:schemeClr val="tx2"/>
                          </a:solidFill>
                        </a:rPr>
                        <a:t>Production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solidFill>
                            <a:schemeClr val="tx2"/>
                          </a:solidFill>
                        </a:rPr>
                        <a:t>Sandbox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40227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/>
                        <a:t>CPU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4C991D"/>
                          </a:solidFill>
                        </a:rPr>
                        <a:t>24</a:t>
                      </a:r>
                      <a:endParaRPr lang="en-US" sz="1600" dirty="0">
                        <a:solidFill>
                          <a:srgbClr val="4C991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991E1B"/>
                          </a:solidFill>
                        </a:rPr>
                        <a:t>8</a:t>
                      </a:r>
                      <a:r>
                        <a:rPr lang="zh-CN" altLang="en-US" sz="160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dirty="0" smtClean="0">
                          <a:solidFill>
                            <a:srgbClr val="991E1B"/>
                          </a:solidFill>
                        </a:rPr>
                        <a:t>per</a:t>
                      </a:r>
                      <a:r>
                        <a:rPr lang="zh-CN" altLang="en-US" sz="160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dirty="0" smtClean="0">
                          <a:solidFill>
                            <a:srgbClr val="991E1B"/>
                          </a:solidFill>
                        </a:rPr>
                        <a:t>user</a:t>
                      </a:r>
                      <a:endParaRPr lang="en-US" sz="1600" dirty="0">
                        <a:solidFill>
                          <a:srgbClr val="991E1B"/>
                        </a:solidFill>
                      </a:endParaRPr>
                    </a:p>
                  </a:txBody>
                  <a:tcPr/>
                </a:tc>
              </a:tr>
              <a:tr h="4445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/>
                        <a:t>Storage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4C991D"/>
                          </a:solidFill>
                        </a:rPr>
                        <a:t>4-8TB</a:t>
                      </a:r>
                      <a:r>
                        <a:rPr lang="zh-CN" altLang="en-US" sz="1600" dirty="0" smtClean="0">
                          <a:solidFill>
                            <a:srgbClr val="4C991D"/>
                          </a:solidFill>
                        </a:rPr>
                        <a:t> </a:t>
                      </a:r>
                      <a:r>
                        <a:rPr lang="en-US" altLang="zh-CN" sz="1600" dirty="0" smtClean="0">
                          <a:solidFill>
                            <a:srgbClr val="4C991D"/>
                          </a:solidFill>
                        </a:rPr>
                        <a:t>(must</a:t>
                      </a:r>
                      <a:r>
                        <a:rPr lang="zh-CN" altLang="en-US" sz="1600" dirty="0" smtClean="0">
                          <a:solidFill>
                            <a:srgbClr val="4C991D"/>
                          </a:solidFill>
                        </a:rPr>
                        <a:t> </a:t>
                      </a:r>
                      <a:r>
                        <a:rPr lang="en-US" altLang="zh-CN" sz="1600" dirty="0" smtClean="0">
                          <a:solidFill>
                            <a:srgbClr val="4C991D"/>
                          </a:solidFill>
                        </a:rPr>
                        <a:t>be</a:t>
                      </a:r>
                      <a:r>
                        <a:rPr lang="zh-CN" altLang="en-US" sz="1600" dirty="0" smtClean="0">
                          <a:solidFill>
                            <a:srgbClr val="4C991D"/>
                          </a:solidFill>
                        </a:rPr>
                        <a:t> </a:t>
                      </a:r>
                      <a:r>
                        <a:rPr lang="en-US" altLang="zh-CN" sz="1600" dirty="0" smtClean="0">
                          <a:solidFill>
                            <a:srgbClr val="4C991D"/>
                          </a:solidFill>
                        </a:rPr>
                        <a:t>scalable)</a:t>
                      </a:r>
                      <a:endParaRPr lang="en-US" sz="1600" dirty="0">
                        <a:solidFill>
                          <a:srgbClr val="4C991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991E1B"/>
                          </a:solidFill>
                        </a:rPr>
                        <a:t>1-2TB</a:t>
                      </a:r>
                      <a:r>
                        <a:rPr lang="zh-CN" altLang="en-US" sz="160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dirty="0" smtClean="0">
                          <a:solidFill>
                            <a:srgbClr val="991E1B"/>
                          </a:solidFill>
                        </a:rPr>
                        <a:t>(must</a:t>
                      </a:r>
                      <a:r>
                        <a:rPr lang="zh-CN" altLang="en-US" sz="160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dirty="0" smtClean="0">
                          <a:solidFill>
                            <a:srgbClr val="991E1B"/>
                          </a:solidFill>
                        </a:rPr>
                        <a:t>be</a:t>
                      </a:r>
                      <a:r>
                        <a:rPr lang="zh-CN" altLang="en-US" sz="160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dirty="0" smtClean="0">
                          <a:solidFill>
                            <a:srgbClr val="991E1B"/>
                          </a:solidFill>
                        </a:rPr>
                        <a:t>scalable)</a:t>
                      </a:r>
                      <a:endParaRPr lang="en-US" sz="1600" dirty="0">
                        <a:solidFill>
                          <a:srgbClr val="991E1B"/>
                        </a:solidFill>
                      </a:endParaRPr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/>
                        <a:t>RAM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4C991D"/>
                          </a:solidFill>
                        </a:rPr>
                        <a:t>64-128GB</a:t>
                      </a:r>
                      <a:endParaRPr lang="en-US" sz="1600" dirty="0">
                        <a:solidFill>
                          <a:srgbClr val="4C991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991E1B"/>
                          </a:solidFill>
                        </a:rPr>
                        <a:t>16-32GB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dirty="0" smtClean="0">
                          <a:solidFill>
                            <a:srgbClr val="991E1B"/>
                          </a:solidFill>
                        </a:rPr>
                        <a:t>per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user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(roughly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10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at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a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time)</a:t>
                      </a:r>
                      <a:endParaRPr lang="en-US" sz="1600" dirty="0">
                        <a:solidFill>
                          <a:srgbClr val="991E1B"/>
                        </a:solidFill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/>
                        <a:t>Operating</a:t>
                      </a:r>
                      <a:r>
                        <a:rPr lang="zh-CN" altLang="en-US" sz="1800" dirty="0" smtClean="0"/>
                        <a:t> </a:t>
                      </a:r>
                      <a:r>
                        <a:rPr lang="en-US" altLang="zh-CN" sz="1800" dirty="0" smtClean="0"/>
                        <a:t>system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smtClean="0"/>
                        <a:t>Linux</a:t>
                      </a:r>
                      <a:r>
                        <a:rPr lang="zh-CN" altLang="en-US" sz="1600" smtClean="0"/>
                        <a:t> </a:t>
                      </a:r>
                      <a:r>
                        <a:rPr lang="en-US" altLang="zh-CN" sz="1600" smtClean="0"/>
                        <a:t>64-bit</a:t>
                      </a:r>
                      <a:r>
                        <a:rPr lang="zh-CN" altLang="en-US" sz="1600" smtClean="0"/>
                        <a:t> </a:t>
                      </a:r>
                      <a:r>
                        <a:rPr lang="en-US" altLang="zh-CN" sz="1600" smtClean="0"/>
                        <a:t>(Redhat</a:t>
                      </a:r>
                      <a:r>
                        <a:rPr lang="zh-CN" altLang="en-US" sz="1600" smtClean="0"/>
                        <a:t> </a:t>
                      </a:r>
                      <a:r>
                        <a:rPr lang="en-US" altLang="zh-CN" sz="1600" smtClean="0"/>
                        <a:t>or</a:t>
                      </a:r>
                      <a:r>
                        <a:rPr lang="zh-CN" altLang="en-US" sz="1600" smtClean="0"/>
                        <a:t> </a:t>
                      </a:r>
                      <a:r>
                        <a:rPr lang="en-US" altLang="zh-CN" sz="1600" smtClean="0"/>
                        <a:t>minimal</a:t>
                      </a:r>
                      <a:r>
                        <a:rPr lang="zh-CN" altLang="en-US" sz="1600" smtClean="0"/>
                        <a:t> </a:t>
                      </a:r>
                      <a:r>
                        <a:rPr lang="en-US" altLang="zh-CN" sz="1600" smtClean="0"/>
                        <a:t>install</a:t>
                      </a:r>
                      <a:r>
                        <a:rPr lang="zh-CN" altLang="en-US" sz="1600" smtClean="0"/>
                        <a:t> </a:t>
                      </a:r>
                      <a:r>
                        <a:rPr lang="en-US" altLang="zh-CN" sz="1600" smtClean="0"/>
                        <a:t>CentOS</a:t>
                      </a:r>
                      <a:r>
                        <a:rPr lang="zh-CN" altLang="en-US" sz="1600" smtClean="0"/>
                        <a:t> </a:t>
                      </a:r>
                      <a:r>
                        <a:rPr lang="en-US" altLang="zh-CN" sz="1600" smtClean="0"/>
                        <a:t>7)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Linux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64-bit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(</a:t>
                      </a:r>
                      <a:r>
                        <a:rPr lang="en-US" altLang="zh-CN" sz="1600" dirty="0" err="1" smtClean="0"/>
                        <a:t>Redhat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or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minimal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install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CentOS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7)</a:t>
                      </a:r>
                      <a:endParaRPr lang="en-US" sz="1600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 smtClean="0"/>
                        <a:t>Path</a:t>
                      </a:r>
                      <a:r>
                        <a:rPr lang="zh-CN" altLang="en-US" sz="1800" b="0" dirty="0" smtClean="0"/>
                        <a:t> </a:t>
                      </a:r>
                      <a:r>
                        <a:rPr lang="en-US" altLang="zh-CN" sz="1800" b="0" dirty="0" smtClean="0"/>
                        <a:t>to</a:t>
                      </a:r>
                      <a:r>
                        <a:rPr lang="zh-CN" altLang="en-US" sz="1800" b="0" dirty="0" smtClean="0"/>
                        <a:t> </a:t>
                      </a:r>
                      <a:r>
                        <a:rPr lang="en-US" altLang="zh-CN" sz="1800" b="0" dirty="0" smtClean="0"/>
                        <a:t>existing</a:t>
                      </a:r>
                      <a:r>
                        <a:rPr lang="zh-CN" altLang="en-US" sz="1800" b="0" baseline="0" dirty="0" smtClean="0"/>
                        <a:t> </a:t>
                      </a:r>
                      <a:r>
                        <a:rPr lang="en-US" altLang="zh-CN" sz="1800" b="0" baseline="0" dirty="0" smtClean="0"/>
                        <a:t>server/model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SFTP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tunnel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SFTP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tunnel</a:t>
                      </a:r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 smtClean="0"/>
                        <a:t>Data</a:t>
                      </a:r>
                      <a:r>
                        <a:rPr lang="zh-CN" altLang="en-US" sz="1800" b="0" dirty="0" smtClean="0"/>
                        <a:t> </a:t>
                      </a:r>
                      <a:r>
                        <a:rPr lang="en-US" altLang="zh-CN" sz="1800" b="0" dirty="0" smtClean="0"/>
                        <a:t>access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Explorys,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MarketScan,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SAF,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err="1" smtClean="0"/>
                        <a:t>Huntmore</a:t>
                      </a:r>
                      <a:r>
                        <a:rPr lang="en-US" altLang="zh-CN" sz="1600" baseline="0" dirty="0" smtClean="0"/>
                        <a:t>(CED),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PIDB,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reference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data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Explorys,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MarketScan,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SAF,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err="1" smtClean="0"/>
                        <a:t>Huntmore</a:t>
                      </a:r>
                      <a:r>
                        <a:rPr lang="en-US" altLang="zh-CN" sz="1600" baseline="0" dirty="0" smtClean="0"/>
                        <a:t>(CED),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PIDB,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reference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data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82334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Solution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2:</a:t>
            </a:r>
            <a:r>
              <a:rPr lang="zh-CN" altLang="en-US" dirty="0" smtClean="0"/>
              <a:t> </a:t>
            </a:r>
            <a:r>
              <a:rPr lang="en-US" altLang="zh-CN" dirty="0" smtClean="0"/>
              <a:t>cloud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2"/>
            <p:extLst>
              <p:ext uri="{D42A27DB-BD31-4B8C-83A1-F6EECF244321}">
                <p14:modId xmlns:p14="http://schemas.microsoft.com/office/powerpoint/2010/main" val="1804472265"/>
              </p:ext>
            </p:extLst>
          </p:nvPr>
        </p:nvGraphicFramePr>
        <p:xfrm>
          <a:off x="609600" y="1601788"/>
          <a:ext cx="10972800" cy="4188141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5486400"/>
                <a:gridCol w="5486400"/>
              </a:tblGrid>
              <a:tr h="44291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solidFill>
                            <a:schemeClr val="tx2"/>
                          </a:solidFill>
                        </a:rPr>
                        <a:t>Pros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solidFill>
                            <a:schemeClr val="tx2"/>
                          </a:solidFill>
                        </a:rPr>
                        <a:t>Cons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99442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+mn-lt"/>
                        </a:rPr>
                        <a:t>No need for onsite hardware or capital expenses. Well suited to rapidly growing companies that may outgrow their infrastructure too quickly.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+mn-lt"/>
                        </a:rPr>
                        <a:t>The user experience is limited by the speed of the Internet connection.</a:t>
                      </a:r>
                    </a:p>
                  </a:txBody>
                  <a:tcPr marL="50800" marR="50800" marT="50800" marB="50800"/>
                </a:tc>
              </a:tr>
              <a:tr h="76196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+mn-lt"/>
                        </a:rPr>
                        <a:t>Easily scalable; can be added to as needed. Solutions are often on-demand, so you only pay for the options you want.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+mn-lt"/>
                        </a:rPr>
                        <a:t>Third party cloud services could have direct access to your data.</a:t>
                      </a:r>
                    </a:p>
                  </a:txBody>
                  <a:tcPr marL="50800" marR="50800" marT="50800" marB="50800"/>
                </a:tc>
              </a:tr>
              <a:tr h="99442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+mn-lt"/>
                        </a:rPr>
                        <a:t>Workers can connect from anywhere, using any computer, tablet, or smartphone. Companies can implement BYOD (bring your own device) policies.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+mn-lt"/>
                        </a:rPr>
                        <a:t>If the Internet goes down on your side or on your cloud provider’s side, you won’t have access to any of your information.</a:t>
                      </a:r>
                    </a:p>
                  </a:txBody>
                  <a:tcPr marL="50800" marR="50800" marT="50800" marB="50800"/>
                </a:tc>
              </a:tr>
              <a:tr h="99442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+mn-lt"/>
                        </a:rPr>
                        <a:t>Data can be backed up in the cloud as regularly as 15-minute intervals, minimizing data losses in disaster situations.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+mn-lt"/>
                        </a:rPr>
                        <a:t>The costs can outweigh the benefits for companies not as dependent on uptime.</a:t>
                      </a:r>
                    </a:p>
                  </a:txBody>
                  <a:tcPr marL="50800" marR="50800" marT="50800" marB="508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397431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IBM</a:t>
            </a:r>
            <a:r>
              <a:rPr lang="zh-CN" altLang="en-US" dirty="0" smtClean="0"/>
              <a:t> </a:t>
            </a:r>
            <a:r>
              <a:rPr lang="en-US" altLang="zh-CN" dirty="0" smtClean="0"/>
              <a:t>cloud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>
          <a:xfrm>
            <a:off x="609600" y="1601892"/>
            <a:ext cx="10972800" cy="5091007"/>
          </a:xfrm>
        </p:spPr>
        <p:txBody>
          <a:bodyPr numCol="1"/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98" y="1601892"/>
            <a:ext cx="10722604" cy="372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1057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IBM</a:t>
            </a:r>
            <a:r>
              <a:rPr lang="zh-CN" altLang="en-US" dirty="0" smtClean="0"/>
              <a:t> </a:t>
            </a:r>
            <a:r>
              <a:rPr lang="en-US" altLang="zh-CN" dirty="0" smtClean="0"/>
              <a:t>cloud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sz="2400" dirty="0"/>
              <a:t>Intel Xeon E5-2690 v4: </a:t>
            </a:r>
            <a:r>
              <a:rPr lang="en-US" altLang="zh-CN" sz="2400" dirty="0" smtClean="0"/>
              <a:t>$1500</a:t>
            </a:r>
            <a:r>
              <a:rPr lang="en-US" sz="2400" dirty="0" smtClean="0"/>
              <a:t>/month </a:t>
            </a:r>
            <a:r>
              <a:rPr lang="en-US" sz="2400" dirty="0"/>
              <a:t>(additional 30% IBM internal discount</a:t>
            </a:r>
            <a:r>
              <a:rPr lang="en-US" sz="2400" dirty="0" smtClean="0"/>
              <a:t>)</a:t>
            </a:r>
          </a:p>
          <a:p>
            <a:pPr lvl="1"/>
            <a:r>
              <a:rPr lang="en-US" altLang="zh-CN" sz="2100" dirty="0" smtClean="0"/>
              <a:t>Configure</a:t>
            </a:r>
            <a:r>
              <a:rPr lang="zh-CN" altLang="en-US" sz="2100" dirty="0" smtClean="0"/>
              <a:t> </a:t>
            </a:r>
            <a:r>
              <a:rPr lang="en-US" altLang="zh-CN" sz="2100" dirty="0" smtClean="0"/>
              <a:t>to</a:t>
            </a:r>
            <a:r>
              <a:rPr lang="zh-CN" altLang="en-US" sz="2100" dirty="0" smtClean="0"/>
              <a:t> </a:t>
            </a:r>
            <a:r>
              <a:rPr lang="en-US" altLang="zh-CN" sz="2100" dirty="0" smtClean="0"/>
              <a:t>our</a:t>
            </a:r>
            <a:r>
              <a:rPr lang="zh-CN" altLang="en-US" sz="2100" dirty="0" smtClean="0"/>
              <a:t> </a:t>
            </a:r>
            <a:r>
              <a:rPr lang="en-US" altLang="zh-CN" sz="2100" dirty="0" smtClean="0"/>
              <a:t>demand</a:t>
            </a:r>
            <a:endParaRPr lang="en-US" sz="2100" dirty="0"/>
          </a:p>
          <a:p>
            <a:pPr lvl="2"/>
            <a:r>
              <a:rPr lang="en-US" sz="1700" dirty="0"/>
              <a:t>HIPAA compliant</a:t>
            </a:r>
          </a:p>
          <a:p>
            <a:pPr lvl="2"/>
            <a:r>
              <a:rPr lang="en-US" sz="1700" dirty="0"/>
              <a:t>28 cores, 2.60 GHz</a:t>
            </a:r>
          </a:p>
          <a:p>
            <a:pPr lvl="2"/>
            <a:r>
              <a:rPr lang="en-US" altLang="zh-CN" sz="1700" dirty="0" smtClean="0"/>
              <a:t>256GB</a:t>
            </a:r>
            <a:r>
              <a:rPr lang="zh-CN" altLang="en-US" sz="1700" dirty="0" smtClean="0"/>
              <a:t> </a:t>
            </a:r>
            <a:r>
              <a:rPr lang="en-US" sz="1700" dirty="0"/>
              <a:t>RAM</a:t>
            </a:r>
            <a:r>
              <a:rPr lang="en-US" altLang="zh-CN" sz="1700" dirty="0"/>
              <a:t>,</a:t>
            </a:r>
            <a:r>
              <a:rPr lang="zh-CN" altLang="en-US" sz="1700" dirty="0"/>
              <a:t> </a:t>
            </a:r>
            <a:r>
              <a:rPr lang="en-US" altLang="zh-CN" sz="1700" dirty="0" smtClean="0"/>
              <a:t>10TB</a:t>
            </a:r>
            <a:r>
              <a:rPr lang="zh-CN" altLang="en-US" sz="1700" dirty="0" smtClean="0"/>
              <a:t> </a:t>
            </a:r>
            <a:r>
              <a:rPr lang="en-US" altLang="zh-CN" sz="1700" dirty="0"/>
              <a:t>storage</a:t>
            </a:r>
          </a:p>
          <a:p>
            <a:pPr lvl="2"/>
            <a:r>
              <a:rPr lang="en-US" altLang="zh-CN" sz="1700" dirty="0"/>
              <a:t>Point</a:t>
            </a:r>
            <a:r>
              <a:rPr lang="zh-CN" altLang="en-US" sz="1700" dirty="0"/>
              <a:t> </a:t>
            </a:r>
            <a:r>
              <a:rPr lang="en-US" altLang="zh-CN" sz="1700" dirty="0"/>
              <a:t>of</a:t>
            </a:r>
            <a:r>
              <a:rPr lang="zh-CN" altLang="en-US" sz="1700" dirty="0"/>
              <a:t> </a:t>
            </a:r>
            <a:r>
              <a:rPr lang="en-US" altLang="zh-CN" sz="1700" dirty="0"/>
              <a:t>contact:</a:t>
            </a:r>
            <a:r>
              <a:rPr lang="zh-CN" altLang="en-US" sz="1700" dirty="0"/>
              <a:t> </a:t>
            </a:r>
            <a:r>
              <a:rPr lang="en-US" altLang="zh-CN" sz="1700" dirty="0">
                <a:hlinkClick r:id="rId2"/>
              </a:rPr>
              <a:t>wnichola@us.ibm.com</a:t>
            </a:r>
            <a:r>
              <a:rPr lang="zh-CN" altLang="en-US" sz="1700" dirty="0"/>
              <a:t> </a:t>
            </a:r>
            <a:endParaRPr lang="en-US" sz="17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1944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atson Health Theme - Wide">
  <a:themeElements>
    <a:clrScheme name="Custom Design 13">
      <a:dk1>
        <a:srgbClr val="004266"/>
      </a:dk1>
      <a:lt1>
        <a:srgbClr val="FFFFFF"/>
      </a:lt1>
      <a:dk2>
        <a:srgbClr val="000000"/>
      </a:dk2>
      <a:lt2>
        <a:srgbClr val="808080"/>
      </a:lt2>
      <a:accent1>
        <a:srgbClr val="00B2F2"/>
      </a:accent1>
      <a:accent2>
        <a:srgbClr val="6BC72B"/>
      </a:accent2>
      <a:accent3>
        <a:srgbClr val="FFFFFF"/>
      </a:accent3>
      <a:accent4>
        <a:srgbClr val="003756"/>
      </a:accent4>
      <a:accent5>
        <a:srgbClr val="AAD5F7"/>
      </a:accent5>
      <a:accent6>
        <a:srgbClr val="60B426"/>
      </a:accent6>
      <a:hlink>
        <a:srgbClr val="00B040"/>
      </a:hlink>
      <a:folHlink>
        <a:srgbClr val="004069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4266"/>
        </a:dk1>
        <a:lt1>
          <a:srgbClr val="FFFFFF"/>
        </a:lt1>
        <a:dk2>
          <a:srgbClr val="000000"/>
        </a:dk2>
        <a:lt2>
          <a:srgbClr val="808080"/>
        </a:lt2>
        <a:accent1>
          <a:srgbClr val="00B2F2"/>
        </a:accent1>
        <a:accent2>
          <a:srgbClr val="6BC72B"/>
        </a:accent2>
        <a:accent3>
          <a:srgbClr val="FFFFFF"/>
        </a:accent3>
        <a:accent4>
          <a:srgbClr val="003756"/>
        </a:accent4>
        <a:accent5>
          <a:srgbClr val="AAD5F7"/>
        </a:accent5>
        <a:accent6>
          <a:srgbClr val="60B426"/>
        </a:accent6>
        <a:hlink>
          <a:srgbClr val="00B040"/>
        </a:hlink>
        <a:folHlink>
          <a:srgbClr val="00406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Watson Health Theme - Wide" id="{89CA2E17-6704-4E24-9D8D-9F0A339C4555}" vid="{621B2928-6338-46EF-B2E9-620A1C31BEA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5139</TotalTime>
  <Words>530</Words>
  <Application>Microsoft Macintosh PowerPoint</Application>
  <PresentationFormat>Widescreen</PresentationFormat>
  <Paragraphs>84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Calibri</vt:lpstr>
      <vt:lpstr>Calibri Light</vt:lpstr>
      <vt:lpstr>Helvetica Neue Thin</vt:lpstr>
      <vt:lpstr>MS PGothic</vt:lpstr>
      <vt:lpstr>ヒラギノ角ゴ Pro W3</vt:lpstr>
      <vt:lpstr>Arial</vt:lpstr>
      <vt:lpstr>Office Theme</vt:lpstr>
      <vt:lpstr>Watson Health Theme - Wide</vt:lpstr>
      <vt:lpstr>PowerPoint Presentation</vt:lpstr>
      <vt:lpstr>Objectives</vt:lpstr>
      <vt:lpstr>Production &amp; Sandbox server</vt:lpstr>
      <vt:lpstr>Production vs. Sandbox server</vt:lpstr>
      <vt:lpstr>Production vs. Sandbox server</vt:lpstr>
      <vt:lpstr>Solution 2: cloud servers</vt:lpstr>
      <vt:lpstr>IBM cloud server</vt:lpstr>
      <vt:lpstr>IBM cloud server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Yuchen</dc:creator>
  <cp:lastModifiedBy>Li, Yuchen</cp:lastModifiedBy>
  <cp:revision>47</cp:revision>
  <dcterms:created xsi:type="dcterms:W3CDTF">2018-01-04T17:17:09Z</dcterms:created>
  <dcterms:modified xsi:type="dcterms:W3CDTF">2018-01-10T17:47:07Z</dcterms:modified>
</cp:coreProperties>
</file>