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65" r:id="rId3"/>
    <p:sldId id="266" r:id="rId4"/>
    <p:sldId id="407" r:id="rId5"/>
    <p:sldId id="402" r:id="rId6"/>
    <p:sldId id="408" r:id="rId7"/>
    <p:sldId id="409" r:id="rId8"/>
    <p:sldId id="267" r:id="rId9"/>
    <p:sldId id="268" r:id="rId10"/>
    <p:sldId id="270" r:id="rId11"/>
    <p:sldId id="376" r:id="rId12"/>
    <p:sldId id="377" r:id="rId13"/>
    <p:sldId id="275" r:id="rId14"/>
    <p:sldId id="276" r:id="rId15"/>
    <p:sldId id="277" r:id="rId16"/>
    <p:sldId id="378" r:id="rId17"/>
    <p:sldId id="365" r:id="rId18"/>
    <p:sldId id="366" r:id="rId19"/>
    <p:sldId id="344" r:id="rId20"/>
    <p:sldId id="343" r:id="rId21"/>
    <p:sldId id="362" r:id="rId22"/>
    <p:sldId id="283" r:id="rId23"/>
    <p:sldId id="367" r:id="rId24"/>
    <p:sldId id="338" r:id="rId25"/>
    <p:sldId id="383" r:id="rId26"/>
    <p:sldId id="406" r:id="rId27"/>
    <p:sldId id="320" r:id="rId28"/>
    <p:sldId id="321" r:id="rId29"/>
    <p:sldId id="322" r:id="rId30"/>
    <p:sldId id="323" r:id="rId31"/>
    <p:sldId id="399" r:id="rId32"/>
    <p:sldId id="386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404" r:id="rId41"/>
    <p:sldId id="403" r:id="rId42"/>
    <p:sldId id="340" r:id="rId43"/>
    <p:sldId id="381" r:id="rId44"/>
    <p:sldId id="364" r:id="rId45"/>
    <p:sldId id="337" r:id="rId4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8">
          <p15:clr>
            <a:srgbClr val="A4A3A4"/>
          </p15:clr>
        </p15:guide>
        <p15:guide id="3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na" initials="DMcMorrow" lastIdx="11" clrIdx="0"/>
  <p:cmAuthor id="1" name="Lopez-Gonzalez, Lorena (Truven Health)" initials="LLG" lastIdx="5" clrIdx="1"/>
  <p:cmAuthor id="2" name="u0086106" initials="u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57" autoAdjust="0"/>
  </p:normalViewPr>
  <p:slideViewPr>
    <p:cSldViewPr showGuides="1">
      <p:cViewPr varScale="1">
        <p:scale>
          <a:sx n="72" d="100"/>
          <a:sy n="72" d="100"/>
        </p:scale>
        <p:origin x="1120" y="60"/>
      </p:cViewPr>
      <p:guideLst>
        <p:guide orient="horz" pos="4176"/>
        <p:guide orient="horz" pos="768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189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DD7E-4B32-4B64-A430-95BAE4F83788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5CD83-02ED-4284-95B5-B567FEB72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C001-1E94-4806-9494-23F2521760C1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81A6-E217-4700-A8D7-5BD50A931A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879A48-74D6-4D42-B0B5-8767B68FD284}" type="slidenum">
              <a:rPr lang="en-US" altLang="en-US" sz="1200" smtClean="0"/>
              <a:pPr>
                <a:spcBef>
                  <a:spcPct val="0"/>
                </a:spcBef>
              </a:pPr>
              <a:t>7</a:t>
            </a:fld>
            <a:endParaRPr lang="en-US" altLang="en-US" sz="1200" smtClean="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4008438" y="8893175"/>
            <a:ext cx="30670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25" tIns="46962" rIns="93925" bIns="46962" anchor="b"/>
          <a:lstStyle>
            <a:lvl1pPr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>
              <a:spcBef>
                <a:spcPct val="3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9F01004-8349-44F7-8C6A-F45C2AD1D0A8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7</a:t>
            </a:fld>
            <a:endParaRPr lang="en-US" altLang="en-US" sz="120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3263"/>
            <a:ext cx="4681537" cy="3509962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13" y="4448175"/>
            <a:ext cx="4718050" cy="421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8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FF029-715B-47E7-A31B-4E22CC36CDEC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0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Laura Christian: The HRA file includes all responses from 2003 to 2014.  It includes 2,152,982 respondents in 2013-2014 and 3.6 million respondents in 2003-2014.  (Email on 6/15/2015)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DA97B-E969-4546-B125-22049BE15E57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94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683A1-1D83-4F19-8FC8-C7A3E09AE557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0088"/>
            <a:ext cx="4648200" cy="34861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79888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With MS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All Dental is 25.2M</a:t>
            </a:r>
          </a:p>
        </p:txBody>
      </p:sp>
    </p:spTree>
    <p:extLst>
      <p:ext uri="{BB962C8B-B14F-4D97-AF65-F5344CB8AC3E}">
        <p14:creationId xmlns:p14="http://schemas.microsoft.com/office/powerpoint/2010/main" val="76620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9C4EF-73DE-4386-97DA-348610B3ED78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0088"/>
            <a:ext cx="4648200" cy="34861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798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7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78A7A3-73A8-42F8-9B16-E529A3B827CA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055" tIns="47027" rIns="94055" bIns="47027" anchor="b"/>
          <a:lstStyle/>
          <a:p>
            <a:pPr algn="r" defTabSz="939862"/>
            <a:fld id="{97E30CD5-DC30-4456-A2FC-746D65DE6896}" type="slidenum">
              <a:rPr lang="en-US" sz="1200"/>
              <a:pPr algn="r" defTabSz="939862"/>
              <a:t>38</a:t>
            </a:fld>
            <a:endParaRPr lang="en-US" sz="1200" dirty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0088"/>
            <a:ext cx="4648200" cy="3486150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6"/>
            <a:ext cx="5140960" cy="41798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30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198134-7E50-4E90-B56E-F31829B0B8DD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1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198134-7E50-4E90-B56E-F31829B0B8DD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79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198134-7E50-4E90-B56E-F31829B0B8DD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7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D21F2-449C-4FB2-BA39-20F27CBD459A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1669">
              <a:defRPr/>
            </a:pPr>
            <a:fld id="{0E25906E-7549-4C11-9A52-8872C91E0245}" type="slidenum">
              <a:rPr lang="en-US" smtClean="0">
                <a:latin typeface="Arial" pitchFamily="34" charset="0"/>
              </a:rPr>
              <a:pPr defTabSz="921669">
                <a:defRPr/>
              </a:pPr>
              <a:t>11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4416426"/>
            <a:ext cx="4673600" cy="4181475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8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1669">
              <a:defRPr/>
            </a:pPr>
            <a:fld id="{5C0C6681-C027-4981-BCC7-6B647ADA3388}" type="slidenum">
              <a:rPr lang="en-US" smtClean="0">
                <a:latin typeface="Arial" pitchFamily="34" charset="0"/>
              </a:rPr>
              <a:pPr defTabSz="921669">
                <a:defRPr/>
              </a:pPr>
              <a:t>12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4416426"/>
            <a:ext cx="4673600" cy="4181475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6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62C07-13DA-438B-AD16-36E534D82191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9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356"/>
            <a:fld id="{A5DF3132-13AF-4C9C-A07A-AC645B440D1C}" type="slidenum">
              <a:rPr lang="en-US" smtClean="0">
                <a:latin typeface="Arial" pitchFamily="34" charset="0"/>
              </a:rPr>
              <a:pPr defTabSz="930356"/>
              <a:t>17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1850" cy="3482975"/>
          </a:xfrm>
          <a:ln>
            <a:noFill/>
          </a:ln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</p:spPr>
        <p:txBody>
          <a:bodyPr lIns="92170" tIns="45276" rIns="92170" bIns="45276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3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356"/>
            <a:fld id="{00236129-B04D-44C9-BE57-0A71BE2E71E6}" type="slidenum">
              <a:rPr lang="en-US" smtClean="0">
                <a:latin typeface="Arial" pitchFamily="34" charset="0"/>
              </a:rPr>
              <a:pPr defTabSz="930356"/>
              <a:t>18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1850" cy="3482975"/>
          </a:xfrm>
          <a:ln>
            <a:noFill/>
          </a:ln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</p:spPr>
        <p:txBody>
          <a:bodyPr lIns="92170" tIns="45276" rIns="92170" bIns="452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12.7M is based on MEPS data.</a:t>
            </a:r>
          </a:p>
          <a:p>
            <a:pPr eaLnBrk="1" hangingPunct="1"/>
            <a:r>
              <a:rPr lang="en-US" dirty="0" smtClean="0">
                <a:latin typeface="Arial" pitchFamily="34" charset="0"/>
              </a:rPr>
              <a:t>Through Q4 2008</a:t>
            </a:r>
          </a:p>
        </p:txBody>
      </p:sp>
    </p:spTree>
    <p:extLst>
      <p:ext uri="{BB962C8B-B14F-4D97-AF65-F5344CB8AC3E}">
        <p14:creationId xmlns:p14="http://schemas.microsoft.com/office/powerpoint/2010/main" val="358582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81A6-E217-4700-A8D7-5BD50A931A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951AE3-649C-4541-947D-E6D9321AA65E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3438" cy="34829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4416425"/>
            <a:ext cx="4673600" cy="41814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From Laura Christian: The most recent three years covers 6,057,482 employees.  (Email on 2/20/2015)</a:t>
            </a:r>
          </a:p>
        </p:txBody>
      </p:sp>
    </p:spTree>
    <p:extLst>
      <p:ext uri="{BB962C8B-B14F-4D97-AF65-F5344CB8AC3E}">
        <p14:creationId xmlns:p14="http://schemas.microsoft.com/office/powerpoint/2010/main" val="422732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CF5235-10E0-4B6F-BA8C-43C149D9485B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5025" cy="3482975"/>
          </a:xfrm>
          <a:ln>
            <a:noFill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1475"/>
          </a:xfrm>
          <a:noFill/>
          <a:ln/>
        </p:spPr>
        <p:txBody>
          <a:bodyPr lIns="93056" tIns="45711" rIns="93056" bIns="45711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_116377250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r="9120"/>
          <a:stretch/>
        </p:blipFill>
        <p:spPr>
          <a:xfrm>
            <a:off x="0" y="0"/>
            <a:ext cx="9279463" cy="6867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0" y="3200400"/>
            <a:ext cx="60198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962400"/>
            <a:ext cx="74676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724400"/>
            <a:ext cx="4572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304800" y="3200400"/>
            <a:ext cx="5791200" cy="609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Aft>
                <a:spcPts val="1800"/>
              </a:spcAft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962400"/>
            <a:ext cx="7162800" cy="609600"/>
          </a:xfrm>
        </p:spPr>
        <p:txBody>
          <a:bodyPr anchor="ctr">
            <a:normAutofit/>
          </a:bodyPr>
          <a:lstStyle>
            <a:lvl1pPr>
              <a:buNone/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3pPr>
            <a:lvl4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4pPr>
            <a:lvl5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4267200" cy="609600"/>
          </a:xfrm>
        </p:spPr>
        <p:txBody>
          <a:bodyPr anchor="ctr"/>
          <a:lstStyle>
            <a:lvl1pPr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" name="Picture 1" descr="tru_logo_4cp_pos_noT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3041150" cy="1231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2-1973343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0"/>
          <a:stretch/>
        </p:blipFill>
        <p:spPr>
          <a:xfrm>
            <a:off x="0" y="0"/>
            <a:ext cx="9145242" cy="68513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200400"/>
            <a:ext cx="60198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962400"/>
            <a:ext cx="74676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724400"/>
            <a:ext cx="4572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304800" y="3200400"/>
            <a:ext cx="5791200" cy="609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Aft>
                <a:spcPts val="1800"/>
              </a:spcAft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962400"/>
            <a:ext cx="7162800" cy="609600"/>
          </a:xfrm>
        </p:spPr>
        <p:txBody>
          <a:bodyPr anchor="ctr">
            <a:normAutofit/>
          </a:bodyPr>
          <a:lstStyle>
            <a:lvl1pPr>
              <a:buNone/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3pPr>
            <a:lvl4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4pPr>
            <a:lvl5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4267200" cy="609600"/>
          </a:xfrm>
        </p:spPr>
        <p:txBody>
          <a:bodyPr anchor="ctr"/>
          <a:lstStyle>
            <a:lvl1pPr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" name="Picture 1" descr="tru_logo_4cp_pos_noT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3041150" cy="12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2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u_logo_4cp_pos_noT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6498"/>
            <a:ext cx="3041150" cy="12313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3200400"/>
            <a:ext cx="6019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962400"/>
            <a:ext cx="74676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724400"/>
            <a:ext cx="45720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7"/>
          <p:cNvSpPr>
            <a:spLocks noGrp="1"/>
          </p:cNvSpPr>
          <p:nvPr>
            <p:ph type="title" hasCustomPrompt="1"/>
          </p:nvPr>
        </p:nvSpPr>
        <p:spPr>
          <a:xfrm>
            <a:off x="304800" y="3200400"/>
            <a:ext cx="5791200" cy="609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Aft>
                <a:spcPts val="1800"/>
              </a:spcAft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962400"/>
            <a:ext cx="7162800" cy="609600"/>
          </a:xfrm>
        </p:spPr>
        <p:txBody>
          <a:bodyPr anchor="ctr">
            <a:normAutofit/>
          </a:bodyPr>
          <a:lstStyle>
            <a:lvl1pPr>
              <a:buNone/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3pPr>
            <a:lvl4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4pPr>
            <a:lvl5pPr>
              <a:buNone/>
              <a:defRPr>
                <a:solidFill>
                  <a:schemeClr val="bg1"/>
                </a:solidFill>
                <a:latin typeface="Gotham Bold" pitchFamily="50" charset="0"/>
                <a:cs typeface="Gotham Bold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4267200" cy="609600"/>
          </a:xfrm>
        </p:spPr>
        <p:txBody>
          <a:bodyPr anchor="ctr"/>
          <a:lstStyle>
            <a:lvl1pPr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32776" cy="4648200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Arial"/>
                <a:cs typeface="Arial"/>
              </a:defRPr>
            </a:lvl1pPr>
            <a:lvl2pPr>
              <a:buClr>
                <a:schemeClr val="accent2"/>
              </a:buClr>
              <a:defRPr>
                <a:latin typeface="Arial"/>
                <a:cs typeface="Arial"/>
              </a:defRPr>
            </a:lvl2pPr>
            <a:lvl3pPr>
              <a:buClr>
                <a:schemeClr val="accent2"/>
              </a:buClr>
              <a:defRPr>
                <a:latin typeface="Arial"/>
                <a:cs typeface="Arial"/>
              </a:defRPr>
            </a:lvl3pPr>
            <a:lvl4pPr>
              <a:buClr>
                <a:schemeClr val="accent2"/>
              </a:buClr>
              <a:defRPr>
                <a:latin typeface="Arial"/>
                <a:cs typeface="Arial"/>
              </a:defRPr>
            </a:lvl4pPr>
            <a:lvl5pPr>
              <a:buClr>
                <a:schemeClr val="accent2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974775" y="5247768"/>
            <a:ext cx="2119313" cy="182561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Melior Com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2012 </a:t>
            </a:r>
            <a:r>
              <a:rPr lang="en-US" dirty="0" err="1" smtClean="0">
                <a:sym typeface="Symbol"/>
              </a:rPr>
              <a:t>Truven</a:t>
            </a:r>
            <a:r>
              <a:rPr lang="en-US" dirty="0" smtClean="0">
                <a:sym typeface="Symbol"/>
              </a:rPr>
              <a:t> Health Analytics  ◦  June 2012</a:t>
            </a:r>
            <a:endParaRPr lang="en-US" dirty="0">
              <a:sym typeface="Symbol"/>
            </a:endParaRPr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543800" cy="762000"/>
          </a:xfrm>
          <a:prstGeom prst="rect">
            <a:avLst/>
          </a:prstGeom>
        </p:spPr>
        <p:txBody>
          <a:bodyPr anchor="ctr"/>
          <a:lstStyle>
            <a:lvl1pPr algn="l">
              <a:defRPr sz="2400" b="0" i="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974775" y="5247768"/>
            <a:ext cx="2119313" cy="182561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Melior Com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2012 </a:t>
            </a:r>
            <a:r>
              <a:rPr lang="en-US" dirty="0" err="1" smtClean="0">
                <a:sym typeface="Symbol"/>
              </a:rPr>
              <a:t>Truven</a:t>
            </a:r>
            <a:r>
              <a:rPr lang="en-US" dirty="0" smtClean="0">
                <a:sym typeface="Symbol"/>
              </a:rPr>
              <a:t> Health Analytics  ◦  June 2012</a:t>
            </a:r>
            <a:endParaRPr lang="en-US" dirty="0">
              <a:sym typeface="Symbol"/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543800" cy="762000"/>
          </a:xfrm>
          <a:prstGeom prst="rect">
            <a:avLst/>
          </a:prstGeom>
        </p:spPr>
        <p:txBody>
          <a:bodyPr anchor="ctr"/>
          <a:lstStyle>
            <a:lvl1pPr algn="l">
              <a:defRPr sz="2400" b="0" i="0">
                <a:solidFill>
                  <a:schemeClr val="accent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32776" cy="4648200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Arial"/>
                <a:cs typeface="Arial"/>
              </a:defRPr>
            </a:lvl1pPr>
            <a:lvl2pPr>
              <a:buClr>
                <a:schemeClr val="accent2"/>
              </a:buClr>
              <a:defRPr>
                <a:latin typeface="Arial"/>
                <a:cs typeface="Arial"/>
              </a:defRPr>
            </a:lvl2pPr>
            <a:lvl3pPr>
              <a:buClr>
                <a:schemeClr val="accent2"/>
              </a:buClr>
              <a:defRPr>
                <a:latin typeface="Arial"/>
                <a:cs typeface="Arial"/>
              </a:defRPr>
            </a:lvl3pPr>
            <a:lvl4pPr>
              <a:buClr>
                <a:schemeClr val="accent2"/>
              </a:buClr>
              <a:defRPr>
                <a:latin typeface="Arial"/>
                <a:cs typeface="Arial"/>
              </a:defRPr>
            </a:lvl4pPr>
            <a:lvl5pPr>
              <a:buClr>
                <a:schemeClr val="accent2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,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974775" y="5247768"/>
            <a:ext cx="2119313" cy="182561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Melior Com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2012 </a:t>
            </a:r>
            <a:r>
              <a:rPr lang="en-US" dirty="0" err="1" smtClean="0">
                <a:sym typeface="Symbol"/>
              </a:rPr>
              <a:t>Truven</a:t>
            </a:r>
            <a:r>
              <a:rPr lang="en-US" dirty="0" smtClean="0">
                <a:sym typeface="Symbol"/>
              </a:rPr>
              <a:t> Health Analytics  ◦  June 2012</a:t>
            </a:r>
            <a:endParaRPr lang="en-US" dirty="0">
              <a:sym typeface="Symbo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90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2012 Truven Health Analytics  ◦  June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686800" y="6400800"/>
            <a:ext cx="45720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24001"/>
            <a:ext cx="769620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10800000" flipH="1" flipV="1">
            <a:off x="0" y="233854"/>
            <a:ext cx="990600" cy="604345"/>
            <a:chOff x="0" y="228600"/>
            <a:chExt cx="7543800" cy="11308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228600"/>
              <a:ext cx="6172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640080"/>
              <a:ext cx="75438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54608"/>
              <a:ext cx="48006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974775" y="5247768"/>
            <a:ext cx="2119313" cy="182561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Melior Com" pitchFamily="18" charset="0"/>
              </a:defRPr>
            </a:lvl1pPr>
          </a:lstStyle>
          <a:p>
            <a:r>
              <a:rPr lang="en-US" dirty="0" smtClean="0">
                <a:sym typeface="Symbol"/>
              </a:rPr>
              <a:t>2012 </a:t>
            </a:r>
            <a:r>
              <a:rPr lang="en-US" dirty="0" err="1" smtClean="0">
                <a:sym typeface="Symbol"/>
              </a:rPr>
              <a:t>Truven</a:t>
            </a:r>
            <a:r>
              <a:rPr lang="en-US" dirty="0" smtClean="0">
                <a:sym typeface="Symbol"/>
              </a:rPr>
              <a:t> Health Analytics  ◦  June 2012</a:t>
            </a:r>
            <a:endParaRPr lang="en-US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Melior Com" pitchFamily="18" charset="0"/>
                <a:cs typeface="Gotham Bold" pitchFamily="50" charset="0"/>
              </a:defRPr>
            </a:lvl1pPr>
          </a:lstStyle>
          <a:p>
            <a:fld id="{F66C81C8-30C7-40FE-93BD-3E6CEA7680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tru_logo_4cp_pos_noTM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19800"/>
            <a:ext cx="207024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50" r:id="rId4"/>
    <p:sldLayoutId id="2147483662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Wingdings" charset="2"/>
        <a:buChar char="§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12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1.xls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TRUVEN HEALTH ANALYTICS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MARKETSCAN</a:t>
            </a:r>
            <a:r>
              <a:rPr lang="en-US" sz="2400" baseline="30000" dirty="0" smtClean="0">
                <a:cs typeface="Arial" charset="0"/>
              </a:rPr>
              <a:t>® </a:t>
            </a:r>
            <a:r>
              <a:rPr lang="en-US" sz="2400" dirty="0" smtClean="0"/>
              <a:t>RESEARCH DATABASES, PART 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4724400"/>
            <a:ext cx="4572000" cy="6096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 smtClean="0"/>
              <a:t>     </a:t>
            </a:r>
          </a:p>
          <a:p>
            <a:r>
              <a:rPr lang="en-US" sz="2200" b="1" dirty="0" smtClean="0">
                <a:ea typeface="+mj-ea"/>
              </a:rPr>
              <a:t>	Custom Data Analytics</a:t>
            </a:r>
          </a:p>
          <a:p>
            <a:endParaRPr lang="en-US" sz="2200" b="1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4000"/>
            <a:ext cx="7162800" cy="4648200"/>
          </a:xfrm>
        </p:spPr>
        <p:txBody>
          <a:bodyPr/>
          <a:lstStyle/>
          <a:p>
            <a:r>
              <a:rPr lang="en-US" dirty="0" smtClean="0"/>
              <a:t>Data collection and standardization start with Advantage Suite (AS)</a:t>
            </a:r>
          </a:p>
          <a:p>
            <a:endParaRPr lang="en-US" dirty="0" smtClean="0"/>
          </a:p>
          <a:p>
            <a:r>
              <a:rPr lang="en-US" dirty="0" smtClean="0"/>
              <a:t>Advantage Suite is a data warehousing/decision support product</a:t>
            </a:r>
          </a:p>
          <a:p>
            <a:pPr lvl="1"/>
            <a:r>
              <a:rPr lang="en-US" dirty="0" smtClean="0"/>
              <a:t>Allows payers and plans to organize and analyze their covered populations’ claims data</a:t>
            </a:r>
          </a:p>
          <a:p>
            <a:endParaRPr lang="en-US" dirty="0" smtClean="0"/>
          </a:p>
          <a:p>
            <a:r>
              <a:rPr lang="en-US" dirty="0" smtClean="0"/>
              <a:t>Each contributor (e.g., single employer or Medicaid state) has its own AS server</a:t>
            </a:r>
          </a:p>
          <a:p>
            <a:pPr lvl="1"/>
            <a:r>
              <a:rPr lang="en-US" dirty="0" smtClean="0"/>
              <a:t>All data contributors load data into AS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MARKETSCAN BUILD – ADVANTAGE SUITE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4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9144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Georgia"/>
                <a:cs typeface="Georgia"/>
              </a:rPr>
              <a:t>DATABASE CONSTRUCTION PROCESS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591425" y="2946400"/>
            <a:ext cx="946150" cy="60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algn="ctr" eaLnBrk="0" hangingPunct="0"/>
            <a:endParaRPr lang="en-US" sz="1200" b="1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98488" y="2632075"/>
            <a:ext cx="1090612" cy="949325"/>
          </a:xfrm>
          <a:prstGeom prst="rect">
            <a:avLst/>
          </a:prstGeom>
          <a:solidFill>
            <a:srgbClr val="0083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Payer/Client</a:t>
            </a:r>
          </a:p>
        </p:txBody>
      </p:sp>
      <p:sp>
        <p:nvSpPr>
          <p:cNvPr id="11269" name="AutoShape 10"/>
          <p:cNvSpPr>
            <a:spLocks noChangeArrowheads="1"/>
          </p:cNvSpPr>
          <p:nvPr/>
        </p:nvSpPr>
        <p:spPr bwMode="auto">
          <a:xfrm>
            <a:off x="1852613" y="2992438"/>
            <a:ext cx="381000" cy="152400"/>
          </a:xfrm>
          <a:prstGeom prst="rightArrow">
            <a:avLst>
              <a:gd name="adj1" fmla="val 72222"/>
              <a:gd name="adj2" fmla="val 5113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1270" name="AutoShape 16"/>
          <p:cNvSpPr>
            <a:spLocks noChangeArrowheads="1"/>
          </p:cNvSpPr>
          <p:nvPr/>
        </p:nvSpPr>
        <p:spPr bwMode="auto">
          <a:xfrm>
            <a:off x="4664075" y="2284413"/>
            <a:ext cx="1747838" cy="1670050"/>
          </a:xfrm>
          <a:prstGeom prst="flowChartDocumen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en-US" sz="1200" b="1" dirty="0"/>
          </a:p>
          <a:p>
            <a:pPr eaLnBrk="0" hangingPunct="0">
              <a:buFontTx/>
              <a:buChar char="•"/>
            </a:pPr>
            <a:r>
              <a:rPr lang="en-US" sz="1000" b="1" dirty="0"/>
              <a:t>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Eligibility</a:t>
            </a:r>
          </a:p>
          <a:p>
            <a:pPr eaLnBrk="0" hangingPunct="0">
              <a:buFontTx/>
              <a:buChar char="•"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 Claims</a:t>
            </a:r>
          </a:p>
          <a:p>
            <a:pPr eaLnBrk="0" hangingPunct="0">
              <a:buFontTx/>
              <a:buChar char="•"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 Encounters</a:t>
            </a:r>
          </a:p>
          <a:p>
            <a:pPr eaLnBrk="0" hangingPunct="0">
              <a:buFontTx/>
              <a:buChar char="•"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 Prescription Drug</a:t>
            </a:r>
          </a:p>
          <a:p>
            <a:pPr eaLnBrk="0" hangingPunct="0">
              <a:buFontTx/>
              <a:buChar char="•"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 Health &amp; Productivity </a:t>
            </a:r>
          </a:p>
          <a:p>
            <a:pPr eaLnBrk="0" hangingPunct="0"/>
            <a:r>
              <a:rPr lang="en-US" sz="1000" b="1" dirty="0">
                <a:latin typeface="Arial" pitchFamily="34" charset="0"/>
                <a:cs typeface="Arial" pitchFamily="34" charset="0"/>
              </a:rPr>
              <a:t>   Management,</a:t>
            </a:r>
          </a:p>
          <a:p>
            <a:pPr eaLnBrk="0" hangingPunct="0"/>
            <a:r>
              <a:rPr lang="en-US" sz="1000" b="1" dirty="0">
                <a:latin typeface="Arial" pitchFamily="34" charset="0"/>
                <a:cs typeface="Arial" pitchFamily="34" charset="0"/>
              </a:rPr>
              <a:t>   Health Risk Assessment,</a:t>
            </a:r>
          </a:p>
          <a:p>
            <a:pPr eaLnBrk="0" hangingPunct="0"/>
            <a:r>
              <a:rPr lang="en-US" sz="1000" b="1" dirty="0">
                <a:latin typeface="Arial" pitchFamily="34" charset="0"/>
                <a:cs typeface="Arial" pitchFamily="34" charset="0"/>
              </a:rPr>
              <a:t>   Lab, etc.</a:t>
            </a:r>
          </a:p>
          <a:p>
            <a:pPr eaLnBrk="0" hangingPunct="0"/>
            <a:r>
              <a:rPr lang="en-US" sz="1200" b="1" dirty="0"/>
              <a:t>  </a:t>
            </a:r>
          </a:p>
        </p:txBody>
      </p:sp>
      <p:sp>
        <p:nvSpPr>
          <p:cNvPr id="11271" name="Rectangle 22"/>
          <p:cNvSpPr>
            <a:spLocks noChangeArrowheads="1"/>
          </p:cNvSpPr>
          <p:nvPr/>
        </p:nvSpPr>
        <p:spPr bwMode="auto">
          <a:xfrm>
            <a:off x="2351088" y="2435225"/>
            <a:ext cx="1520825" cy="117633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Carriers </a:t>
            </a:r>
          </a:p>
          <a:p>
            <a:pPr algn="ctr" eaLnBrk="0" hangingPunct="0"/>
            <a:r>
              <a:rPr lang="en-US" sz="11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(health plans, </a:t>
            </a:r>
          </a:p>
          <a:p>
            <a:pPr algn="ctr" eaLnBrk="0" hangingPunct="0"/>
            <a:r>
              <a:rPr lang="en-US" sz="11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prescription benefits  </a:t>
            </a:r>
          </a:p>
          <a:p>
            <a:pPr algn="ctr" eaLnBrk="0" hangingPunct="0"/>
            <a:r>
              <a:rPr lang="en-US" sz="11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managers</a:t>
            </a:r>
          </a:p>
          <a:p>
            <a:pPr algn="ctr" eaLnBrk="0" hangingPunct="0"/>
            <a:r>
              <a:rPr lang="en-US" sz="11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etc.)</a:t>
            </a:r>
          </a:p>
        </p:txBody>
      </p:sp>
      <p:sp>
        <p:nvSpPr>
          <p:cNvPr id="11272" name="AutoShape 24"/>
          <p:cNvSpPr>
            <a:spLocks noChangeArrowheads="1"/>
          </p:cNvSpPr>
          <p:nvPr/>
        </p:nvSpPr>
        <p:spPr bwMode="auto">
          <a:xfrm>
            <a:off x="6472238" y="2933700"/>
            <a:ext cx="381000" cy="152400"/>
          </a:xfrm>
          <a:prstGeom prst="rightArrow">
            <a:avLst>
              <a:gd name="adj1" fmla="val 72222"/>
              <a:gd name="adj2" fmla="val 5113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059613" y="1747838"/>
            <a:ext cx="1433512" cy="2090737"/>
            <a:chOff x="3761" y="1422"/>
            <a:chExt cx="1473" cy="2184"/>
          </a:xfrm>
        </p:grpSpPr>
        <p:sp>
          <p:nvSpPr>
            <p:cNvPr id="11276" name="AutoShape 26"/>
            <p:cNvSpPr>
              <a:spLocks noChangeArrowheads="1"/>
            </p:cNvSpPr>
            <p:nvPr/>
          </p:nvSpPr>
          <p:spPr bwMode="auto">
            <a:xfrm>
              <a:off x="3761" y="2943"/>
              <a:ext cx="1471" cy="663"/>
            </a:xfrm>
            <a:prstGeom prst="can">
              <a:avLst>
                <a:gd name="adj" fmla="val 3438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182880" bIns="0" anchor="ctr"/>
            <a:lstStyle/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1277" name="AutoShape 27"/>
            <p:cNvSpPr>
              <a:spLocks noChangeArrowheads="1"/>
            </p:cNvSpPr>
            <p:nvPr/>
          </p:nvSpPr>
          <p:spPr bwMode="auto">
            <a:xfrm>
              <a:off x="3763" y="1422"/>
              <a:ext cx="1471" cy="2181"/>
            </a:xfrm>
            <a:prstGeom prst="can">
              <a:avLst>
                <a:gd name="adj" fmla="val 15163"/>
              </a:avLst>
            </a:prstGeom>
            <a:solidFill>
              <a:srgbClr val="005A84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182880" bIns="0" anchor="ctr"/>
            <a:lstStyle/>
            <a:p>
              <a:pPr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11274" name="Text Box 28"/>
          <p:cNvSpPr txBox="1">
            <a:spLocks noChangeArrowheads="1"/>
          </p:cNvSpPr>
          <p:nvPr/>
        </p:nvSpPr>
        <p:spPr bwMode="auto">
          <a:xfrm>
            <a:off x="7216775" y="2532063"/>
            <a:ext cx="1335088" cy="430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18288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Advantage </a:t>
            </a:r>
            <a:r>
              <a:rPr lang="en-US" sz="14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Suite</a:t>
            </a:r>
          </a:p>
        </p:txBody>
      </p:sp>
      <p:sp>
        <p:nvSpPr>
          <p:cNvPr id="11275" name="AutoShape 30"/>
          <p:cNvSpPr>
            <a:spLocks noChangeArrowheads="1"/>
          </p:cNvSpPr>
          <p:nvPr/>
        </p:nvSpPr>
        <p:spPr bwMode="auto">
          <a:xfrm>
            <a:off x="4068763" y="2940050"/>
            <a:ext cx="381000" cy="152400"/>
          </a:xfrm>
          <a:prstGeom prst="rightArrow">
            <a:avLst>
              <a:gd name="adj1" fmla="val 72222"/>
              <a:gd name="adj2" fmla="val 51134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6"/>
          <p:cNvSpPr>
            <a:spLocks noGrp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Georgia"/>
                <a:cs typeface="Georgia"/>
              </a:rPr>
              <a:t>DATABASE CONSTRUCTION PROCESS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gray">
          <a:xfrm>
            <a:off x="885825" y="496888"/>
            <a:ext cx="74215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92225" y="1289050"/>
            <a:ext cx="1055688" cy="865188"/>
            <a:chOff x="338" y="1131"/>
            <a:chExt cx="903" cy="1317"/>
          </a:xfrm>
        </p:grpSpPr>
        <p:sp>
          <p:nvSpPr>
            <p:cNvPr id="12318" name="Text Box 2"/>
            <p:cNvSpPr txBox="1">
              <a:spLocks noChangeArrowheads="1"/>
            </p:cNvSpPr>
            <p:nvPr/>
          </p:nvSpPr>
          <p:spPr bwMode="auto">
            <a:xfrm>
              <a:off x="619" y="1886"/>
              <a:ext cx="596" cy="3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8" y="1131"/>
              <a:ext cx="903" cy="1317"/>
              <a:chOff x="3761" y="1422"/>
              <a:chExt cx="1473" cy="2184"/>
            </a:xfrm>
          </p:grpSpPr>
          <p:sp>
            <p:nvSpPr>
              <p:cNvPr id="12321" name="AutoShape 10"/>
              <p:cNvSpPr>
                <a:spLocks noChangeArrowheads="1"/>
              </p:cNvSpPr>
              <p:nvPr/>
            </p:nvSpPr>
            <p:spPr bwMode="auto">
              <a:xfrm>
                <a:off x="3761" y="2943"/>
                <a:ext cx="1471" cy="663"/>
              </a:xfrm>
              <a:prstGeom prst="can">
                <a:avLst>
                  <a:gd name="adj" fmla="val 34389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2" name="AutoShape 11"/>
              <p:cNvSpPr>
                <a:spLocks noChangeArrowheads="1"/>
              </p:cNvSpPr>
              <p:nvPr/>
            </p:nvSpPr>
            <p:spPr bwMode="auto">
              <a:xfrm>
                <a:off x="3763" y="1422"/>
                <a:ext cx="1471" cy="1936"/>
              </a:xfrm>
              <a:prstGeom prst="can">
                <a:avLst>
                  <a:gd name="adj" fmla="val 1516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320" name="Text Box 12"/>
            <p:cNvSpPr txBox="1">
              <a:spLocks noChangeArrowheads="1"/>
            </p:cNvSpPr>
            <p:nvPr/>
          </p:nvSpPr>
          <p:spPr bwMode="auto">
            <a:xfrm>
              <a:off x="383" y="1624"/>
              <a:ext cx="844" cy="5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18288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Advantage Suite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973" name="AutoShape 39"/>
          <p:cNvSpPr>
            <a:spLocks noChangeArrowheads="1"/>
          </p:cNvSpPr>
          <p:nvPr/>
        </p:nvSpPr>
        <p:spPr bwMode="auto">
          <a:xfrm rot="792298">
            <a:off x="2828925" y="1852613"/>
            <a:ext cx="1371600" cy="152400"/>
          </a:xfrm>
          <a:prstGeom prst="rightArrow">
            <a:avLst>
              <a:gd name="adj1" fmla="val 72222"/>
              <a:gd name="adj2" fmla="val 184083"/>
            </a:avLst>
          </a:prstGeom>
          <a:solidFill>
            <a:schemeClr val="bg1">
              <a:lumMod val="75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12294" name="Text Box 43"/>
          <p:cNvSpPr txBox="1">
            <a:spLocks noChangeArrowheads="1"/>
          </p:cNvSpPr>
          <p:nvPr/>
        </p:nvSpPr>
        <p:spPr bwMode="auto">
          <a:xfrm>
            <a:off x="6305550" y="3219450"/>
            <a:ext cx="946150" cy="60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/>
          <a:lstStyle/>
          <a:p>
            <a:pPr algn="ctr" eaLnBrk="0" hangingPunct="0"/>
            <a:endParaRPr lang="en-US" sz="1200" b="1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986338" y="2052638"/>
            <a:ext cx="2306637" cy="3014662"/>
            <a:chOff x="3761" y="1422"/>
            <a:chExt cx="1473" cy="2184"/>
          </a:xfrm>
          <a:solidFill>
            <a:srgbClr val="7030A0"/>
          </a:solidFill>
        </p:grpSpPr>
        <p:sp>
          <p:nvSpPr>
            <p:cNvPr id="83998" name="AutoShape 45"/>
            <p:cNvSpPr>
              <a:spLocks noChangeArrowheads="1"/>
            </p:cNvSpPr>
            <p:nvPr/>
          </p:nvSpPr>
          <p:spPr bwMode="auto">
            <a:xfrm>
              <a:off x="3761" y="2943"/>
              <a:ext cx="1471" cy="663"/>
            </a:xfrm>
            <a:prstGeom prst="can">
              <a:avLst>
                <a:gd name="adj" fmla="val 34389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182880" bIns="0" anchor="ctr"/>
            <a:lstStyle/>
            <a:p>
              <a:pPr>
                <a:spcBef>
                  <a:spcPct val="50000"/>
                </a:spcBef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999" name="AutoShape 46"/>
            <p:cNvSpPr>
              <a:spLocks noChangeArrowheads="1"/>
            </p:cNvSpPr>
            <p:nvPr/>
          </p:nvSpPr>
          <p:spPr bwMode="auto">
            <a:xfrm>
              <a:off x="3763" y="1422"/>
              <a:ext cx="1471" cy="1936"/>
            </a:xfrm>
            <a:prstGeom prst="can">
              <a:avLst>
                <a:gd name="adj" fmla="val 1516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lIns="0" tIns="0" rIns="182880" bIns="0" anchor="ctr"/>
            <a:lstStyle/>
            <a:p>
              <a:pPr>
                <a:spcBef>
                  <a:spcPct val="50000"/>
                </a:spcBef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393" name="Text Box 47"/>
          <p:cNvSpPr txBox="1">
            <a:spLocks noChangeArrowheads="1"/>
          </p:cNvSpPr>
          <p:nvPr/>
        </p:nvSpPr>
        <p:spPr bwMode="auto">
          <a:xfrm>
            <a:off x="5143500" y="2230438"/>
            <a:ext cx="2114550" cy="27392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18288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Truven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MarketScan Research Databases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Commercial Claims</a:t>
            </a: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Medicare Supplemental</a:t>
            </a: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Medicaid Multi-State </a:t>
            </a: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Laboratory</a:t>
            </a: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 &amp; Productivity          Management</a:t>
            </a: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 Risk Assessment</a:t>
            </a:r>
          </a:p>
          <a:p>
            <a:pPr marL="114300" indent="-1143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Dental</a:t>
            </a:r>
          </a:p>
        </p:txBody>
      </p:sp>
      <p:sp>
        <p:nvSpPr>
          <p:cNvPr id="83977" name="AutoShape 53"/>
          <p:cNvSpPr>
            <a:spLocks noChangeArrowheads="1"/>
          </p:cNvSpPr>
          <p:nvPr/>
        </p:nvSpPr>
        <p:spPr bwMode="auto">
          <a:xfrm rot="294469">
            <a:off x="2620963" y="2846388"/>
            <a:ext cx="1371600" cy="152400"/>
          </a:xfrm>
          <a:prstGeom prst="rightArrow">
            <a:avLst>
              <a:gd name="adj1" fmla="val 72222"/>
              <a:gd name="adj2" fmla="val 184083"/>
            </a:avLst>
          </a:prstGeom>
          <a:solidFill>
            <a:schemeClr val="bg1">
              <a:lumMod val="75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83978" name="AutoShape 54"/>
          <p:cNvSpPr>
            <a:spLocks noChangeArrowheads="1"/>
          </p:cNvSpPr>
          <p:nvPr/>
        </p:nvSpPr>
        <p:spPr bwMode="auto">
          <a:xfrm rot="-674339">
            <a:off x="2701925" y="4006850"/>
            <a:ext cx="1371600" cy="152400"/>
          </a:xfrm>
          <a:prstGeom prst="rightArrow">
            <a:avLst>
              <a:gd name="adj1" fmla="val 72222"/>
              <a:gd name="adj2" fmla="val 184083"/>
            </a:avLst>
          </a:prstGeom>
          <a:solidFill>
            <a:schemeClr val="bg1">
              <a:lumMod val="75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83979" name="AutoShape 55"/>
          <p:cNvSpPr>
            <a:spLocks noChangeArrowheads="1"/>
          </p:cNvSpPr>
          <p:nvPr/>
        </p:nvSpPr>
        <p:spPr bwMode="auto">
          <a:xfrm rot="-833435">
            <a:off x="2782888" y="5186363"/>
            <a:ext cx="1371600" cy="152400"/>
          </a:xfrm>
          <a:prstGeom prst="rightArrow">
            <a:avLst>
              <a:gd name="adj1" fmla="val 72222"/>
              <a:gd name="adj2" fmla="val 184083"/>
            </a:avLst>
          </a:prstGeom>
          <a:solidFill>
            <a:schemeClr val="bg1">
              <a:lumMod val="75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311275" y="2414588"/>
            <a:ext cx="1055688" cy="908050"/>
            <a:chOff x="338" y="1131"/>
            <a:chExt cx="903" cy="1317"/>
          </a:xfrm>
        </p:grpSpPr>
        <p:sp>
          <p:nvSpPr>
            <p:cNvPr id="12313" name="Text Box 57"/>
            <p:cNvSpPr txBox="1">
              <a:spLocks noChangeArrowheads="1"/>
            </p:cNvSpPr>
            <p:nvPr/>
          </p:nvSpPr>
          <p:spPr bwMode="auto">
            <a:xfrm>
              <a:off x="619" y="1886"/>
              <a:ext cx="596" cy="3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338" y="1131"/>
              <a:ext cx="903" cy="1317"/>
              <a:chOff x="3761" y="1422"/>
              <a:chExt cx="1473" cy="2184"/>
            </a:xfrm>
          </p:grpSpPr>
          <p:sp>
            <p:nvSpPr>
              <p:cNvPr id="12316" name="AutoShape 59"/>
              <p:cNvSpPr>
                <a:spLocks noChangeArrowheads="1"/>
              </p:cNvSpPr>
              <p:nvPr/>
            </p:nvSpPr>
            <p:spPr bwMode="auto">
              <a:xfrm>
                <a:off x="3761" y="2943"/>
                <a:ext cx="1471" cy="663"/>
              </a:xfrm>
              <a:prstGeom prst="can">
                <a:avLst>
                  <a:gd name="adj" fmla="val 34389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17" name="AutoShape 60"/>
              <p:cNvSpPr>
                <a:spLocks noChangeArrowheads="1"/>
              </p:cNvSpPr>
              <p:nvPr/>
            </p:nvSpPr>
            <p:spPr bwMode="auto">
              <a:xfrm>
                <a:off x="3763" y="1422"/>
                <a:ext cx="1471" cy="1936"/>
              </a:xfrm>
              <a:prstGeom prst="can">
                <a:avLst>
                  <a:gd name="adj" fmla="val 1516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315" name="Text Box 61"/>
            <p:cNvSpPr txBox="1">
              <a:spLocks noChangeArrowheads="1"/>
            </p:cNvSpPr>
            <p:nvPr/>
          </p:nvSpPr>
          <p:spPr bwMode="auto">
            <a:xfrm>
              <a:off x="383" y="1624"/>
              <a:ext cx="844" cy="5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18288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Advantage Suite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290638" y="3756699"/>
            <a:ext cx="1077912" cy="888087"/>
            <a:chOff x="338" y="1132"/>
            <a:chExt cx="903" cy="1318"/>
          </a:xfrm>
        </p:grpSpPr>
        <p:sp>
          <p:nvSpPr>
            <p:cNvPr id="12308" name="Text Box 57"/>
            <p:cNvSpPr txBox="1">
              <a:spLocks noChangeArrowheads="1"/>
            </p:cNvSpPr>
            <p:nvPr/>
          </p:nvSpPr>
          <p:spPr bwMode="auto">
            <a:xfrm>
              <a:off x="619" y="1886"/>
              <a:ext cx="596" cy="3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338" y="1132"/>
              <a:ext cx="903" cy="1318"/>
              <a:chOff x="3761" y="1422"/>
              <a:chExt cx="1473" cy="2184"/>
            </a:xfrm>
          </p:grpSpPr>
          <p:sp>
            <p:nvSpPr>
              <p:cNvPr id="12311" name="AutoShape 59"/>
              <p:cNvSpPr>
                <a:spLocks noChangeArrowheads="1"/>
              </p:cNvSpPr>
              <p:nvPr/>
            </p:nvSpPr>
            <p:spPr bwMode="auto">
              <a:xfrm>
                <a:off x="3761" y="2943"/>
                <a:ext cx="1471" cy="663"/>
              </a:xfrm>
              <a:prstGeom prst="can">
                <a:avLst>
                  <a:gd name="adj" fmla="val 34389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12" name="AutoShape 60"/>
              <p:cNvSpPr>
                <a:spLocks noChangeArrowheads="1"/>
              </p:cNvSpPr>
              <p:nvPr/>
            </p:nvSpPr>
            <p:spPr bwMode="auto">
              <a:xfrm>
                <a:off x="3763" y="1422"/>
                <a:ext cx="1471" cy="1936"/>
              </a:xfrm>
              <a:prstGeom prst="can">
                <a:avLst>
                  <a:gd name="adj" fmla="val 1516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310" name="Text Box 61"/>
            <p:cNvSpPr txBox="1">
              <a:spLocks noChangeArrowheads="1"/>
            </p:cNvSpPr>
            <p:nvPr/>
          </p:nvSpPr>
          <p:spPr bwMode="auto">
            <a:xfrm>
              <a:off x="383" y="1624"/>
              <a:ext cx="844" cy="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18288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Advantage Suite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1290638" y="4999038"/>
            <a:ext cx="1077912" cy="927100"/>
            <a:chOff x="338" y="1131"/>
            <a:chExt cx="903" cy="1317"/>
          </a:xfrm>
        </p:grpSpPr>
        <p:sp>
          <p:nvSpPr>
            <p:cNvPr id="12303" name="Text Box 57"/>
            <p:cNvSpPr txBox="1">
              <a:spLocks noChangeArrowheads="1"/>
            </p:cNvSpPr>
            <p:nvPr/>
          </p:nvSpPr>
          <p:spPr bwMode="auto">
            <a:xfrm>
              <a:off x="619" y="1886"/>
              <a:ext cx="596" cy="3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38" y="1132"/>
              <a:ext cx="903" cy="1318"/>
              <a:chOff x="3761" y="1422"/>
              <a:chExt cx="1473" cy="2184"/>
            </a:xfrm>
          </p:grpSpPr>
          <p:sp>
            <p:nvSpPr>
              <p:cNvPr id="12306" name="AutoShape 59"/>
              <p:cNvSpPr>
                <a:spLocks noChangeArrowheads="1"/>
              </p:cNvSpPr>
              <p:nvPr/>
            </p:nvSpPr>
            <p:spPr bwMode="auto">
              <a:xfrm>
                <a:off x="3761" y="2943"/>
                <a:ext cx="1471" cy="663"/>
              </a:xfrm>
              <a:prstGeom prst="can">
                <a:avLst>
                  <a:gd name="adj" fmla="val 34389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07" name="AutoShape 60"/>
              <p:cNvSpPr>
                <a:spLocks noChangeArrowheads="1"/>
              </p:cNvSpPr>
              <p:nvPr/>
            </p:nvSpPr>
            <p:spPr bwMode="auto">
              <a:xfrm>
                <a:off x="3763" y="1422"/>
                <a:ext cx="1471" cy="1936"/>
              </a:xfrm>
              <a:prstGeom prst="can">
                <a:avLst>
                  <a:gd name="adj" fmla="val 15160"/>
                </a:avLst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305" name="Text Box 61"/>
            <p:cNvSpPr txBox="1">
              <a:spLocks noChangeArrowheads="1"/>
            </p:cNvSpPr>
            <p:nvPr/>
          </p:nvSpPr>
          <p:spPr bwMode="auto">
            <a:xfrm>
              <a:off x="383" y="1624"/>
              <a:ext cx="844" cy="5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18288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Advantage Suite</a:t>
              </a:r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MARKETSCAN</a:t>
            </a:r>
            <a:endParaRPr 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6350" y="1438275"/>
            <a:ext cx="9001125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Advantage Suite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895475"/>
            <a:ext cx="1838325" cy="990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81320" dir="3080412" algn="ctr" rotWithShape="0">
              <a:srgbClr val="808080"/>
            </a:outerShdw>
          </a:effectLst>
        </p:spPr>
        <p:txBody>
          <a:bodyPr wrap="none" anchor="ctr"/>
          <a:lstStyle/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Claims</a:t>
            </a:r>
          </a:p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Encounters</a:t>
            </a:r>
          </a:p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Enrollment</a:t>
            </a:r>
          </a:p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Providers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828800" y="1895475"/>
            <a:ext cx="2895600" cy="990600"/>
          </a:xfrm>
          <a:prstGeom prst="homePlate">
            <a:avLst>
              <a:gd name="adj" fmla="val 11603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68392" dir="4091915" algn="ctr" rotWithShape="0">
              <a:srgbClr val="808080"/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Privacy Protection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Integration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	Standardization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Customization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370013" y="2124075"/>
            <a:ext cx="1068387" cy="609600"/>
          </a:xfrm>
          <a:prstGeom prst="rightArrow">
            <a:avLst>
              <a:gd name="adj1" fmla="val 68880"/>
              <a:gd name="adj2" fmla="val 82356"/>
            </a:avLst>
          </a:prstGeom>
          <a:solidFill>
            <a:schemeClr val="hlink">
              <a:alpha val="55000"/>
            </a:schemeClr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algn="ctr" eaLnBrk="0" hangingPunct="0">
              <a:spcBef>
                <a:spcPct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Extract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63" y="3033713"/>
            <a:ext cx="2252662" cy="3124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3038475"/>
            <a:ext cx="2220913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Privacy Protection</a:t>
            </a:r>
          </a:p>
          <a:p>
            <a:pPr algn="ctr" eaLnBrk="0" hangingPunct="0"/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Ensuring confidentiality and privacy of client data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350" y="4486275"/>
            <a:ext cx="2225675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Patient identifier encryption 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 restrictions on need to have basis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center processes &amp; controls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57425" y="3033713"/>
            <a:ext cx="2252663" cy="3124200"/>
          </a:xfrm>
          <a:prstGeom prst="rect">
            <a:avLst/>
          </a:prstGeom>
          <a:solidFill>
            <a:schemeClr val="folHlink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271713" y="3033713"/>
            <a:ext cx="222091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Integration</a:t>
            </a:r>
          </a:p>
          <a:p>
            <a:pPr algn="ctr" eaLnBrk="0" hangingPunct="0"/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Combining data from different sources or formats to create the database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71713" y="4481513"/>
            <a:ext cx="222567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Multiple claim / encounter systems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Eligibility data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Capitation data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Carve-out vendors: drug, MH, etc.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500563" y="3033713"/>
            <a:ext cx="2252662" cy="3124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514850" y="3033713"/>
            <a:ext cx="2220913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Standardization</a:t>
            </a:r>
          </a:p>
          <a:p>
            <a:pPr algn="ctr" eaLnBrk="0" hangingPunct="0"/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Making key variables consistent across all data sources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506913" y="4486275"/>
            <a:ext cx="222567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Financial fields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Service categories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Member relationships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Geographic regions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 groups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 demographics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753225" y="3033713"/>
            <a:ext cx="2252663" cy="3124200"/>
          </a:xfrm>
          <a:prstGeom prst="rect">
            <a:avLst/>
          </a:prstGeom>
          <a:solidFill>
            <a:schemeClr val="folHlink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767513" y="3033713"/>
            <a:ext cx="2220912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Customization</a:t>
            </a:r>
          </a:p>
          <a:p>
            <a:pPr algn="ctr" eaLnBrk="0" hangingPunct="0"/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Structuring the databases to meet the client’s analytical needs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67513" y="4481513"/>
            <a:ext cx="22256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Account groups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Product lines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Enrollment categories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Member categories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 data enhancement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57200" y="1752600"/>
            <a:ext cx="6985000" cy="990600"/>
          </a:xfrm>
          <a:prstGeom prst="homePlate">
            <a:avLst>
              <a:gd name="adj" fmla="val 122581"/>
            </a:avLst>
          </a:prstGeom>
          <a:solidFill>
            <a:schemeClr val="folHlink">
              <a:alpha val="55000"/>
            </a:schemeClr>
          </a:solidFill>
          <a:ln w="9525">
            <a:noFill/>
            <a:miter lim="800000"/>
            <a:headEnd/>
            <a:tailEnd/>
          </a:ln>
          <a:effectLst>
            <a:outerShdw dist="68392" dir="4091915" algn="ctr" rotWithShape="0">
              <a:srgbClr val="808080"/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tabLst>
                <a:tab pos="4338638" algn="l"/>
                <a:tab pos="4681538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Enhancement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tabLst>
                <a:tab pos="4338638" algn="l"/>
                <a:tab pos="4681538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Quality Assurance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tabLst>
                <a:tab pos="4338638" algn="l"/>
                <a:tab pos="4681538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Improvement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MARKETSCAN</a:t>
            </a:r>
            <a:endParaRPr 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295400"/>
            <a:ext cx="2976562" cy="381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Advantage Suite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117850" y="1295400"/>
            <a:ext cx="602615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MarketScan Data Mart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2400" y="1752600"/>
            <a:ext cx="1838325" cy="990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81320" dir="3080412" algn="ctr" rotWithShape="0">
              <a:srgbClr val="808080"/>
            </a:outerShdw>
          </a:effectLst>
        </p:spPr>
        <p:txBody>
          <a:bodyPr wrap="none" anchor="ctr"/>
          <a:lstStyle/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Claims</a:t>
            </a:r>
          </a:p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Encounters</a:t>
            </a:r>
          </a:p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Enrollment</a:t>
            </a:r>
          </a:p>
          <a:p>
            <a:pPr marL="171450" indent="-171450" eaLnBrk="0" hangingPunct="0">
              <a:spcBef>
                <a:spcPct val="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Providers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981200" y="1752600"/>
            <a:ext cx="2895600" cy="990600"/>
          </a:xfrm>
          <a:prstGeom prst="homePlate">
            <a:avLst>
              <a:gd name="adj" fmla="val 11603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68392" dir="4091915" algn="ctr" rotWithShape="0">
              <a:srgbClr val="808080"/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Privacy Protection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Integration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	Standardization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tabLst>
                <a:tab pos="230188" algn="l"/>
                <a:tab pos="573088" algn="l"/>
                <a:tab pos="917575" algn="l"/>
              </a:tabLst>
              <a:defRPr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Customization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1524000" y="1981200"/>
            <a:ext cx="1068388" cy="609600"/>
          </a:xfrm>
          <a:prstGeom prst="rightArrow">
            <a:avLst>
              <a:gd name="adj1" fmla="val 68880"/>
              <a:gd name="adj2" fmla="val 82356"/>
            </a:avLst>
          </a:prstGeom>
          <a:solidFill>
            <a:schemeClr val="hlink">
              <a:alpha val="55000"/>
            </a:schemeClr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algn="ctr" eaLnBrk="0" hangingPunct="0">
              <a:spcBef>
                <a:spcPct val="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Extract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7467600" y="1752600"/>
            <a:ext cx="1533525" cy="9413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171450" indent="-171450" algn="ctr" eaLnBrk="0" hangingPunct="0">
              <a:lnSpc>
                <a:spcPct val="130000"/>
              </a:lnSpc>
              <a:spcBef>
                <a:spcPct val="0"/>
              </a:spcBef>
              <a:buSzPct val="75000"/>
              <a:buFont typeface="Wingdings" pitchFamily="2" charset="2"/>
              <a:buNone/>
              <a:tabLst>
                <a:tab pos="171450" algn="l"/>
              </a:tabLst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MarketScan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2895600"/>
            <a:ext cx="3014662" cy="3200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" y="3048000"/>
            <a:ext cx="2738437" cy="11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Enhancement</a:t>
            </a:r>
          </a:p>
          <a:p>
            <a:pPr algn="ctr" eaLnBrk="0" hangingPunct="0">
              <a:spcBef>
                <a:spcPct val="25000"/>
              </a:spcBef>
            </a:pPr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Adding value to the data using standardized methodologies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4191000"/>
            <a:ext cx="2743200" cy="178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Admissions and episodes</a:t>
            </a:r>
          </a:p>
          <a:p>
            <a:pPr marL="566738" lvl="1" indent="-109538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Inpatient Admissions      Summary</a:t>
            </a:r>
          </a:p>
          <a:p>
            <a:pPr marL="566738" lvl="1" indent="-109538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Medical Episode Grouper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Clinical groupings:</a:t>
            </a:r>
          </a:p>
          <a:p>
            <a:pPr marL="566738" lvl="1" indent="-109538" eaLnBrk="0" hangingPunct="0">
              <a:lnSpc>
                <a:spcPct val="70000"/>
              </a:lnSpc>
              <a:spcBef>
                <a:spcPct val="3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MDCs &amp; DRGs</a:t>
            </a:r>
          </a:p>
          <a:p>
            <a:pPr marL="566738" lvl="1" indent="-109538" eaLnBrk="0" hangingPunct="0">
              <a:lnSpc>
                <a:spcPct val="70000"/>
              </a:lnSpc>
              <a:spcBef>
                <a:spcPct val="3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Drug Classification</a:t>
            </a:r>
          </a:p>
          <a:p>
            <a:pPr marL="171450" indent="-171450" eaLnBrk="0" hangingPunct="0">
              <a:lnSpc>
                <a:spcPct val="70000"/>
              </a:lnSpc>
              <a:spcBef>
                <a:spcPct val="3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National weight keys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124200" y="2895600"/>
            <a:ext cx="3014663" cy="3200400"/>
          </a:xfrm>
          <a:prstGeom prst="rect">
            <a:avLst/>
          </a:prstGeom>
          <a:solidFill>
            <a:schemeClr val="folHlink">
              <a:alpha val="5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52800" y="3048000"/>
            <a:ext cx="2738437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Quality Assurance</a:t>
            </a:r>
          </a:p>
          <a:p>
            <a:pPr algn="ctr" eaLnBrk="0" hangingPunct="0"/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Assuring that the database accurately reflects what occurred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276600" y="4191000"/>
            <a:ext cx="2743200" cy="194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Financial and record count reconciliation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Accuracy (valid values, patterns of coding)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Completeness (missing fields, missing records)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Reasonableness (admit rates, ages, per capita $)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129338" y="2895600"/>
            <a:ext cx="3014662" cy="3200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0"/>
              </a:spcBef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248400" y="2971800"/>
            <a:ext cx="2738438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Improvement</a:t>
            </a:r>
          </a:p>
          <a:p>
            <a:pPr algn="ctr" eaLnBrk="0" hangingPunct="0"/>
            <a:r>
              <a:rPr lang="en-US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Improving the quality and uses of the data over time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6248400" y="4191000"/>
            <a:ext cx="2743200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Increasing the number of contributors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Better provider information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Adding data elements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Improvement plans with suppliers</a:t>
            </a:r>
          </a:p>
          <a:p>
            <a:pPr marL="171450" indent="-171450" eaLnBrk="0" hangingPunct="0">
              <a:spcBef>
                <a:spcPct val="20000"/>
              </a:spcBef>
              <a:buSzPct val="75000"/>
              <a:buFont typeface="Wingdings" pitchFamily="2" charset="2"/>
              <a:buChar char="Ø"/>
              <a:tabLst>
                <a:tab pos="171450" algn="l"/>
              </a:tabLst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Integrating new data sources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1800" dirty="0" smtClean="0"/>
              <a:t>Reasonableness of data: Ensures that distribution of data elements are reasonable against norms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Financial and Utilization Rates are calculated.  Plans greater than 10x off the median for that data type (FFS, Encounter, Commercial, Medicare) are dropped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Testing for relative quantity of positive, zero, and negative financials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Medicare data are tested for payments distribution (COB field) to ensure we are capturing the Medicare payment</a:t>
            </a:r>
          </a:p>
          <a:p>
            <a:pPr marL="917575" lvl="1" indent="-342900">
              <a:lnSpc>
                <a:spcPct val="90000"/>
              </a:lnSpc>
            </a:pPr>
            <a:endParaRPr lang="en-US" sz="1400" dirty="0" smtClean="0"/>
          </a:p>
          <a:p>
            <a:pPr marL="381000" indent="-381000">
              <a:lnSpc>
                <a:spcPct val="90000"/>
              </a:lnSpc>
            </a:pPr>
            <a:r>
              <a:rPr lang="en-US" sz="1800" dirty="0" smtClean="0"/>
              <a:t>Validity: Ensures selected fields are valid 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Relative distribution of categorical variables (i.e. Provider Types)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Tests for acceptable levels of medical, drug, and MHSA coverage indicators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Tests for non-standard values of standard fields (e.g., place, service type)</a:t>
            </a:r>
          </a:p>
          <a:p>
            <a:pPr marL="917575" lvl="1" indent="-342900">
              <a:lnSpc>
                <a:spcPct val="90000"/>
              </a:lnSpc>
            </a:pPr>
            <a:endParaRPr lang="en-US" sz="1400" dirty="0" smtClean="0"/>
          </a:p>
          <a:p>
            <a:pPr marL="381000" indent="-381000">
              <a:lnSpc>
                <a:spcPct val="90000"/>
              </a:lnSpc>
            </a:pPr>
            <a:r>
              <a:rPr lang="en-US" sz="1800" dirty="0" smtClean="0"/>
              <a:t>Completeness: Data collected are as close to 100% as possible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Claims lag is 6 months for annual files and 3 months for quarterly updates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Testing for data completeness occurs at the client-plan level</a:t>
            </a:r>
          </a:p>
          <a:p>
            <a:pPr marL="917575" lvl="1" indent="-342900">
              <a:lnSpc>
                <a:spcPct val="90000"/>
              </a:lnSpc>
            </a:pPr>
            <a:r>
              <a:rPr lang="en-US" sz="1500" dirty="0" smtClean="0"/>
              <a:t>Testing for data completeness by quarter for medical and drug claims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QUALITY CHECKS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0175"/>
            <a:ext cx="7696200" cy="941388"/>
          </a:xfrm>
        </p:spPr>
        <p:txBody>
          <a:bodyPr/>
          <a:lstStyle/>
          <a:p>
            <a:r>
              <a:rPr lang="en-US" dirty="0" smtClean="0"/>
              <a:t>KEY QUALITY CHECKS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dirty="0" smtClean="0"/>
          </a:p>
          <a:p>
            <a:pPr marL="381000" indent="-38100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1800" dirty="0"/>
              <a:t>Additional enhancement examples:</a:t>
            </a:r>
          </a:p>
          <a:p>
            <a:pPr marL="917575" lvl="1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00" dirty="0"/>
              <a:t>Integration of benefit plan characteristics, enrollment, outpatient pharmaceutical claims, and medical/surgical data</a:t>
            </a:r>
          </a:p>
          <a:p>
            <a:pPr marL="917575" lvl="1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00" dirty="0"/>
              <a:t>Creation of a common synthetic patient identifier to link files and ensure patient </a:t>
            </a:r>
            <a:r>
              <a:rPr lang="en-US" sz="1600" dirty="0" smtClean="0"/>
              <a:t>confidentiality</a:t>
            </a:r>
          </a:p>
          <a:p>
            <a:pPr marL="917575" lvl="1" indent="-342900">
              <a:lnSpc>
                <a:spcPct val="120000"/>
              </a:lnSpc>
              <a:spcBef>
                <a:spcPts val="0"/>
              </a:spcBef>
              <a:defRPr/>
            </a:pPr>
            <a:endParaRPr lang="en-US" sz="1800" dirty="0" smtClean="0"/>
          </a:p>
          <a:p>
            <a:pPr marL="381000" indent="-38100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800" dirty="0" smtClean="0"/>
              <a:t>Hospital data </a:t>
            </a:r>
          </a:p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 smtClean="0"/>
              <a:t>Coding and consistency checks at the record and discharge level</a:t>
            </a:r>
          </a:p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 smtClean="0"/>
              <a:t>Error threshold and check for unusual monthly changes</a:t>
            </a:r>
          </a:p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 smtClean="0"/>
              <a:t>Case-mix analysis at the hospital level</a:t>
            </a:r>
          </a:p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 smtClean="0"/>
              <a:t>Year-to-year trend outliers</a:t>
            </a:r>
          </a:p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1600" dirty="0"/>
          </a:p>
          <a:p>
            <a:pPr marL="917575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/>
            </a:pP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3029" name="Group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88417"/>
              </p:ext>
            </p:extLst>
          </p:nvPr>
        </p:nvGraphicFramePr>
        <p:xfrm>
          <a:off x="48768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1957832"/>
                <a:gridCol w="1864360"/>
              </a:tblGrid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Years</a:t>
                      </a:r>
                    </a:p>
                  </a:txBody>
                  <a:tcPr marL="198134" marR="19813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Commercial Patients</a:t>
                      </a:r>
                    </a:p>
                  </a:txBody>
                  <a:tcPr marL="198134" marR="1981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Last 3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(2012-2014)*</a:t>
                      </a:r>
                    </a:p>
                  </a:txBody>
                  <a:tcPr marL="198134" marR="19813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82.4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marL="198134" marR="19813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MARKETSCAN COMMERCIAL DATABASE</a:t>
            </a:r>
            <a:endParaRPr lang="en-US" dirty="0"/>
          </a:p>
        </p:txBody>
      </p:sp>
      <p:sp>
        <p:nvSpPr>
          <p:cNvPr id="890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29176" y="2895601"/>
            <a:ext cx="3429000" cy="272732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*Plus quarterly updates through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Q2 2015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Projectable to the U.S. population covered by employer-sponsored insurance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527048"/>
            <a:ext cx="4124325" cy="462915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Under 65 working population &amp; their dependents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Inpatient and outpatient medical claims linked to drug, person-level enrollment, and benefit plan design data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Fee-for-service and fully/partially capitated plans represented</a:t>
            </a:r>
          </a:p>
          <a:p>
            <a:pPr lvl="1" eaLnBrk="1" hangingPunct="1"/>
            <a:r>
              <a:rPr lang="en-US" sz="1600" dirty="0" smtClean="0"/>
              <a:t>Indemnity plans (FFS)</a:t>
            </a:r>
          </a:p>
          <a:p>
            <a:pPr lvl="1" eaLnBrk="1" hangingPunct="1"/>
            <a:r>
              <a:rPr lang="en-US" sz="1600" dirty="0" smtClean="0"/>
              <a:t>Preferred provider organizations (PPOs)</a:t>
            </a:r>
          </a:p>
          <a:p>
            <a:pPr lvl="1" eaLnBrk="1" hangingPunct="1"/>
            <a:r>
              <a:rPr lang="en-US" sz="1600" dirty="0" smtClean="0"/>
              <a:t>Point of service plans (POS)</a:t>
            </a:r>
          </a:p>
          <a:p>
            <a:pPr lvl="1" eaLnBrk="1" hangingPunct="1"/>
            <a:r>
              <a:rPr lang="en-US" sz="1600" dirty="0" smtClean="0"/>
              <a:t>Health maintenance organizations (HMOs)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5085" name="Group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479252"/>
              </p:ext>
            </p:extLst>
          </p:nvPr>
        </p:nvGraphicFramePr>
        <p:xfrm>
          <a:off x="49530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1806343"/>
                <a:gridCol w="2015849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Years</a:t>
                      </a:r>
                    </a:p>
                  </a:txBody>
                  <a:tcPr marL="195524" marR="19552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Medicare Supplemental Patients</a:t>
                      </a:r>
                    </a:p>
                  </a:txBody>
                  <a:tcPr marL="195524" marR="19552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Last 3 years (2012-2014)*</a:t>
                      </a:r>
                    </a:p>
                  </a:txBody>
                  <a:tcPr marL="195524" marR="1955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6.6M</a:t>
                      </a:r>
                    </a:p>
                  </a:txBody>
                  <a:tcPr marL="195524" marR="1955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MARKETSCAN MEDICARE SUPPLEMENTAL DATABASE</a:t>
            </a:r>
            <a:endParaRPr lang="en-US" dirty="0"/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527048"/>
            <a:ext cx="4133849" cy="4570412"/>
          </a:xfrm>
        </p:spPr>
        <p:txBody>
          <a:bodyPr/>
          <a:lstStyle/>
          <a:p>
            <a:pPr eaLnBrk="1" hangingPunct="1"/>
            <a:r>
              <a:rPr lang="en-US" sz="1600" dirty="0" smtClean="0"/>
              <a:t>Includes Medicare supplemental and coordination of benefits (COB) for retirees covered by their previous employers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Inpatient and outpatient Medicare supplemental medical claims, linked to drug, person-level enrollment, and benefit plan design data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Both the employer-paid and Medicare-paid components of care represented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Projectable to the U.S. population with Medicare supplemental insurance</a:t>
            </a:r>
          </a:p>
          <a:p>
            <a:pPr lvl="1" eaLnBrk="1" hangingPunct="1"/>
            <a:r>
              <a:rPr lang="en-US" sz="1600" dirty="0" smtClean="0"/>
              <a:t>15.3 million retirees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1089025" y="1376363"/>
            <a:ext cx="6767513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95850" y="2906648"/>
            <a:ext cx="3714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en-US" sz="1400" i="1" dirty="0"/>
              <a:t>*Plus quarterly updates through </a:t>
            </a:r>
            <a:r>
              <a:rPr lang="en-US" altLang="en-US" sz="1400" i="1" dirty="0" smtClean="0"/>
              <a:t>Q2 2015</a:t>
            </a:r>
            <a:endParaRPr lang="en-US" altLang="en-US" sz="1400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standard products for Commercial and Medicare Supplemental</a:t>
            </a:r>
          </a:p>
          <a:p>
            <a:pPr lvl="1"/>
            <a:r>
              <a:rPr lang="en-US" dirty="0" smtClean="0"/>
              <a:t>Annual Updates (v1.0) released in December each year for preceding year</a:t>
            </a:r>
          </a:p>
          <a:p>
            <a:pPr lvl="2"/>
            <a:r>
              <a:rPr lang="en-US" dirty="0"/>
              <a:t>Best use</a:t>
            </a:r>
            <a:r>
              <a:rPr lang="en-US" dirty="0" smtClean="0"/>
              <a:t>: Need fully-paid and </a:t>
            </a:r>
            <a:r>
              <a:rPr lang="en-US" dirty="0"/>
              <a:t>adjudicated </a:t>
            </a:r>
            <a:r>
              <a:rPr lang="en-US" dirty="0" smtClean="0"/>
              <a:t>claims for complete calendar year</a:t>
            </a:r>
          </a:p>
          <a:p>
            <a:pPr lvl="1"/>
            <a:r>
              <a:rPr lang="en-US" dirty="0" smtClean="0"/>
              <a:t>Standard Quarterly Updates (SQUs) released in four 3-month periods</a:t>
            </a:r>
          </a:p>
          <a:p>
            <a:pPr lvl="2"/>
            <a:r>
              <a:rPr lang="en-US" dirty="0" smtClean="0"/>
              <a:t>2011 Q1/v01 shipped with 2010 Annual Update 1.0 in Dec.</a:t>
            </a:r>
          </a:p>
          <a:p>
            <a:pPr lvl="2"/>
            <a:r>
              <a:rPr lang="en-US" dirty="0" smtClean="0"/>
              <a:t>Each SQU replaces the prior shipment</a:t>
            </a:r>
          </a:p>
          <a:p>
            <a:pPr lvl="2"/>
            <a:r>
              <a:rPr lang="en-US" dirty="0"/>
              <a:t>Best use: </a:t>
            </a:r>
            <a:r>
              <a:rPr lang="en-US" dirty="0" smtClean="0"/>
              <a:t>Need most recent fully-paid and adjudicated claims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latin typeface="Arial (Body)"/>
              </a:rPr>
              <a:t>Provide access to all drug, professional, facility, and inpatient data from paid, adjudicated claims 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MarketScan Standard Releases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Overview of the MarketScan Research Databases</a:t>
            </a:r>
          </a:p>
          <a:p>
            <a:r>
              <a:rPr lang="en-US" dirty="0" smtClean="0"/>
              <a:t>Strengths and limitations</a:t>
            </a:r>
          </a:p>
          <a:p>
            <a:r>
              <a:rPr lang="en-US" dirty="0" smtClean="0"/>
              <a:t>Speciality databases</a:t>
            </a:r>
          </a:p>
          <a:p>
            <a:r>
              <a:rPr lang="en-US" dirty="0" smtClean="0"/>
              <a:t>Questions and discussion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7048"/>
            <a:ext cx="7732776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access to all drug, professional, facility, and inpatient data available </a:t>
            </a:r>
          </a:p>
          <a:p>
            <a:pPr lvl="1"/>
            <a:r>
              <a:rPr lang="en-US" dirty="0" smtClean="0"/>
              <a:t>60-day lag between service date and date of data release</a:t>
            </a:r>
          </a:p>
          <a:p>
            <a:pPr lvl="1"/>
            <a:r>
              <a:rPr lang="en-US" dirty="0" smtClean="0"/>
              <a:t>Brings in all contributors/data available up until the creation date</a:t>
            </a:r>
          </a:p>
          <a:p>
            <a:pPr lvl="1"/>
            <a:r>
              <a:rPr lang="en-US" dirty="0" smtClean="0"/>
              <a:t>Quarterly build that augments the Standard Update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Fully integrated, patient-centric, medical and drug claims database</a:t>
            </a:r>
          </a:p>
          <a:p>
            <a:pPr lvl="1"/>
            <a:r>
              <a:rPr lang="en-US" dirty="0" smtClean="0"/>
              <a:t>Provides preview of data before all claim types have been paid (before complete run-off)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Best use: Monitoring patient uptake of drugs and linking prescription fills to medical utilization data</a:t>
            </a:r>
          </a:p>
          <a:p>
            <a:pPr lvl="1"/>
            <a:r>
              <a:rPr lang="en-US" dirty="0" smtClean="0"/>
              <a:t>Drugs have a 99% completion factor as of the first month after a service date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MARKETSCAN EARLY VIEW DATABASE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MarketScan  Databases: Run Off and Lag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22253"/>
              </p:ext>
            </p:extLst>
          </p:nvPr>
        </p:nvGraphicFramePr>
        <p:xfrm>
          <a:off x="762000" y="2209800"/>
          <a:ext cx="7680959" cy="17661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1600"/>
                <a:gridCol w="1676400"/>
                <a:gridCol w="1066800"/>
                <a:gridCol w="1143000"/>
                <a:gridCol w="2423159"/>
              </a:tblGrid>
              <a:tr h="54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Standard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Releases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Incurred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 (minimum)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Paid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Imposed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runoff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Lag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(date of availability - latest 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incurred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date)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Final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01/2014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- 12/2014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06/30/15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 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01/2015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- 03/2015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06/30/15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Q2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01/2015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- 06/2015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09/30/15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Q3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01/2015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- 09/2015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12/31/15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Q4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01/2015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- 12/2015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03/31/16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Final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01/2015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- 12/2015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06/30/16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 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4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01/2016-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03/2016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06/30/16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 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73" marR="6173" marT="617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3581400"/>
          <a:ext cx="7732713" cy="295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Chart" r:id="rId4" imgW="10029825" imgH="3838575" progId="Excel.Sheet.8">
                  <p:embed/>
                </p:oleObj>
              </mc:Choice>
              <mc:Fallback>
                <p:oleObj name="Chart" r:id="rId4" imgW="10029825" imgH="3838575" progId="Excel.Sheet.8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7732713" cy="2959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MARKETSCAN DATA RELEASE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527048"/>
            <a:ext cx="7369175" cy="2208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Healthcare services are processed and paid at different rates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Drug claims are paid quickly reaching 99% after one month, while other claims take longer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most recent month of claims in any dataset will be less complete compared to </a:t>
            </a:r>
            <a:r>
              <a:rPr lang="en-US" sz="2000" dirty="0" smtClean="0">
                <a:latin typeface="Arial"/>
                <a:cs typeface="Arial"/>
              </a:rPr>
              <a:t>earlier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months contained in the dataset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MARKETSCAN  MULTI-STATE MEDICAID DATABASE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99" y="1576388"/>
            <a:ext cx="3571876" cy="457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Pooled Medicaid data from 10-13 geographically dispersed states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Includes Medicaid managed care plans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Inpatient services and prescription drug claims, plus information on enrollment, long-term care, and other medical care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41863" y="3395663"/>
            <a:ext cx="3608387" cy="20177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Additional variables</a:t>
            </a:r>
          </a:p>
          <a:p>
            <a:pPr marL="742950" lvl="1" indent="-285750" fontAlgn="auto"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Font typeface="Wingdings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Race</a:t>
            </a:r>
          </a:p>
          <a:p>
            <a:pPr marL="742950" lvl="1" indent="-285750" fontAlgn="auto"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Font typeface="Wingdings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Medicaid eligibility category</a:t>
            </a:r>
          </a:p>
          <a:p>
            <a:pPr marL="742950" lvl="1" indent="-285750" fontAlgn="auto">
              <a:spcBef>
                <a:spcPts val="0"/>
              </a:spcBef>
              <a:spcAft>
                <a:spcPts val="600"/>
              </a:spcAft>
              <a:buClr>
                <a:srgbClr val="7030A0"/>
              </a:buClr>
              <a:buFont typeface="Wingdings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Medicare eligibility</a:t>
            </a: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46999853"/>
              </p:ext>
            </p:extLst>
          </p:nvPr>
        </p:nvGraphicFramePr>
        <p:xfrm>
          <a:off x="4953000" y="1219200"/>
          <a:ext cx="3825875" cy="1554480"/>
        </p:xfrm>
        <a:graphic>
          <a:graphicData uri="http://schemas.openxmlformats.org/drawingml/2006/table">
            <a:tbl>
              <a:tblPr/>
              <a:tblGrid>
                <a:gridCol w="1933575"/>
                <a:gridCol w="18923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Medicaid Database Patients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Last 3 years (2012-2014)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Strength and limitations of MarketScan databases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</a:t>
            </a:r>
            <a:r>
              <a:rPr lang="en-US" dirty="0" smtClean="0"/>
              <a:t>sample size</a:t>
            </a:r>
          </a:p>
          <a:p>
            <a:pPr lvl="1"/>
            <a:r>
              <a:rPr lang="en-US" dirty="0"/>
              <a:t>Projectable to the U.S. population covered by employer-sponsored insurance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Strong longitudinal data</a:t>
            </a:r>
          </a:p>
          <a:p>
            <a:pPr marL="742950" lvl="2" indent="-342900"/>
            <a:r>
              <a:rPr lang="en-US" sz="1900" dirty="0" smtClean="0"/>
              <a:t>Ability to track patients over multiple years and health plans</a:t>
            </a:r>
          </a:p>
          <a:p>
            <a:pPr marL="742950" lvl="2" indent="-342900"/>
            <a:r>
              <a:rPr lang="en-US" sz="1900" dirty="0" smtClean="0"/>
              <a:t>Strength of employer-based dataset is ability to “retain” patients when they switch health plans</a:t>
            </a:r>
          </a:p>
          <a:p>
            <a:pPr marL="742950" lvl="2" indent="-342900"/>
            <a:r>
              <a:rPr lang="en-US" sz="1900" dirty="0"/>
              <a:t>Data linked at the patient level by a unique identifier that is consistent across services, health plans, </a:t>
            </a:r>
            <a:r>
              <a:rPr lang="en-US" sz="1900" dirty="0" smtClean="0"/>
              <a:t>time</a:t>
            </a:r>
            <a:endParaRPr lang="en-US" sz="1700" dirty="0"/>
          </a:p>
          <a:p>
            <a:pPr marL="400050" lvl="2" indent="0">
              <a:buNone/>
            </a:pPr>
            <a:endParaRPr lang="en-US" sz="1800" dirty="0" smtClean="0">
              <a:solidFill>
                <a:srgbClr val="C00000"/>
              </a:solidFill>
            </a:endParaRPr>
          </a:p>
          <a:p>
            <a:pPr marL="342900" lvl="1" indent="-342900"/>
            <a:r>
              <a:rPr lang="en-US" sz="2000" dirty="0"/>
              <a:t>Fully paid and adjudicated claims</a:t>
            </a:r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sz="2000" dirty="0" smtClean="0"/>
          </a:p>
          <a:p>
            <a:pPr marL="3429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MAJOR ADVANTAGES OF MARKETSCAN CLAIMS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sz="2200" dirty="0"/>
              <a:t>Detailed </a:t>
            </a:r>
            <a:r>
              <a:rPr lang="en-US" sz="2200" dirty="0" smtClean="0"/>
              <a:t>prescription drug </a:t>
            </a:r>
            <a:r>
              <a:rPr lang="en-US" sz="2200" dirty="0"/>
              <a:t>Information</a:t>
            </a:r>
            <a:endParaRPr lang="en-US" sz="2200" dirty="0" smtClean="0"/>
          </a:p>
          <a:p>
            <a:pPr lvl="1"/>
            <a:r>
              <a:rPr lang="fr-FR" sz="1900" dirty="0"/>
              <a:t>Complete outpatient prescription drug </a:t>
            </a:r>
            <a:r>
              <a:rPr lang="fr-FR" sz="1900" dirty="0" smtClean="0"/>
              <a:t>information including</a:t>
            </a:r>
            <a:r>
              <a:rPr lang="fr-FR" sz="1900" dirty="0"/>
              <a:t> </a:t>
            </a:r>
            <a:r>
              <a:rPr lang="en-US" sz="1900" dirty="0" smtClean="0"/>
              <a:t>patient </a:t>
            </a:r>
            <a:r>
              <a:rPr lang="en-US" sz="1900" dirty="0"/>
              <a:t>copayments, mail order, injectables, specialty pharmacies, most </a:t>
            </a:r>
            <a:r>
              <a:rPr lang="en-US" sz="1900" dirty="0" smtClean="0"/>
              <a:t>carve-outs</a:t>
            </a:r>
            <a:r>
              <a:rPr lang="en-US" sz="1900" dirty="0"/>
              <a:t>, manual and electronically submitted claims, plan summaries</a:t>
            </a:r>
          </a:p>
          <a:p>
            <a:pPr lvl="1"/>
            <a:r>
              <a:rPr lang="en-US" sz="1900" dirty="0" smtClean="0"/>
              <a:t>Drug use in outpatient setting</a:t>
            </a:r>
          </a:p>
          <a:p>
            <a:pPr lvl="1"/>
            <a:r>
              <a:rPr lang="en-US" sz="1900" dirty="0" smtClean="0"/>
              <a:t>For a subset of patients, drug use in the inpatient setting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/>
            <a:r>
              <a:rPr lang="en-US" sz="2200" dirty="0" smtClean="0"/>
              <a:t>Reflects </a:t>
            </a:r>
            <a:r>
              <a:rPr lang="en-US" sz="2200" dirty="0"/>
              <a:t>the true continuum of care</a:t>
            </a:r>
          </a:p>
          <a:p>
            <a:pPr lvl="1"/>
            <a:r>
              <a:rPr lang="en-US" sz="1900" dirty="0"/>
              <a:t>Fully </a:t>
            </a:r>
            <a:r>
              <a:rPr lang="en-US" sz="1900" dirty="0" smtClean="0"/>
              <a:t>integrates </a:t>
            </a:r>
            <a:r>
              <a:rPr lang="en-US" sz="1900" dirty="0"/>
              <a:t>all treatments and plan </a:t>
            </a:r>
            <a:r>
              <a:rPr lang="en-US" sz="1900" dirty="0" smtClean="0"/>
              <a:t>design</a:t>
            </a:r>
          </a:p>
          <a:p>
            <a:pPr lvl="1"/>
            <a:r>
              <a:rPr lang="en-US" sz="1900" dirty="0" smtClean="0"/>
              <a:t>Continuum of care in all settings:</a:t>
            </a:r>
          </a:p>
          <a:p>
            <a:pPr marL="1200150" lvl="3" indent="-342900"/>
            <a:r>
              <a:rPr lang="en-US" sz="1800" dirty="0" smtClean="0"/>
              <a:t>physician office visits; </a:t>
            </a:r>
          </a:p>
          <a:p>
            <a:pPr marL="1200150" lvl="3" indent="-342900"/>
            <a:r>
              <a:rPr lang="en-US" sz="1800" dirty="0" smtClean="0"/>
              <a:t>hospital stays; </a:t>
            </a:r>
          </a:p>
          <a:p>
            <a:pPr marL="1200150" lvl="3" indent="-342900"/>
            <a:r>
              <a:rPr lang="en-US" sz="1800" dirty="0" smtClean="0"/>
              <a:t>retail, mail order, and specialty pharmacies; and </a:t>
            </a:r>
          </a:p>
          <a:p>
            <a:pPr marL="1200150" lvl="3" indent="-342900"/>
            <a:r>
              <a:rPr lang="en-US" sz="1800" dirty="0" smtClean="0"/>
              <a:t>carve-out care services</a:t>
            </a:r>
          </a:p>
          <a:p>
            <a:pPr lvl="1"/>
            <a:r>
              <a:rPr lang="en-US" sz="1900" dirty="0" smtClean="0"/>
              <a:t>Provides understanding of impact of cost, treatment, and behavioral drivers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MAJOR ADVANTAGES OF MARKETSCAN CLAIMS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not reflective of the entire US population. MarketScan Research Databases include individuals with private insurance, Medicare supplemental insurance, Medicare Managed Care, and Medicaid</a:t>
            </a:r>
          </a:p>
          <a:p>
            <a:pPr lvl="1"/>
            <a:r>
              <a:rPr lang="en-US" dirty="0" smtClean="0"/>
              <a:t>Does not include the uninsured, cash payers, and Medicare beneficiaries (not MMC) without supplemental insurance</a:t>
            </a:r>
          </a:p>
          <a:p>
            <a:endParaRPr lang="en-US" dirty="0" smtClean="0"/>
          </a:p>
          <a:p>
            <a:r>
              <a:rPr lang="en-US" dirty="0" smtClean="0"/>
              <a:t>The majority of Commercial and Medicare data are from large, self-insured employers</a:t>
            </a:r>
          </a:p>
          <a:p>
            <a:endParaRPr lang="en-US" dirty="0" smtClean="0"/>
          </a:p>
          <a:p>
            <a:r>
              <a:rPr lang="en-US" dirty="0" smtClean="0"/>
              <a:t>MarketScan Medicaid Database does not include all states</a:t>
            </a:r>
          </a:p>
          <a:p>
            <a:pPr lvl="1"/>
            <a:r>
              <a:rPr lang="en-US" dirty="0" smtClean="0"/>
              <a:t>States vary in eligibility requirements and covered services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LIMITATION OF MARKETSCAN CLAIMS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4000"/>
            <a:ext cx="7732776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MarketScan Commercial, Medicare, and Medicaid are administrative claims data</a:t>
            </a:r>
          </a:p>
          <a:p>
            <a:pPr lvl="1"/>
            <a:r>
              <a:rPr lang="en-US" sz="1900" dirty="0" smtClean="0"/>
              <a:t>Claims include information on diagnoses and services performed</a:t>
            </a:r>
          </a:p>
          <a:p>
            <a:pPr lvl="1"/>
            <a:r>
              <a:rPr lang="en-US" sz="1900" dirty="0" smtClean="0"/>
              <a:t>Undiagnosed conditions will not be captured</a:t>
            </a:r>
          </a:p>
          <a:p>
            <a:pPr lvl="1"/>
            <a:r>
              <a:rPr lang="en-US" sz="1900" dirty="0" smtClean="0"/>
              <a:t>Lifestyle and biometric factors (i.e. smoking status, BMI) are not well-captured in claims data </a:t>
            </a:r>
          </a:p>
          <a:p>
            <a:pPr lvl="1"/>
            <a:r>
              <a:rPr lang="en-US" sz="1900" dirty="0" smtClean="0"/>
              <a:t>Only a subset of the population who are present in the link Lab database have lab results</a:t>
            </a:r>
          </a:p>
          <a:p>
            <a:pPr lvl="1"/>
            <a:r>
              <a:rPr lang="en-US" sz="1900" dirty="0" smtClean="0"/>
              <a:t>Services covered under long term disability and provided during long term care may not be captured</a:t>
            </a:r>
          </a:p>
          <a:p>
            <a:pPr lvl="1"/>
            <a:r>
              <a:rPr lang="en-US" sz="1900" dirty="0" smtClean="0"/>
              <a:t>Medicaid geographic identifiers are for internal use only and not available for reporting</a:t>
            </a:r>
          </a:p>
          <a:p>
            <a:pPr lvl="1"/>
            <a:r>
              <a:rPr lang="en-US" sz="1900" dirty="0" smtClean="0"/>
              <a:t>There are contractual restrictions in reporting region below the MSA level for Commercial and Medicare populations</a:t>
            </a:r>
          </a:p>
          <a:p>
            <a:pPr lvl="1"/>
            <a:endParaRPr lang="en-US" sz="1600" dirty="0" smtClean="0"/>
          </a:p>
          <a:p>
            <a:r>
              <a:rPr lang="en-US" sz="2200" dirty="0" smtClean="0"/>
              <a:t>All MarketScan databases are HIPAA compliant and de-identified, and as a result, MarketScan individuals cannot be linked to external data sources such as registries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LIMITATION OF MARKETSCAN CLAIMS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7048"/>
            <a:ext cx="7732776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Some services may not be captured in MarketScan</a:t>
            </a:r>
          </a:p>
          <a:p>
            <a:pPr lvl="1"/>
            <a:r>
              <a:rPr lang="en-US" sz="3300" dirty="0" smtClean="0"/>
              <a:t>Services covered 100% by primary payer (MarketScan contributor) are captured in MarketScan</a:t>
            </a:r>
          </a:p>
          <a:p>
            <a:pPr lvl="1"/>
            <a:r>
              <a:rPr lang="en-US" sz="3300" dirty="0" smtClean="0"/>
              <a:t>Services covered by primary payer (MarketScan contributor) and secondary payer, the secondary payer amount is captured under coordination of benefits</a:t>
            </a:r>
          </a:p>
          <a:p>
            <a:pPr lvl="1"/>
            <a:r>
              <a:rPr lang="en-US" sz="3300" dirty="0" smtClean="0"/>
              <a:t>Services covered 100% by the secondary insurer are not captured in MarketScan</a:t>
            </a:r>
          </a:p>
          <a:p>
            <a:pPr marL="342900" lvl="1" indent="-342900"/>
            <a:r>
              <a:rPr lang="en-US" sz="3600" dirty="0" smtClean="0"/>
              <a:t>Reimbursement policy may affect what is captured in MarketScan</a:t>
            </a:r>
          </a:p>
          <a:p>
            <a:pPr lvl="1"/>
            <a:r>
              <a:rPr lang="en-US" sz="3300" dirty="0" smtClean="0"/>
              <a:t>For patients with private Medicare supplemental insurance and dual Medicare-Medicaid coverage, services that may not be captured include:</a:t>
            </a:r>
          </a:p>
          <a:p>
            <a:pPr marL="1200150" lvl="3" indent="-342900"/>
            <a:r>
              <a:rPr lang="en-US" sz="3100" dirty="0" smtClean="0"/>
              <a:t>Inpatient readmissions (for the same condition)</a:t>
            </a:r>
          </a:p>
          <a:p>
            <a:pPr marL="1200150" lvl="3" indent="-342900"/>
            <a:r>
              <a:rPr lang="en-US" sz="3100" dirty="0" smtClean="0"/>
              <a:t>Skilled Nursing Facility (first 21 days following hospitalizations)</a:t>
            </a:r>
          </a:p>
          <a:p>
            <a:pPr lvl="1"/>
            <a:r>
              <a:rPr lang="en-US" sz="3300" dirty="0" smtClean="0"/>
              <a:t>Beginning in 2006, the Medicaid database does not capture prescription coverage for patients with dual Medicare-Medicaid coverage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LIMITATION OF MARKETSCAN CLAIMS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4000"/>
            <a:ext cx="73152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Commercial Claims and Encounters Database</a:t>
            </a:r>
          </a:p>
          <a:p>
            <a:pPr lvl="1"/>
            <a:r>
              <a:rPr lang="en-US" dirty="0" smtClean="0"/>
              <a:t>Contains healthcare coverage eligibility and service use of active employees, early retirees, COBRA </a:t>
            </a:r>
            <a:r>
              <a:rPr lang="en-US" dirty="0" err="1" smtClean="0"/>
              <a:t>continuees</a:t>
            </a:r>
            <a:r>
              <a:rPr lang="en-US" dirty="0" smtClean="0"/>
              <a:t>, and dependents insured by employer-sponsored plans</a:t>
            </a:r>
          </a:p>
          <a:p>
            <a:pPr lvl="1">
              <a:buNone/>
            </a:pPr>
            <a:endParaRPr lang="en-US" dirty="0" smtClean="0"/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Medicare Supplemental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Contains healthcare coverage eligibility and service use of Medicare-eligible retirees with employer-sponsored Medicare-Supplemental plans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Medicaid Multi-State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Healthcare service use of Medicaid enrollees from multiple states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PAYER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914400" cy="609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MarketScan Medicare population receive employer-sponsored drug coverage</a:t>
            </a:r>
          </a:p>
          <a:p>
            <a:pPr lvl="1"/>
            <a:r>
              <a:rPr lang="en-US" dirty="0" smtClean="0"/>
              <a:t>Employers offer ‘creditable coverage’ and receive a federal subsidy</a:t>
            </a:r>
          </a:p>
          <a:p>
            <a:pPr lvl="2"/>
            <a:r>
              <a:rPr lang="en-US" dirty="0" smtClean="0"/>
              <a:t>Creditable coverage means that the plan would pay at least as much as Part D in the aggregate over all Medicare eligible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99% of MarketScan Medicare beneficiaries had drug coverage in 2005</a:t>
            </a:r>
          </a:p>
          <a:p>
            <a:pPr lvl="2"/>
            <a:r>
              <a:rPr lang="en-US" dirty="0" smtClean="0"/>
              <a:t>This coverage dropped to 98.7% in 2006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Employers contributing to MarketScan Medicare Database did not move their beneficiaries to Part D 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DRUG COVERAGE FOR MARKETSCAN MEDICARE POPULATION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Speciality databases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HEALTH AND PRODUCTIVITY MANAGEMENT (HPM) DATABASE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725" y="1371600"/>
            <a:ext cx="4343400" cy="4791075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Used to quantify the total burden of illness (indirect and direct costs) and calculate employer-based demand management initiatives </a:t>
            </a: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Linked medical, drug, enrollment, absenteeism, short-term disability, long-term disability and workers’ compensation data</a:t>
            </a: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Suitable for studies to examine productivity loss of employees as patients or as caregivers (patients as spouse or dependent)</a:t>
            </a:r>
            <a:endParaRPr lang="en-US" sz="1800" strike="sngStrike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Data available 1997-2013</a:t>
            </a:r>
          </a:p>
        </p:txBody>
      </p:sp>
      <p:graphicFrame>
        <p:nvGraphicFramePr>
          <p:cNvPr id="688146" name="Group 1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1184931"/>
              </p:ext>
            </p:extLst>
          </p:nvPr>
        </p:nvGraphicFramePr>
        <p:xfrm>
          <a:off x="48768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1823699"/>
                <a:gridCol w="1998493"/>
              </a:tblGrid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HPM Employees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Last 3 years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(2011-2013)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5410200" y="3352800"/>
            <a:ext cx="3076575" cy="273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18288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u="sng" dirty="0">
                <a:latin typeface="Arial" pitchFamily="34" charset="0"/>
                <a:cs typeface="Arial" pitchFamily="34" charset="0"/>
              </a:rPr>
              <a:t>HPM 2012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Absence data for 757K employees</a:t>
            </a:r>
          </a:p>
          <a:p>
            <a:pPr marL="228600" indent="-2286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Short-term disability data for 4.15M employees</a:t>
            </a:r>
          </a:p>
          <a:p>
            <a:pPr marL="228600" indent="-2286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Long-term disability data for 4.1M employees</a:t>
            </a:r>
          </a:p>
          <a:p>
            <a:pPr marL="228600" indent="-2286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Worker’s compensation data for 2M employees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BENEFIT PLAN DESIGN (BPD) DATABASE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53025" y="3025775"/>
            <a:ext cx="3552825" cy="15748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Information abstracted from summary plan description booklets received by employers </a:t>
            </a:r>
          </a:p>
          <a:p>
            <a:pPr lvl="1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   Available 1996-2013</a:t>
            </a:r>
          </a:p>
        </p:txBody>
      </p:sp>
      <p:graphicFrame>
        <p:nvGraphicFramePr>
          <p:cNvPr id="692251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22956577"/>
              </p:ext>
            </p:extLst>
          </p:nvPr>
        </p:nvGraphicFramePr>
        <p:xfrm>
          <a:off x="49530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2051360"/>
                <a:gridCol w="1770832"/>
              </a:tblGrid>
              <a:tr h="661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BPD Lives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9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Last 3 years (2011-2013)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8.6M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63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6725" y="1371600"/>
            <a:ext cx="4343400" cy="4657725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Detailed data about benefit plan characteristics, linked to medical claims, for a subset of the population in the Commercial and Medicare Databases</a:t>
            </a:r>
          </a:p>
          <a:p>
            <a:pPr lvl="1" eaLnBrk="1" hangingPunct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Includes information on exclusions, limitations, deductibles, precertification requirements, and pharmacy coverage, when available</a:t>
            </a:r>
          </a:p>
          <a:p>
            <a:pPr lvl="1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Formularies are not released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LAB DATABASE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725" y="1371600"/>
            <a:ext cx="4343400" cy="4557713"/>
          </a:xfrm>
        </p:spPr>
        <p:txBody>
          <a:bodyPr/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Healthcare researchers use these data to understand how well a drug is performing in the real-world clinical setting by looking at lab test results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Inpatient, outpatient, prescription, and enrollment data are available for all patient lives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4290" name="Group 1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6355921"/>
              </p:ext>
            </p:extLst>
          </p:nvPr>
        </p:nvGraphicFramePr>
        <p:xfrm>
          <a:off x="48768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1823699"/>
                <a:gridCol w="1998493"/>
              </a:tblGrid>
              <a:tr h="887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Linked               Lab Patients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6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2004-2015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9M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228600" y="5934075"/>
            <a:ext cx="7981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  <a:defRPr/>
            </a:pPr>
            <a:endParaRPr lang="en-US" dirty="0">
              <a:solidFill>
                <a:schemeClr val="accent1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graphicFrame>
        <p:nvGraphicFramePr>
          <p:cNvPr id="71477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54943"/>
              </p:ext>
            </p:extLst>
          </p:nvPr>
        </p:nvGraphicFramePr>
        <p:xfrm>
          <a:off x="5057775" y="1450975"/>
          <a:ext cx="3257549" cy="1554480"/>
        </p:xfrm>
        <a:graphic>
          <a:graphicData uri="http://schemas.openxmlformats.org/drawingml/2006/table">
            <a:tbl>
              <a:tblPr/>
              <a:tblGrid>
                <a:gridCol w="1443518"/>
                <a:gridCol w="1814031"/>
              </a:tblGrid>
              <a:tr h="732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HRA respondents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2003-2014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5057775" y="3511550"/>
            <a:ext cx="3273425" cy="2286000"/>
          </a:xfrm>
          <a:prstGeom prst="rect">
            <a:avLst/>
          </a:prstGeom>
          <a:solidFill>
            <a:srgbClr val="BABAB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Potential Study Areas</a:t>
            </a:r>
          </a:p>
          <a:p>
            <a:pPr algn="ctr" eaLnBrk="0" hangingPunct="0">
              <a:defRPr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-114300" algn="ctr" eaLnBrk="0" hangingPunct="0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Obesity</a:t>
            </a:r>
          </a:p>
          <a:p>
            <a:pPr marL="114300" indent="-114300" algn="ctr" eaLnBrk="0" hangingPunct="0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Cardiovascular disease</a:t>
            </a:r>
          </a:p>
          <a:p>
            <a:pPr marL="114300" indent="-114300" algn="ctr" eaLnBrk="0" hangingPunct="0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Metabolic syndrome</a:t>
            </a:r>
          </a:p>
          <a:p>
            <a:pPr marL="114300" indent="-114300" algn="ctr" eaLnBrk="0" hangingPunct="0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Smoking cessation </a:t>
            </a:r>
          </a:p>
          <a:p>
            <a:pPr marL="114300" indent="-114300" algn="ctr" eaLnBrk="0" hangingPunct="0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Alcohol consumption</a:t>
            </a:r>
          </a:p>
          <a:p>
            <a:pPr marL="114300" indent="-114300" algn="ctr" eaLnBrk="0" hangingPunct="0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Insomnia</a:t>
            </a: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gray">
          <a:xfrm>
            <a:off x="581025" y="1381125"/>
            <a:ext cx="4073525" cy="4551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Patient-reported health behaviors and clinical data linked to claims data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Standardized HRA data combined with claims yield innovative research opportunities</a:t>
            </a:r>
          </a:p>
          <a:p>
            <a:pPr marL="228600" indent="-228600">
              <a:spcBef>
                <a:spcPct val="50000"/>
              </a:spcBef>
              <a:buClr>
                <a:schemeClr val="tx2"/>
              </a:buClr>
              <a:buFontTx/>
              <a:buChar char="•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Key targets for research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Completes the full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health and productivity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picture along with claims, absence, short-term disability, and worker’s compensation data</a:t>
            </a:r>
          </a:p>
          <a:p>
            <a:pPr marL="228600" indent="-228600">
              <a:spcBef>
                <a:spcPct val="50000"/>
              </a:spcBef>
              <a:buClr>
                <a:schemeClr val="tx2"/>
              </a:buClr>
              <a:buFontTx/>
              <a:buChar char="•"/>
              <a:defRPr/>
            </a:pP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29712" name="AutoShape 18"/>
          <p:cNvSpPr>
            <a:spLocks noChangeArrowheads="1"/>
          </p:cNvSpPr>
          <p:nvPr/>
        </p:nvSpPr>
        <p:spPr bwMode="auto">
          <a:xfrm>
            <a:off x="3879850" y="3683000"/>
            <a:ext cx="974725" cy="396875"/>
          </a:xfrm>
          <a:prstGeom prst="rightArrow">
            <a:avLst>
              <a:gd name="adj1" fmla="val 43250"/>
              <a:gd name="adj2" fmla="val 35817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9713" name="Title 7"/>
          <p:cNvSpPr>
            <a:spLocks noGrp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HEALTH RISK ASSESSMENT (HRA) DATABASE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9248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DENTAL DATABASE</a:t>
            </a:r>
          </a:p>
        </p:txBody>
      </p:sp>
      <p:graphicFrame>
        <p:nvGraphicFramePr>
          <p:cNvPr id="717851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33697794"/>
              </p:ext>
            </p:extLst>
          </p:nvPr>
        </p:nvGraphicFramePr>
        <p:xfrm>
          <a:off x="5307013" y="1479550"/>
          <a:ext cx="3275012" cy="1454150"/>
        </p:xfrm>
        <a:graphic>
          <a:graphicData uri="http://schemas.openxmlformats.org/drawingml/2006/table">
            <a:tbl>
              <a:tblPr/>
              <a:tblGrid>
                <a:gridCol w="1638300"/>
                <a:gridCol w="163671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Period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Linked  Dental Patients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2005 – 2013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18.7M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4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6725" y="1381125"/>
            <a:ext cx="4105275" cy="3914775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Only integrated medical and dental database available 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Includes Commercial and Medicare Supplemental patients (age 65+)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Unique as it includes dental claims for the elderly population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More than 80% of enrollees have potential pharmaceutical claims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HOSPITAL DRUG DATABASE</a:t>
            </a:r>
          </a:p>
        </p:txBody>
      </p:sp>
      <p:graphicFrame>
        <p:nvGraphicFramePr>
          <p:cNvPr id="696342" name="Group 2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67633166"/>
              </p:ext>
            </p:extLst>
          </p:nvPr>
        </p:nvGraphicFramePr>
        <p:xfrm>
          <a:off x="5278438" y="1431925"/>
          <a:ext cx="3275012" cy="1179830"/>
        </p:xfrm>
        <a:graphic>
          <a:graphicData uri="http://schemas.openxmlformats.org/drawingml/2006/table">
            <a:tbl>
              <a:tblPr/>
              <a:tblGrid>
                <a:gridCol w="1638300"/>
                <a:gridCol w="163671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Discharge records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2002 – 2015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71.7M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8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6725" y="1371600"/>
            <a:ext cx="4343400" cy="4857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Used for research on drug and product utilization in the hospital setting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Hospital billing and pharmacy ordering system database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400 hospitals from 2002 – June 2015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Drug, diagnosis, and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De-identified patient-level data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Projected regionally and nationally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Well-represented hospital sample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Data are standardization via proprietary clinical coding system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Each patient receives a severity score based on the Risk Adjusted Mortality Index (RAMI)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 eaLnBrk="1" hangingPunct="1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HOSPITAL DRUG DATABASE (OUTPATIENT) </a:t>
            </a:r>
          </a:p>
        </p:txBody>
      </p:sp>
      <p:sp>
        <p:nvSpPr>
          <p:cNvPr id="34819" name="Rectangle 1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29175" y="2647950"/>
            <a:ext cx="3867150" cy="34385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Patient demographics, payer, hospital characteristics, charges, physician specialty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All drugs administered during the visit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ICD-9-CM diagnoses, CPT-4/HCPCS procedures, APC procedure classifications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Database is used for analyses but not licensed externally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725" y="1266825"/>
            <a:ext cx="41052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Used for research on drug and product utilization in the hospital outpatient setting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Includes emergency room, 23-hour beds, same day surgery, hospital-based clinics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Hospital billing database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165 hospitals from 2004 - 2013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Drug, diagnosis, and procedure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De-identified patient-level data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Projected regionally and nationally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Well-represented hospital sample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Monthly updates</a:t>
            </a:r>
          </a:p>
        </p:txBody>
      </p:sp>
      <p:graphicFrame>
        <p:nvGraphicFramePr>
          <p:cNvPr id="84685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2639189"/>
              </p:ext>
            </p:extLst>
          </p:nvPr>
        </p:nvGraphicFramePr>
        <p:xfrm>
          <a:off x="4916488" y="1314450"/>
          <a:ext cx="3675061" cy="1179830"/>
        </p:xfrm>
        <a:graphic>
          <a:graphicData uri="http://schemas.openxmlformats.org/drawingml/2006/table">
            <a:tbl>
              <a:tblPr/>
              <a:tblGrid>
                <a:gridCol w="1838422"/>
                <a:gridCol w="1836639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marL="215902" marR="21590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Patient Registrations</a:t>
                      </a:r>
                    </a:p>
                  </a:txBody>
                  <a:tcPr marL="215902" marR="21590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2002 – 2015</a:t>
                      </a:r>
                    </a:p>
                  </a:txBody>
                  <a:tcPr marL="215902" marR="2159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502M</a:t>
                      </a:r>
                    </a:p>
                  </a:txBody>
                  <a:tcPr marL="215902" marR="2159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INPATIENT DRUG LINK FILE</a:t>
            </a:r>
          </a:p>
        </p:txBody>
      </p:sp>
      <p:graphicFrame>
        <p:nvGraphicFramePr>
          <p:cNvPr id="727058" name="Group 1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43528197"/>
              </p:ext>
            </p:extLst>
          </p:nvPr>
        </p:nvGraphicFramePr>
        <p:xfrm>
          <a:off x="49530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1654382"/>
                <a:gridCol w="2167810"/>
              </a:tblGrid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Inpatient Drug Link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2002 - 2015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926,725 matched admissions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228601" y="1371600"/>
            <a:ext cx="4343400" cy="4486275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Linking claims and discharges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Assess the effects of an inpatient stay on drug utilization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Track details for the complete continuum of a patient’s care:</a:t>
            </a:r>
          </a:p>
          <a:p>
            <a:pPr lvl="1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Longitudinal patient-level claims data </a:t>
            </a:r>
          </a:p>
          <a:p>
            <a:pPr lvl="1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Linked with hospital inpatient drug data  </a:t>
            </a:r>
          </a:p>
          <a:p>
            <a:pPr eaLnBrk="1" hangingPunct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Includes links to Commercial, Medicare, and Medicaid Databases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4000"/>
            <a:ext cx="746760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Specialty databases that can be linked to MarketScan</a:t>
            </a:r>
            <a:r>
              <a:rPr lang="en-US" baseline="30000" dirty="0" smtClean="0"/>
              <a:t>®</a:t>
            </a:r>
            <a:r>
              <a:rPr lang="en-US" dirty="0" smtClean="0"/>
              <a:t> claims databases: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Health and Productivity Management (HPM)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Health Risk Assessment (HRA)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Lab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Dental Database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Specialty database linked to the MarketScan</a:t>
            </a:r>
            <a:r>
              <a:rPr lang="en-US" baseline="30000" dirty="0" smtClean="0"/>
              <a:t>®</a:t>
            </a:r>
            <a:r>
              <a:rPr lang="en-US" dirty="0" smtClean="0"/>
              <a:t> claims databases via the client ID: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Benefit Plan Design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SPECIALITY DATABASES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ONCOLOGY EMR DATABASE</a:t>
            </a:r>
          </a:p>
        </p:txBody>
      </p:sp>
      <p:graphicFrame>
        <p:nvGraphicFramePr>
          <p:cNvPr id="727058" name="Group 1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63528707"/>
              </p:ext>
            </p:extLst>
          </p:nvPr>
        </p:nvGraphicFramePr>
        <p:xfrm>
          <a:off x="4876800" y="1219200"/>
          <a:ext cx="3822192" cy="1588215"/>
        </p:xfrm>
        <a:graphic>
          <a:graphicData uri="http://schemas.openxmlformats.org/drawingml/2006/table">
            <a:tbl>
              <a:tblPr/>
              <a:tblGrid>
                <a:gridCol w="1654382"/>
                <a:gridCol w="2167810"/>
              </a:tblGrid>
              <a:tr h="399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Linked EMR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54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2011 – Dec. 2014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109,823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matched patients (based on March 2015 update)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6725" y="1371600"/>
            <a:ext cx="4105275" cy="44862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Sourced from 170 community oncology practices since July 2011 and updated quarterly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Contains patient history data prior to July 2011 </a:t>
            </a: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Captures patient demographics, tumor type, stage, histology, treatment, and outcomes and other clinical information.</a:t>
            </a: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A subset is linked to Commercial and Medicare Databases</a:t>
            </a:r>
          </a:p>
          <a:p>
            <a:pPr lvl="1"/>
            <a:r>
              <a:rPr lang="en-US" dirty="0" smtClean="0"/>
              <a:t>“Link” is done independently from the extract that we receive and may contain Oncology EMR patient identifiers for patients not in our EMR database</a:t>
            </a:r>
          </a:p>
          <a:p>
            <a:pPr lvl="1"/>
            <a:endParaRPr lang="en-US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80010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MARKETSCAN QUINTILES EMR DATABASE</a:t>
            </a:r>
          </a:p>
        </p:txBody>
      </p:sp>
      <p:graphicFrame>
        <p:nvGraphicFramePr>
          <p:cNvPr id="727058" name="Group 1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96393875"/>
              </p:ext>
            </p:extLst>
          </p:nvPr>
        </p:nvGraphicFramePr>
        <p:xfrm>
          <a:off x="4876800" y="1219200"/>
          <a:ext cx="3822192" cy="1554480"/>
        </p:xfrm>
        <a:graphic>
          <a:graphicData uri="http://schemas.openxmlformats.org/drawingml/2006/table">
            <a:tbl>
              <a:tblPr/>
              <a:tblGrid>
                <a:gridCol w="1654382"/>
                <a:gridCol w="2167810"/>
              </a:tblGrid>
              <a:tr h="482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Linked EMR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7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r>
                        <a:rPr kumimoji="0" lang="en-US" sz="1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2013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1.7M  matched patients (2004-2013)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6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6725" y="1371600"/>
            <a:ext cx="4105275" cy="44862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Ambulatory </a:t>
            </a:r>
            <a:r>
              <a:rPr lang="en-US" sz="1800" dirty="0"/>
              <a:t>medical records from &gt;30,000 care providers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Includes links to Commercial and Medicare supplemental data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Linked claims and EMR data allow researchers to investigate situations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where explanatory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variables are not available in either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dataset alone.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EMR clinical data can potentially improve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condition identification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Labs and vital signs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Longitudinal tracking of medical problems for patients 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4346575" cy="30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support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4463"/>
            <a:ext cx="7696200" cy="922337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  <a:latin typeface="Georgia"/>
                <a:cs typeface="Georgia"/>
              </a:rPr>
              <a:t>MARKETSCAN UNIVERSITY ONLINE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6725" y="1277938"/>
            <a:ext cx="5715000" cy="48942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900" dirty="0" smtClean="0"/>
              <a:t>Quick access to materials to support your use of the MarketScan databases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900" dirty="0" smtClean="0"/>
              <a:t>Product support</a:t>
            </a:r>
          </a:p>
          <a:p>
            <a:pPr marL="742950" lvl="2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charset="2"/>
              <a:buChar char="§"/>
              <a:defRPr/>
            </a:pPr>
            <a:r>
              <a:rPr lang="en-US" sz="1700" dirty="0" smtClean="0"/>
              <a:t>Data dictionaries</a:t>
            </a:r>
          </a:p>
          <a:p>
            <a:pPr marL="742950" lvl="2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charset="2"/>
              <a:buChar char="§"/>
              <a:defRPr/>
            </a:pPr>
            <a:r>
              <a:rPr lang="en-US" sz="1700" dirty="0" smtClean="0"/>
              <a:t>User guides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900" dirty="0" smtClean="0"/>
              <a:t>Publications</a:t>
            </a:r>
          </a:p>
          <a:p>
            <a:pPr marL="742950" lvl="2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charset="2"/>
              <a:buChar char="§"/>
              <a:defRPr/>
            </a:pPr>
            <a:r>
              <a:rPr lang="en-US" sz="1700" dirty="0" smtClean="0"/>
              <a:t>Training bulletins</a:t>
            </a:r>
          </a:p>
          <a:p>
            <a:pPr marL="742950" lvl="2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charset="2"/>
              <a:buChar char="§"/>
              <a:defRPr/>
            </a:pPr>
            <a:r>
              <a:rPr lang="en-US" sz="1700" dirty="0" smtClean="0"/>
              <a:t>Bibliography</a:t>
            </a:r>
          </a:p>
          <a:p>
            <a:pPr marL="742950" lvl="2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charset="2"/>
              <a:buChar char="§"/>
              <a:defRPr/>
            </a:pPr>
            <a:r>
              <a:rPr lang="en-US" sz="1700" dirty="0" smtClean="0"/>
              <a:t>Trademark guidelines</a:t>
            </a:r>
          </a:p>
          <a:p>
            <a:pPr marL="742950" lvl="2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charset="2"/>
              <a:buChar char="§"/>
              <a:defRPr/>
            </a:pPr>
            <a:r>
              <a:rPr lang="en-US" sz="1700" dirty="0" smtClean="0"/>
              <a:t>Sample abstract text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900" dirty="0" smtClean="0"/>
              <a:t>Training</a:t>
            </a:r>
          </a:p>
          <a:p>
            <a:pPr marL="742950" lvl="2" indent="-342900">
              <a:lnSpc>
                <a:spcPct val="130000"/>
              </a:lnSpc>
              <a:spcBef>
                <a:spcPts val="0"/>
              </a:spcBef>
              <a:buSzPct val="80000"/>
              <a:defRPr/>
            </a:pPr>
            <a:r>
              <a:rPr lang="en-US" sz="1700" dirty="0" smtClean="0"/>
              <a:t>Web seminars</a:t>
            </a:r>
          </a:p>
          <a:p>
            <a:pPr marL="742950" lvl="2" indent="-342900">
              <a:lnSpc>
                <a:spcPct val="130000"/>
              </a:lnSpc>
              <a:spcBef>
                <a:spcPts val="0"/>
              </a:spcBef>
              <a:buSzPct val="80000"/>
              <a:defRPr/>
            </a:pPr>
            <a:r>
              <a:rPr lang="en-US" sz="1700" dirty="0" smtClean="0"/>
              <a:t>Posters</a:t>
            </a:r>
          </a:p>
          <a:p>
            <a:pPr marL="342900" lvl="1" indent="-342900" eaLnBrk="1" fontAlgn="auto" hangingPunct="1">
              <a:lnSpc>
                <a:spcPct val="120000"/>
              </a:lnSpc>
              <a:spcAft>
                <a:spcPts val="0"/>
              </a:spcAft>
              <a:buSzPct val="100000"/>
              <a:buFont typeface="Wingdings" charset="2"/>
              <a:buChar char="§"/>
              <a:defRPr/>
            </a:pPr>
            <a:r>
              <a:rPr lang="en-US" sz="1900" dirty="0" smtClean="0"/>
              <a:t>Location:  </a:t>
            </a:r>
            <a:r>
              <a:rPr lang="en-US" sz="1600" dirty="0" smtClean="0">
                <a:solidFill>
                  <a:schemeClr val="tx2"/>
                </a:solidFill>
                <a:cs typeface="Times New Roman" pitchFamily="18" charset="0"/>
              </a:rPr>
              <a:t>https://marketscan.truvenhealth.com/marketscanportal/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5429" y="2042673"/>
            <a:ext cx="4689694" cy="3054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050" y="1381124"/>
            <a:ext cx="7753350" cy="45624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Laura Christian, Senior MarketScan Client Services Manager</a:t>
            </a:r>
          </a:p>
          <a:p>
            <a:pPr>
              <a:buNone/>
            </a:pPr>
            <a:r>
              <a:rPr lang="en-US" dirty="0" smtClean="0"/>
              <a:t>	Email: laura.christian@truvenhealth.com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David Hutchinson, Senior MarketScan Client Services Manager</a:t>
            </a:r>
          </a:p>
          <a:p>
            <a:pPr>
              <a:buNone/>
            </a:pPr>
            <a:r>
              <a:rPr lang="en-US" dirty="0" smtClean="0"/>
              <a:t>	Email: david.hutchinson@truvenhealth.com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Jody Quint, Sr. Director, Information Assets</a:t>
            </a:r>
          </a:p>
          <a:p>
            <a:pPr>
              <a:buNone/>
            </a:pPr>
            <a:r>
              <a:rPr lang="en-US" dirty="0" smtClean="0"/>
              <a:t>	Email: jody.quint@truvenhealth.com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000" dirty="0" smtClean="0"/>
              <a:t>	</a:t>
            </a:r>
            <a:r>
              <a:rPr lang="en-US" sz="1000" i="1" dirty="0" smtClean="0"/>
              <a:t>MarketScan</a:t>
            </a:r>
            <a:r>
              <a:rPr lang="en-US" sz="1000" dirty="0" smtClean="0"/>
              <a:t> is a registered trademark of Truven Health Analytics, Inc.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b="0" dirty="0" smtClean="0">
                <a:solidFill>
                  <a:schemeClr val="tx2"/>
                </a:solidFill>
                <a:latin typeface="Arial"/>
                <a:ea typeface="+mn-ea"/>
                <a:cs typeface="Arial"/>
              </a:rPr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4000"/>
            <a:ext cx="7010400" cy="46482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Hospital Drug Database (HDD) </a:t>
            </a:r>
          </a:p>
          <a:p>
            <a:pPr lvl="1" fontAlgn="base"/>
            <a:r>
              <a:rPr lang="en-US" dirty="0" smtClean="0"/>
              <a:t>Contains inpatient discharges with detailed inpatient drug and procedure information</a:t>
            </a:r>
          </a:p>
          <a:p>
            <a:pPr lvl="2" fontAlgn="base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Inpatient Drug Link File</a:t>
            </a:r>
          </a:p>
          <a:p>
            <a:pPr lvl="1" fontAlgn="base"/>
            <a:r>
              <a:rPr lang="en-US" dirty="0" smtClean="0"/>
              <a:t>Links HDD to MarketScan</a:t>
            </a:r>
            <a:r>
              <a:rPr lang="en-US" baseline="30000" dirty="0" smtClean="0"/>
              <a:t> </a:t>
            </a:r>
            <a:r>
              <a:rPr lang="en-US" dirty="0" smtClean="0"/>
              <a:t>Commercial and Medicare Databases</a:t>
            </a:r>
          </a:p>
          <a:p>
            <a:pPr lvl="1" fontAlgn="base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DRUG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524000"/>
            <a:ext cx="7467600" cy="46482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Oncology EMR Database</a:t>
            </a:r>
          </a:p>
          <a:p>
            <a:pPr lvl="1" fontAlgn="base"/>
            <a:r>
              <a:rPr lang="en-US" dirty="0" smtClean="0"/>
              <a:t>Contains EMR for patients actively seen in 170 community oncology practices with nearly 800 contributing oncologists in the US</a:t>
            </a:r>
          </a:p>
          <a:p>
            <a:pPr fontAlgn="base"/>
            <a:r>
              <a:rPr lang="en-US" dirty="0" smtClean="0"/>
              <a:t>MarketScan</a:t>
            </a:r>
            <a:r>
              <a:rPr lang="en-US" baseline="30000" dirty="0" smtClean="0"/>
              <a:t>®</a:t>
            </a:r>
            <a:r>
              <a:rPr lang="en-US" dirty="0" smtClean="0"/>
              <a:t> Oncology EMR-Claims Linked Database </a:t>
            </a:r>
          </a:p>
          <a:p>
            <a:pPr lvl="1" fontAlgn="base"/>
            <a:r>
              <a:rPr lang="en-US" dirty="0" smtClean="0"/>
              <a:t>Links Oncology EMR Database to MarketScan Commercial and Medicare databases</a:t>
            </a:r>
          </a:p>
          <a:p>
            <a:pPr fontAlgn="base"/>
            <a:r>
              <a:rPr lang="en-US" dirty="0" smtClean="0"/>
              <a:t>Quintiles EMR Database</a:t>
            </a:r>
          </a:p>
          <a:p>
            <a:pPr lvl="1" fontAlgn="base"/>
            <a:r>
              <a:rPr lang="en-US" dirty="0" smtClean="0"/>
              <a:t>Contains EMR for patients seen in primary </a:t>
            </a:r>
            <a:r>
              <a:rPr lang="en-US" dirty="0"/>
              <a:t>care </a:t>
            </a:r>
            <a:r>
              <a:rPr lang="en-US" dirty="0" smtClean="0"/>
              <a:t>or specialty care offices</a:t>
            </a:r>
          </a:p>
          <a:p>
            <a:pPr fontAlgn="base"/>
            <a:r>
              <a:rPr lang="en-US" dirty="0" smtClean="0"/>
              <a:t>Linked </a:t>
            </a:r>
            <a:r>
              <a:rPr lang="en-US" dirty="0"/>
              <a:t>Claims-Quintiles </a:t>
            </a:r>
            <a:r>
              <a:rPr lang="en-US" dirty="0" smtClean="0"/>
              <a:t>EMR Database</a:t>
            </a:r>
          </a:p>
          <a:p>
            <a:pPr lvl="1" fontAlgn="base"/>
            <a:r>
              <a:rPr lang="en-US" dirty="0" smtClean="0"/>
              <a:t>Links Quintiles EMR Database to MarketScan Commercial and Medicare databases</a:t>
            </a:r>
            <a:endParaRPr lang="en-US" dirty="0"/>
          </a:p>
          <a:p>
            <a:pPr lvl="1" fontAlgn="base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MEDICAL RECORDS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>
          <a:xfrm>
            <a:off x="990600" y="144463"/>
            <a:ext cx="7696200" cy="998537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Georgia"/>
                <a:cs typeface="Georgia"/>
              </a:rPr>
              <a:t>MARKETSCAN RESEARCH DATABASES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31193" name="Group 57"/>
          <p:cNvGraphicFramePr>
            <a:graphicFrameLocks noGrp="1"/>
          </p:cNvGraphicFramePr>
          <p:nvPr/>
        </p:nvGraphicFramePr>
        <p:xfrm>
          <a:off x="552450" y="1073150"/>
          <a:ext cx="7705725" cy="4878388"/>
        </p:xfrm>
        <a:graphic>
          <a:graphicData uri="http://schemas.openxmlformats.org/drawingml/2006/table">
            <a:tbl>
              <a:tblPr/>
              <a:tblGrid>
                <a:gridCol w="4257675"/>
                <a:gridCol w="3448050"/>
              </a:tblGrid>
              <a:tr h="324475">
                <a:tc gridSpan="2"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Payer Databases: Most recent three-year counts</a:t>
                      </a:r>
                    </a:p>
                  </a:txBody>
                  <a:tcPr marL="0" marR="1828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Commercial (under 65)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82M lives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346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Medicare Supplemental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6.6M lives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280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Multi-state Medicaid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14M lives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2913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Specialty-Payer Databases: Most recent three-year counts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Health and Productivity Management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6M lives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276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Health Risk Assessment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2.5M lives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274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Results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4.9M lives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274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Dental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12.3M lives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274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Benefit Plan Design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7.2M lives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307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Hospital Databases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Hospital Drug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13.9M discharges 2011-2015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31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Inpatient Drug Link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926K matched admissions 2002-2015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31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EMR Databases </a:t>
                      </a:r>
                      <a:r>
                        <a:rPr kumimoji="0" lang="en-US" sz="16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 externally licensed)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1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EMR-Claims Link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2.1M matched patients 2004-2013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  <a:tr h="31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Oncology EMR</a:t>
                      </a: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1.2M lives (January 2011-June 2015)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828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968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97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Content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Fully adjudicated and paid claims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Integrated enrollment, inpatient, outpatient and drug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kern="0" dirty="0" smtClean="0"/>
              <a:t>Includes carve-out services, drug mail order, injectables</a:t>
            </a:r>
          </a:p>
          <a:p>
            <a:pPr lvl="1">
              <a:defRPr/>
            </a:pPr>
            <a:r>
              <a:rPr lang="en-US" dirty="0" smtClean="0"/>
              <a:t>Includes all plan designs (i.e. FFS, HMO, PPO, etc.)</a:t>
            </a:r>
          </a:p>
          <a:p>
            <a:pPr lvl="1">
              <a:defRPr/>
            </a:pPr>
            <a:endParaRPr lang="en-US" dirty="0" smtClean="0"/>
          </a:p>
          <a:p>
            <a:r>
              <a:rPr lang="en-US" kern="0" dirty="0" smtClean="0"/>
              <a:t>Coverage</a:t>
            </a:r>
          </a:p>
          <a:p>
            <a:pPr marL="742950" lvl="2" indent="-342900"/>
            <a:r>
              <a:rPr lang="en-US" sz="1800" kern="0" dirty="0" smtClean="0"/>
              <a:t>Entire US for Commercial and Medicare Supplemental</a:t>
            </a:r>
          </a:p>
          <a:p>
            <a:pPr marL="742950" lvl="2" indent="-342900"/>
            <a:r>
              <a:rPr lang="en-US" sz="1800" kern="0" dirty="0" smtClean="0"/>
              <a:t>12 states in Medicaid</a:t>
            </a:r>
          </a:p>
          <a:p>
            <a:pPr marL="742950" lvl="2" indent="-342900"/>
            <a:r>
              <a:rPr lang="en-US" sz="1800" kern="0" dirty="0" smtClean="0"/>
              <a:t>Over 158 million lives represented</a:t>
            </a:r>
          </a:p>
          <a:p>
            <a:pPr marL="742950" lvl="2" indent="-342900"/>
            <a:endParaRPr lang="en-US" kern="0" dirty="0" smtClean="0"/>
          </a:p>
          <a:p>
            <a:r>
              <a:rPr lang="en-US" kern="0" dirty="0" smtClean="0"/>
              <a:t>History </a:t>
            </a:r>
          </a:p>
          <a:p>
            <a:pPr lvl="1"/>
            <a:r>
              <a:rPr lang="en-US" kern="0" dirty="0" smtClean="0"/>
              <a:t>Data available from 1996 forward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CLAIMS-BASED PRODUCT 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Contributors are Truven Health Analytics clients</a:t>
            </a:r>
          </a:p>
          <a:p>
            <a:pPr marL="742950" lvl="2" indent="-342900"/>
            <a:r>
              <a:rPr lang="en-US" sz="1800" dirty="0" smtClean="0"/>
              <a:t>Payers, e.g., self-insured employers and Medicaid states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Over 279 employers in the most recent 3 years, ~75% of MarketScan claims populations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Payers direct their carriers (over 345 unique carriers from national to local plans) to submit data to MarketScan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Health Plans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Approximately 26 plans, ~25% of MarketScan claims populations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regional plans, e.g., BCBS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Plans submit data directly to MarketScan</a:t>
            </a:r>
          </a:p>
          <a:p>
            <a:endParaRPr lang="en-US" dirty="0" smtClean="0"/>
          </a:p>
          <a:p>
            <a:r>
              <a:rPr lang="en-US" dirty="0" smtClean="0"/>
              <a:t>Contributors release data to MarketScan in exchange for benchmark reports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MARKETSCAN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6D35A-947D-450B-BDAF-9AABAF18ACB9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uven Colors">
      <a:dk1>
        <a:srgbClr val="25282A"/>
      </a:dk1>
      <a:lt1>
        <a:sysClr val="window" lastClr="FFFFFF"/>
      </a:lt1>
      <a:dk2>
        <a:srgbClr val="0072CE"/>
      </a:dk2>
      <a:lt2>
        <a:srgbClr val="FFFFFF"/>
      </a:lt2>
      <a:accent1>
        <a:srgbClr val="0072CE"/>
      </a:accent1>
      <a:accent2>
        <a:srgbClr val="5C068C"/>
      </a:accent2>
      <a:accent3>
        <a:srgbClr val="2E008B"/>
      </a:accent3>
      <a:accent4>
        <a:srgbClr val="25282A"/>
      </a:accent4>
      <a:accent5>
        <a:srgbClr val="0072CE"/>
      </a:accent5>
      <a:accent6>
        <a:srgbClr val="5C068C"/>
      </a:accent6>
      <a:hlink>
        <a:srgbClr val="2E008B"/>
      </a:hlink>
      <a:folHlink>
        <a:srgbClr val="25282A"/>
      </a:folHlink>
    </a:clrScheme>
    <a:fontScheme name="Truven - DRAFT1">
      <a:majorFont>
        <a:latin typeface="Gotham Bold"/>
        <a:ea typeface=""/>
        <a:cs typeface=""/>
      </a:majorFont>
      <a:minorFont>
        <a:latin typeface="Melior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bg1"/>
            </a:solidFill>
            <a:latin typeface="Gotham Bold" pitchFamily="50" charset="0"/>
            <a:cs typeface="Gotham Bold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3240</Words>
  <Application>Microsoft Office PowerPoint</Application>
  <PresentationFormat>On-screen Show (4:3)</PresentationFormat>
  <Paragraphs>650</Paragraphs>
  <Slides>45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(Body)</vt:lpstr>
      <vt:lpstr>Calibri</vt:lpstr>
      <vt:lpstr>Georgia</vt:lpstr>
      <vt:lpstr>Gotham Bold</vt:lpstr>
      <vt:lpstr>Melior Com</vt:lpstr>
      <vt:lpstr>Symbol</vt:lpstr>
      <vt:lpstr>Times New Roman</vt:lpstr>
      <vt:lpstr>Wingdings</vt:lpstr>
      <vt:lpstr>Office Theme</vt:lpstr>
      <vt:lpstr>Chart</vt:lpstr>
      <vt:lpstr>TRUVEN HEALTH ANALYTICS</vt:lpstr>
      <vt:lpstr>AGENDA</vt:lpstr>
      <vt:lpstr>PAYER DATABASES</vt:lpstr>
      <vt:lpstr>SPECIALITY DATABASES </vt:lpstr>
      <vt:lpstr>HOSPITAL DRUG DATABASES</vt:lpstr>
      <vt:lpstr>ELECTRONIC MEDICAL RECORDS DATABASES</vt:lpstr>
      <vt:lpstr>MARKETSCAN RESEARCH DATABASES</vt:lpstr>
      <vt:lpstr>OVERVIEW OF CLAIMS-BASED PRODUCT LINE</vt:lpstr>
      <vt:lpstr>MARKETSCAN SOURCES</vt:lpstr>
      <vt:lpstr>MARKETSCAN BUILD – ADVANTAGE SUITE</vt:lpstr>
      <vt:lpstr>DATABASE CONSTRUCTION PROCESS</vt:lpstr>
      <vt:lpstr>DATABASE CONSTRUCTION PROCESS</vt:lpstr>
      <vt:lpstr>BUILDING MARKETSCAN</vt:lpstr>
      <vt:lpstr>BUILDING MARKETSCAN</vt:lpstr>
      <vt:lpstr>KEY QUALITY CHECKS</vt:lpstr>
      <vt:lpstr>KEY QUALITY CHECKS</vt:lpstr>
      <vt:lpstr>MARKETSCAN COMMERCIAL DATABASE</vt:lpstr>
      <vt:lpstr>MARKETSCAN MEDICARE SUPPLEMENTAL DATABASE</vt:lpstr>
      <vt:lpstr>MarketScan Standard Releases </vt:lpstr>
      <vt:lpstr>MARKETSCAN EARLY VIEW DATABASE</vt:lpstr>
      <vt:lpstr>MarketScan  Databases: Run Off and Lag</vt:lpstr>
      <vt:lpstr>CHOOSING THE RIGHT MARKETSCAN DATA RELEASE</vt:lpstr>
      <vt:lpstr>MARKETSCAN  MULTI-STATE MEDICAID DATABASE</vt:lpstr>
      <vt:lpstr>Strength and limitations of MarketScan databases </vt:lpstr>
      <vt:lpstr>MAJOR ADVANTAGES OF MARKETSCAN CLAIMS DATA</vt:lpstr>
      <vt:lpstr>MAJOR ADVANTAGES OF MARKETSCAN CLAIMS DATA</vt:lpstr>
      <vt:lpstr>LIMITATION OF MARKETSCAN CLAIMS DATA</vt:lpstr>
      <vt:lpstr>LIMITATION OF MARKETSCAN CLAIMS DATA</vt:lpstr>
      <vt:lpstr>LIMITATION OF MARKETSCAN CLAIMS DATA</vt:lpstr>
      <vt:lpstr>DRUG COVERAGE FOR MARKETSCAN MEDICARE POPULATION</vt:lpstr>
      <vt:lpstr>Speciality databases </vt:lpstr>
      <vt:lpstr>MARKETSCAN HEALTH AND PRODUCTIVITY MANAGEMENT (HPM) DATABASE</vt:lpstr>
      <vt:lpstr>MARKETSCAN BENEFIT PLAN DESIGN (BPD) DATABASE</vt:lpstr>
      <vt:lpstr>MARKETSCAN LAB DATABASE</vt:lpstr>
      <vt:lpstr>MARKETSCAN HEALTH RISK ASSESSMENT (HRA) DATABASE</vt:lpstr>
      <vt:lpstr>MARKETSCAN DENTAL DATABASE</vt:lpstr>
      <vt:lpstr>MARKETSCAN HOSPITAL DRUG DATABASE</vt:lpstr>
      <vt:lpstr>MARKETSCAN HOSPITAL DRUG DATABASE (OUTPATIENT) </vt:lpstr>
      <vt:lpstr>MARKETSCAN INPATIENT DRUG LINK FILE</vt:lpstr>
      <vt:lpstr>MARKETSCAN ONCOLOGY EMR DATABASE</vt:lpstr>
      <vt:lpstr>MARKETSCAN QUINTILES EMR DATABASE</vt:lpstr>
      <vt:lpstr>support </vt:lpstr>
      <vt:lpstr>MARKETSCAN UNIVERSITY ONLINE</vt:lpstr>
      <vt:lpstr>SUPPORT</vt:lpstr>
      <vt:lpstr>Questions?</vt:lpstr>
    </vt:vector>
  </TitlesOfParts>
  <Company>Thomson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Jenna Marcum</dc:creator>
  <cp:lastModifiedBy>Meyer Fulcher, Nicole</cp:lastModifiedBy>
  <cp:revision>243</cp:revision>
  <cp:lastPrinted>2015-08-04T16:30:19Z</cp:lastPrinted>
  <dcterms:created xsi:type="dcterms:W3CDTF">2012-06-04T17:42:04Z</dcterms:created>
  <dcterms:modified xsi:type="dcterms:W3CDTF">2016-06-01T15:35:41Z</dcterms:modified>
</cp:coreProperties>
</file>