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notesMasterIdLst>
    <p:notesMasterId r:id="rId38"/>
  </p:notesMasterIdLst>
  <p:handoutMasterIdLst>
    <p:handoutMasterId r:id="rId39"/>
  </p:handoutMasterIdLst>
  <p:sldIdLst>
    <p:sldId id="261" r:id="rId2"/>
    <p:sldId id="265" r:id="rId3"/>
    <p:sldId id="292" r:id="rId4"/>
    <p:sldId id="418" r:id="rId5"/>
    <p:sldId id="295" r:id="rId6"/>
    <p:sldId id="296" r:id="rId7"/>
    <p:sldId id="297" r:id="rId8"/>
    <p:sldId id="298" r:id="rId9"/>
    <p:sldId id="299" r:id="rId10"/>
    <p:sldId id="375" r:id="rId11"/>
    <p:sldId id="301" r:id="rId12"/>
    <p:sldId id="426" r:id="rId13"/>
    <p:sldId id="427" r:id="rId14"/>
    <p:sldId id="302" r:id="rId15"/>
    <p:sldId id="303" r:id="rId16"/>
    <p:sldId id="304" r:id="rId17"/>
    <p:sldId id="441" r:id="rId18"/>
    <p:sldId id="305" r:id="rId19"/>
    <p:sldId id="306" r:id="rId20"/>
    <p:sldId id="307" r:id="rId21"/>
    <p:sldId id="308" r:id="rId22"/>
    <p:sldId id="309" r:id="rId23"/>
    <p:sldId id="310" r:id="rId24"/>
    <p:sldId id="311" r:id="rId25"/>
    <p:sldId id="417" r:id="rId26"/>
    <p:sldId id="384" r:id="rId27"/>
    <p:sldId id="424" r:id="rId28"/>
    <p:sldId id="421" r:id="rId29"/>
    <p:sldId id="422" r:id="rId30"/>
    <p:sldId id="423" r:id="rId31"/>
    <p:sldId id="428" r:id="rId32"/>
    <p:sldId id="436" r:id="rId33"/>
    <p:sldId id="437" r:id="rId34"/>
    <p:sldId id="438" r:id="rId35"/>
    <p:sldId id="439" r:id="rId36"/>
    <p:sldId id="440"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8">
          <p15:clr>
            <a:srgbClr val="A4A3A4"/>
          </p15:clr>
        </p15:guide>
        <p15:guide id="3" pos="7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nna" initials="DMcMorrow"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55" autoAdjust="0"/>
  </p:normalViewPr>
  <p:slideViewPr>
    <p:cSldViewPr showGuides="1">
      <p:cViewPr varScale="1">
        <p:scale>
          <a:sx n="63" d="100"/>
          <a:sy n="63" d="100"/>
        </p:scale>
        <p:origin x="1380" y="52"/>
      </p:cViewPr>
      <p:guideLst>
        <p:guide orient="horz" pos="4176"/>
        <p:guide orient="horz" pos="768"/>
        <p:guide pos="720"/>
      </p:guideLst>
    </p:cSldViewPr>
  </p:slideViewPr>
  <p:notesTextViewPr>
    <p:cViewPr>
      <p:scale>
        <a:sx n="100" d="100"/>
        <a:sy n="100" d="100"/>
      </p:scale>
      <p:origin x="0" y="0"/>
    </p:cViewPr>
  </p:notesTextViewPr>
  <p:sorterViewPr>
    <p:cViewPr>
      <p:scale>
        <a:sx n="66" d="100"/>
        <a:sy n="66" d="100"/>
      </p:scale>
      <p:origin x="0" y="1338"/>
    </p:cViewPr>
  </p:sorterViewPr>
  <p:notesViewPr>
    <p:cSldViewPr showGuides="1">
      <p:cViewPr varScale="1">
        <p:scale>
          <a:sx n="82" d="100"/>
          <a:sy n="82" d="100"/>
        </p:scale>
        <p:origin x="-189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4437DD7E-4B32-4B64-A430-95BAE4F83788}" type="datetimeFigureOut">
              <a:rPr lang="en-US" smtClean="0"/>
              <a:pPr/>
              <a:t>6/15/2016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85CD83-02ED-4284-95B5-B567FEB722E2}" type="slidenum">
              <a:rPr lang="en-US" smtClean="0"/>
              <a:pPr/>
              <a:t>‹#›</a:t>
            </a:fld>
            <a:endParaRPr lang="en-US"/>
          </a:p>
        </p:txBody>
      </p:sp>
    </p:spTree>
    <p:extLst>
      <p:ext uri="{BB962C8B-B14F-4D97-AF65-F5344CB8AC3E}">
        <p14:creationId xmlns:p14="http://schemas.microsoft.com/office/powerpoint/2010/main" val="2163875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4922C001-1E94-4806-9494-23F2521760C1}" type="datetimeFigureOut">
              <a:rPr lang="en-US" smtClean="0"/>
              <a:pPr/>
              <a:t>6/15/2016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B2F181A6-E217-4700-A8D7-5BD50A931AD1}" type="slidenum">
              <a:rPr lang="en-US" smtClean="0"/>
              <a:pPr/>
              <a:t>‹#›</a:t>
            </a:fld>
            <a:endParaRPr lang="en-US"/>
          </a:p>
        </p:txBody>
      </p:sp>
    </p:spTree>
    <p:extLst>
      <p:ext uri="{BB962C8B-B14F-4D97-AF65-F5344CB8AC3E}">
        <p14:creationId xmlns:p14="http://schemas.microsoft.com/office/powerpoint/2010/main" val="171175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181A6-E217-4700-A8D7-5BD50A931AD1}" type="slidenum">
              <a:rPr lang="en-US" smtClean="0"/>
              <a:pPr/>
              <a:t>10</a:t>
            </a:fld>
            <a:endParaRPr lang="en-US"/>
          </a:p>
        </p:txBody>
      </p:sp>
    </p:spTree>
    <p:extLst>
      <p:ext uri="{BB962C8B-B14F-4D97-AF65-F5344CB8AC3E}">
        <p14:creationId xmlns:p14="http://schemas.microsoft.com/office/powerpoint/2010/main" val="456151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US" altLang="en-US" smtClean="0">
              <a:latin typeface="Arial" pitchFamily="34" charset="0"/>
            </a:endParaRPr>
          </a:p>
        </p:txBody>
      </p:sp>
      <p:sp>
        <p:nvSpPr>
          <p:cNvPr id="98308" name="Slide Number Placeholder 3"/>
          <p:cNvSpPr>
            <a:spLocks noGrp="1"/>
          </p:cNvSpPr>
          <p:nvPr>
            <p:ph type="sldNum" sz="quarter" idx="5"/>
          </p:nvPr>
        </p:nvSpPr>
        <p:spPr>
          <a:noFill/>
        </p:spPr>
        <p:txBody>
          <a:bodyPr/>
          <a:lstStyle/>
          <a:p>
            <a:fld id="{BA6C2904-31C7-49AB-84D2-6733BE9CCDD9}" type="slidenum">
              <a:rPr lang="en-US" altLang="en-US" smtClean="0"/>
              <a:pPr/>
              <a:t>17</a:t>
            </a:fld>
            <a:endParaRPr lang="en-US" altLang="en-US" smtClean="0"/>
          </a:p>
        </p:txBody>
      </p:sp>
    </p:spTree>
    <p:extLst>
      <p:ext uri="{BB962C8B-B14F-4D97-AF65-F5344CB8AC3E}">
        <p14:creationId xmlns:p14="http://schemas.microsoft.com/office/powerpoint/2010/main" val="3917185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descr="GettyImages_116377250.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740" r="9120"/>
          <a:stretch/>
        </p:blipFill>
        <p:spPr>
          <a:xfrm>
            <a:off x="0" y="0"/>
            <a:ext cx="9279463" cy="6867331"/>
          </a:xfrm>
          <a:prstGeom prst="rect">
            <a:avLst/>
          </a:prstGeom>
          <a:noFill/>
          <a:ln>
            <a:noFill/>
          </a:ln>
        </p:spPr>
      </p:pic>
      <p:sp>
        <p:nvSpPr>
          <p:cNvPr id="7" name="Rectangle 6"/>
          <p:cNvSpPr/>
          <p:nvPr userDrawn="1"/>
        </p:nvSpPr>
        <p:spPr>
          <a:xfrm>
            <a:off x="0" y="3200400"/>
            <a:ext cx="6019800" cy="60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3962400"/>
            <a:ext cx="7467600"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724400"/>
            <a:ext cx="4572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p:cNvSpPr>
            <a:spLocks noGrp="1"/>
          </p:cNvSpPr>
          <p:nvPr>
            <p:ph type="title" hasCustomPrompt="1"/>
          </p:nvPr>
        </p:nvSpPr>
        <p:spPr>
          <a:xfrm>
            <a:off x="304800" y="3200400"/>
            <a:ext cx="5791200" cy="609600"/>
          </a:xfrm>
          <a:prstGeom prst="rect">
            <a:avLst/>
          </a:prstGeom>
        </p:spPr>
        <p:txBody>
          <a:bodyPr anchor="ctr"/>
          <a:lstStyle>
            <a:lvl1pPr algn="l">
              <a:lnSpc>
                <a:spcPct val="100000"/>
              </a:lnSpc>
              <a:spcAft>
                <a:spcPts val="1800"/>
              </a:spcAft>
              <a:defRPr sz="2200" b="1" i="0">
                <a:solidFill>
                  <a:schemeClr val="bg1"/>
                </a:solidFill>
                <a:latin typeface="Arial"/>
                <a:cs typeface="Arial"/>
              </a:defRPr>
            </a:lvl1pPr>
          </a:lstStyle>
          <a:p>
            <a:r>
              <a:rPr lang="en-US" dirty="0" smtClean="0"/>
              <a:t>CLICK TO EDIT MASTER TITLE STYLE</a:t>
            </a:r>
            <a:endParaRPr lang="en-US" dirty="0"/>
          </a:p>
        </p:txBody>
      </p:sp>
      <p:sp>
        <p:nvSpPr>
          <p:cNvPr id="22" name="Text Placeholder 21"/>
          <p:cNvSpPr>
            <a:spLocks noGrp="1"/>
          </p:cNvSpPr>
          <p:nvPr>
            <p:ph type="body" sz="quarter" idx="10" hasCustomPrompt="1"/>
          </p:nvPr>
        </p:nvSpPr>
        <p:spPr>
          <a:xfrm>
            <a:off x="304800" y="3962400"/>
            <a:ext cx="7162800" cy="609600"/>
          </a:xfrm>
        </p:spPr>
        <p:txBody>
          <a:bodyPr anchor="ctr">
            <a:normAutofit/>
          </a:bodyPr>
          <a:lstStyle>
            <a:lvl1pPr>
              <a:buNone/>
              <a:defRPr sz="2200" b="1" i="0">
                <a:solidFill>
                  <a:schemeClr val="bg1"/>
                </a:solidFill>
                <a:latin typeface="Arial"/>
                <a:cs typeface="Arial"/>
              </a:defRPr>
            </a:lvl1pPr>
            <a:lvl2pPr>
              <a:buNone/>
              <a:defRPr>
                <a:solidFill>
                  <a:schemeClr val="bg1"/>
                </a:solidFill>
                <a:latin typeface="Gotham Bold" pitchFamily="50" charset="0"/>
                <a:cs typeface="Gotham Bold" pitchFamily="50" charset="0"/>
              </a:defRPr>
            </a:lvl2pPr>
            <a:lvl3pPr>
              <a:buNone/>
              <a:defRPr>
                <a:solidFill>
                  <a:schemeClr val="bg1"/>
                </a:solidFill>
                <a:latin typeface="Gotham Bold" pitchFamily="50" charset="0"/>
                <a:cs typeface="Gotham Bold" pitchFamily="50" charset="0"/>
              </a:defRPr>
            </a:lvl3pPr>
            <a:lvl4pPr>
              <a:buNone/>
              <a:defRPr>
                <a:solidFill>
                  <a:schemeClr val="bg1"/>
                </a:solidFill>
                <a:latin typeface="Gotham Bold" pitchFamily="50" charset="0"/>
                <a:cs typeface="Gotham Bold" pitchFamily="50" charset="0"/>
              </a:defRPr>
            </a:lvl4pPr>
            <a:lvl5pPr>
              <a:buNone/>
              <a:defRPr>
                <a:solidFill>
                  <a:schemeClr val="bg1"/>
                </a:solidFill>
                <a:latin typeface="Gotham Bold" pitchFamily="50" charset="0"/>
                <a:cs typeface="Gotham Bold" pitchFamily="50" charset="0"/>
              </a:defRPr>
            </a:lvl5pPr>
          </a:lstStyle>
          <a:p>
            <a:pPr lvl="0"/>
            <a:r>
              <a:rPr lang="en-US" dirty="0" smtClean="0"/>
              <a:t>CLICK TO EDIT MASTER TEXT STYLES</a:t>
            </a:r>
            <a:endParaRPr lang="en-US" dirty="0"/>
          </a:p>
        </p:txBody>
      </p:sp>
      <p:sp>
        <p:nvSpPr>
          <p:cNvPr id="24" name="Text Placeholder 23"/>
          <p:cNvSpPr>
            <a:spLocks noGrp="1"/>
          </p:cNvSpPr>
          <p:nvPr>
            <p:ph type="body" sz="quarter" idx="11" hasCustomPrompt="1"/>
          </p:nvPr>
        </p:nvSpPr>
        <p:spPr>
          <a:xfrm>
            <a:off x="304800" y="4724400"/>
            <a:ext cx="4267200" cy="609600"/>
          </a:xfrm>
        </p:spPr>
        <p:txBody>
          <a:bodyPr anchor="ctr"/>
          <a:lstStyle>
            <a:lvl1pPr>
              <a:buNone/>
              <a:defRPr sz="1600">
                <a:solidFill>
                  <a:schemeClr val="bg1"/>
                </a:solidFill>
                <a:latin typeface="Arial"/>
                <a:cs typeface="Arial"/>
              </a:defRPr>
            </a:lvl1pPr>
          </a:lstStyle>
          <a:p>
            <a:pPr lvl="0"/>
            <a:r>
              <a:rPr lang="en-US" dirty="0" smtClean="0"/>
              <a:t>CLICK TO EDIT MASTER TEXT STYLES</a:t>
            </a:r>
            <a:endParaRPr lang="en-US" dirty="0"/>
          </a:p>
        </p:txBody>
      </p:sp>
      <p:pic>
        <p:nvPicPr>
          <p:cNvPr id="2" name="Picture 1" descr="tru_logo_4cp_pos_noT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200" y="228600"/>
            <a:ext cx="3041150" cy="1231302"/>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dirty="0" smtClean="0"/>
              <a:t>2012 Truven Health Analytics  ◦  June 2012</a:t>
            </a:r>
            <a:endParaRPr lang="en-US" dirty="0"/>
          </a:p>
        </p:txBody>
      </p:sp>
      <p:sp>
        <p:nvSpPr>
          <p:cNvPr id="5" name="Slide Number Placeholder 4"/>
          <p:cNvSpPr>
            <a:spLocks noGrp="1"/>
          </p:cNvSpPr>
          <p:nvPr>
            <p:ph type="sldNum" sz="quarter" idx="12"/>
          </p:nvPr>
        </p:nvSpPr>
        <p:spPr/>
        <p:txBody>
          <a:bodyPr/>
          <a:lstStyle/>
          <a:p>
            <a:fld id="{4136D35A-947D-450B-BDAF-9AABAF18ACB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dirty="0" smtClean="0"/>
              <a:t>2012 Truven Health Analytics  ◦  June 2012</a:t>
            </a:r>
            <a:endParaRPr lang="en-US" dirty="0"/>
          </a:p>
        </p:txBody>
      </p:sp>
      <p:sp>
        <p:nvSpPr>
          <p:cNvPr id="4" name="Slide Number Placeholder 3"/>
          <p:cNvSpPr>
            <a:spLocks noGrp="1"/>
          </p:cNvSpPr>
          <p:nvPr>
            <p:ph type="sldNum" sz="quarter" idx="12"/>
          </p:nvPr>
        </p:nvSpPr>
        <p:spPr/>
        <p:txBody>
          <a:bodyPr/>
          <a:lstStyle/>
          <a:p>
            <a:fld id="{4136D35A-947D-450B-BDAF-9AABAF18ACB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smtClean="0"/>
              <a:t>2012 Truven Health Analytics  ◦  June 2012</a:t>
            </a:r>
            <a:endParaRPr lang="en-US" dirty="0"/>
          </a:p>
        </p:txBody>
      </p:sp>
      <p:sp>
        <p:nvSpPr>
          <p:cNvPr id="7" name="Slide Number Placeholder 6"/>
          <p:cNvSpPr>
            <a:spLocks noGrp="1"/>
          </p:cNvSpPr>
          <p:nvPr>
            <p:ph type="sldNum" sz="quarter" idx="12"/>
          </p:nvPr>
        </p:nvSpPr>
        <p:spPr/>
        <p:txBody>
          <a:bodyPr/>
          <a:lstStyle/>
          <a:p>
            <a:fld id="{4136D35A-947D-450B-BDAF-9AABAF18ACB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smtClean="0"/>
              <a:t>2012 Truven Health Analytics  ◦  June 2012</a:t>
            </a:r>
            <a:endParaRPr lang="en-US" dirty="0"/>
          </a:p>
        </p:txBody>
      </p:sp>
      <p:sp>
        <p:nvSpPr>
          <p:cNvPr id="7" name="Slide Number Placeholder 6"/>
          <p:cNvSpPr>
            <a:spLocks noGrp="1"/>
          </p:cNvSpPr>
          <p:nvPr>
            <p:ph type="sldNum" sz="quarter" idx="12"/>
          </p:nvPr>
        </p:nvSpPr>
        <p:spPr/>
        <p:txBody>
          <a:bodyPr/>
          <a:lstStyle/>
          <a:p>
            <a:fld id="{4136D35A-947D-450B-BDAF-9AABAF18ACB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smtClean="0"/>
              <a:t>2012 Truven Health Analytics  ◦  June 2012</a:t>
            </a:r>
            <a:endParaRPr lang="en-US" dirty="0"/>
          </a:p>
        </p:txBody>
      </p:sp>
      <p:sp>
        <p:nvSpPr>
          <p:cNvPr id="6" name="Slide Number Placeholder 5"/>
          <p:cNvSpPr>
            <a:spLocks noGrp="1"/>
          </p:cNvSpPr>
          <p:nvPr>
            <p:ph type="sldNum" sz="quarter" idx="12"/>
          </p:nvPr>
        </p:nvSpPr>
        <p:spPr/>
        <p:txBody>
          <a:bodyPr/>
          <a:lstStyle/>
          <a:p>
            <a:fld id="{4136D35A-947D-450B-BDAF-9AABAF18ACB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smtClean="0"/>
              <a:t>2012 Truven Health Analytics  ◦  June 2012</a:t>
            </a:r>
            <a:endParaRPr lang="en-US" dirty="0"/>
          </a:p>
        </p:txBody>
      </p:sp>
      <p:sp>
        <p:nvSpPr>
          <p:cNvPr id="6" name="Slide Number Placeholder 5"/>
          <p:cNvSpPr>
            <a:spLocks noGrp="1"/>
          </p:cNvSpPr>
          <p:nvPr>
            <p:ph type="sldNum" sz="quarter" idx="12"/>
          </p:nvPr>
        </p:nvSpPr>
        <p:spPr/>
        <p:txBody>
          <a:bodyPr/>
          <a:lstStyle/>
          <a:p>
            <a:fld id="{4136D35A-947D-450B-BDAF-9AABAF18AC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descr="42-1973343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l="11110"/>
          <a:stretch/>
        </p:blipFill>
        <p:spPr>
          <a:xfrm>
            <a:off x="0" y="0"/>
            <a:ext cx="9145242" cy="6851388"/>
          </a:xfrm>
          <a:prstGeom prst="rect">
            <a:avLst/>
          </a:prstGeom>
        </p:spPr>
      </p:pic>
      <p:sp>
        <p:nvSpPr>
          <p:cNvPr id="7" name="Rectangle 6"/>
          <p:cNvSpPr/>
          <p:nvPr userDrawn="1"/>
        </p:nvSpPr>
        <p:spPr>
          <a:xfrm>
            <a:off x="0" y="3200400"/>
            <a:ext cx="6019800" cy="60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3962400"/>
            <a:ext cx="7467600"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724400"/>
            <a:ext cx="4572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p:cNvSpPr>
            <a:spLocks noGrp="1"/>
          </p:cNvSpPr>
          <p:nvPr>
            <p:ph type="title" hasCustomPrompt="1"/>
          </p:nvPr>
        </p:nvSpPr>
        <p:spPr>
          <a:xfrm>
            <a:off x="304800" y="3200400"/>
            <a:ext cx="5791200" cy="609600"/>
          </a:xfrm>
          <a:prstGeom prst="rect">
            <a:avLst/>
          </a:prstGeom>
        </p:spPr>
        <p:txBody>
          <a:bodyPr anchor="ctr"/>
          <a:lstStyle>
            <a:lvl1pPr algn="l">
              <a:lnSpc>
                <a:spcPct val="100000"/>
              </a:lnSpc>
              <a:spcAft>
                <a:spcPts val="1800"/>
              </a:spcAft>
              <a:defRPr sz="2200" b="1" i="0">
                <a:solidFill>
                  <a:schemeClr val="bg1"/>
                </a:solidFill>
                <a:latin typeface="Arial"/>
                <a:cs typeface="Arial"/>
              </a:defRPr>
            </a:lvl1pPr>
          </a:lstStyle>
          <a:p>
            <a:r>
              <a:rPr lang="en-US" dirty="0" smtClean="0"/>
              <a:t>CLICK TO EDIT MASTER TITLE STYLE</a:t>
            </a:r>
            <a:endParaRPr lang="en-US" dirty="0"/>
          </a:p>
        </p:txBody>
      </p:sp>
      <p:sp>
        <p:nvSpPr>
          <p:cNvPr id="22" name="Text Placeholder 21"/>
          <p:cNvSpPr>
            <a:spLocks noGrp="1"/>
          </p:cNvSpPr>
          <p:nvPr>
            <p:ph type="body" sz="quarter" idx="10" hasCustomPrompt="1"/>
          </p:nvPr>
        </p:nvSpPr>
        <p:spPr>
          <a:xfrm>
            <a:off x="304800" y="3962400"/>
            <a:ext cx="7162800" cy="609600"/>
          </a:xfrm>
        </p:spPr>
        <p:txBody>
          <a:bodyPr anchor="ctr">
            <a:normAutofit/>
          </a:bodyPr>
          <a:lstStyle>
            <a:lvl1pPr>
              <a:buNone/>
              <a:defRPr sz="2200" b="1" i="0">
                <a:solidFill>
                  <a:schemeClr val="bg1"/>
                </a:solidFill>
                <a:latin typeface="Arial"/>
                <a:cs typeface="Arial"/>
              </a:defRPr>
            </a:lvl1pPr>
            <a:lvl2pPr>
              <a:buNone/>
              <a:defRPr>
                <a:solidFill>
                  <a:schemeClr val="bg1"/>
                </a:solidFill>
                <a:latin typeface="Gotham Bold" pitchFamily="50" charset="0"/>
                <a:cs typeface="Gotham Bold" pitchFamily="50" charset="0"/>
              </a:defRPr>
            </a:lvl2pPr>
            <a:lvl3pPr>
              <a:buNone/>
              <a:defRPr>
                <a:solidFill>
                  <a:schemeClr val="bg1"/>
                </a:solidFill>
                <a:latin typeface="Gotham Bold" pitchFamily="50" charset="0"/>
                <a:cs typeface="Gotham Bold" pitchFamily="50" charset="0"/>
              </a:defRPr>
            </a:lvl3pPr>
            <a:lvl4pPr>
              <a:buNone/>
              <a:defRPr>
                <a:solidFill>
                  <a:schemeClr val="bg1"/>
                </a:solidFill>
                <a:latin typeface="Gotham Bold" pitchFamily="50" charset="0"/>
                <a:cs typeface="Gotham Bold" pitchFamily="50" charset="0"/>
              </a:defRPr>
            </a:lvl4pPr>
            <a:lvl5pPr>
              <a:buNone/>
              <a:defRPr>
                <a:solidFill>
                  <a:schemeClr val="bg1"/>
                </a:solidFill>
                <a:latin typeface="Gotham Bold" pitchFamily="50" charset="0"/>
                <a:cs typeface="Gotham Bold" pitchFamily="50" charset="0"/>
              </a:defRPr>
            </a:lvl5pPr>
          </a:lstStyle>
          <a:p>
            <a:pPr lvl="0"/>
            <a:r>
              <a:rPr lang="en-US" dirty="0" smtClean="0"/>
              <a:t>CLICK TO EDIT MASTER TEXT STYLES</a:t>
            </a:r>
            <a:endParaRPr lang="en-US" dirty="0"/>
          </a:p>
        </p:txBody>
      </p:sp>
      <p:sp>
        <p:nvSpPr>
          <p:cNvPr id="24" name="Text Placeholder 23"/>
          <p:cNvSpPr>
            <a:spLocks noGrp="1"/>
          </p:cNvSpPr>
          <p:nvPr>
            <p:ph type="body" sz="quarter" idx="11" hasCustomPrompt="1"/>
          </p:nvPr>
        </p:nvSpPr>
        <p:spPr>
          <a:xfrm>
            <a:off x="304800" y="4724400"/>
            <a:ext cx="4267200" cy="609600"/>
          </a:xfrm>
        </p:spPr>
        <p:txBody>
          <a:bodyPr anchor="ctr"/>
          <a:lstStyle>
            <a:lvl1pPr>
              <a:buNone/>
              <a:defRPr sz="1600">
                <a:solidFill>
                  <a:schemeClr val="bg1"/>
                </a:solidFill>
                <a:latin typeface="Arial"/>
                <a:cs typeface="Arial"/>
              </a:defRPr>
            </a:lvl1pPr>
          </a:lstStyle>
          <a:p>
            <a:pPr lvl="0"/>
            <a:r>
              <a:rPr lang="en-US" dirty="0" smtClean="0"/>
              <a:t>CLICK TO EDIT MASTER TEXT STYLES</a:t>
            </a:r>
            <a:endParaRPr lang="en-US" dirty="0"/>
          </a:p>
        </p:txBody>
      </p:sp>
      <p:pic>
        <p:nvPicPr>
          <p:cNvPr id="2" name="Picture 1" descr="tru_logo_4cp_pos_noT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200" y="228600"/>
            <a:ext cx="3041150" cy="1231302"/>
          </a:xfrm>
          <a:prstGeom prst="rect">
            <a:avLst/>
          </a:prstGeom>
        </p:spPr>
      </p:pic>
    </p:spTree>
    <p:extLst>
      <p:ext uri="{BB962C8B-B14F-4D97-AF65-F5344CB8AC3E}">
        <p14:creationId xmlns:p14="http://schemas.microsoft.com/office/powerpoint/2010/main" val="37231211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pic>
        <p:nvPicPr>
          <p:cNvPr id="9" name="Picture 8" descr="tru_logo_4cp_pos_noT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216498"/>
            <a:ext cx="3041150" cy="1231302"/>
          </a:xfrm>
          <a:prstGeom prst="rect">
            <a:avLst/>
          </a:prstGeom>
        </p:spPr>
      </p:pic>
      <p:sp>
        <p:nvSpPr>
          <p:cNvPr id="10" name="Rectangle 9"/>
          <p:cNvSpPr/>
          <p:nvPr userDrawn="1"/>
        </p:nvSpPr>
        <p:spPr>
          <a:xfrm>
            <a:off x="0" y="3200400"/>
            <a:ext cx="60198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3962400"/>
            <a:ext cx="7467600"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0" y="4724400"/>
            <a:ext cx="4572000"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7"/>
          <p:cNvSpPr>
            <a:spLocks noGrp="1"/>
          </p:cNvSpPr>
          <p:nvPr>
            <p:ph type="title" hasCustomPrompt="1"/>
          </p:nvPr>
        </p:nvSpPr>
        <p:spPr>
          <a:xfrm>
            <a:off x="304800" y="3200400"/>
            <a:ext cx="5791200" cy="609600"/>
          </a:xfrm>
          <a:prstGeom prst="rect">
            <a:avLst/>
          </a:prstGeom>
        </p:spPr>
        <p:txBody>
          <a:bodyPr anchor="ctr"/>
          <a:lstStyle>
            <a:lvl1pPr algn="l">
              <a:lnSpc>
                <a:spcPct val="100000"/>
              </a:lnSpc>
              <a:spcAft>
                <a:spcPts val="1800"/>
              </a:spcAft>
              <a:defRPr sz="2200" b="1" i="0">
                <a:solidFill>
                  <a:schemeClr val="bg1"/>
                </a:solidFill>
                <a:latin typeface="Arial"/>
                <a:cs typeface="Arial"/>
              </a:defRPr>
            </a:lvl1pPr>
          </a:lstStyle>
          <a:p>
            <a:r>
              <a:rPr lang="en-US" dirty="0" smtClean="0"/>
              <a:t>CLICK TO EDIT MASTER TITLE STYLE</a:t>
            </a:r>
            <a:endParaRPr lang="en-US" dirty="0"/>
          </a:p>
        </p:txBody>
      </p:sp>
      <p:sp>
        <p:nvSpPr>
          <p:cNvPr id="14" name="Text Placeholder 21"/>
          <p:cNvSpPr>
            <a:spLocks noGrp="1"/>
          </p:cNvSpPr>
          <p:nvPr>
            <p:ph type="body" sz="quarter" idx="10" hasCustomPrompt="1"/>
          </p:nvPr>
        </p:nvSpPr>
        <p:spPr>
          <a:xfrm>
            <a:off x="304800" y="3962400"/>
            <a:ext cx="7162800" cy="609600"/>
          </a:xfrm>
        </p:spPr>
        <p:txBody>
          <a:bodyPr anchor="ctr">
            <a:normAutofit/>
          </a:bodyPr>
          <a:lstStyle>
            <a:lvl1pPr>
              <a:buNone/>
              <a:defRPr sz="2200" b="1" i="0">
                <a:solidFill>
                  <a:schemeClr val="bg1"/>
                </a:solidFill>
                <a:latin typeface="Arial"/>
                <a:cs typeface="Arial"/>
              </a:defRPr>
            </a:lvl1pPr>
            <a:lvl2pPr>
              <a:buNone/>
              <a:defRPr>
                <a:solidFill>
                  <a:schemeClr val="bg1"/>
                </a:solidFill>
                <a:latin typeface="Gotham Bold" pitchFamily="50" charset="0"/>
                <a:cs typeface="Gotham Bold" pitchFamily="50" charset="0"/>
              </a:defRPr>
            </a:lvl2pPr>
            <a:lvl3pPr>
              <a:buNone/>
              <a:defRPr>
                <a:solidFill>
                  <a:schemeClr val="bg1"/>
                </a:solidFill>
                <a:latin typeface="Gotham Bold" pitchFamily="50" charset="0"/>
                <a:cs typeface="Gotham Bold" pitchFamily="50" charset="0"/>
              </a:defRPr>
            </a:lvl3pPr>
            <a:lvl4pPr>
              <a:buNone/>
              <a:defRPr>
                <a:solidFill>
                  <a:schemeClr val="bg1"/>
                </a:solidFill>
                <a:latin typeface="Gotham Bold" pitchFamily="50" charset="0"/>
                <a:cs typeface="Gotham Bold" pitchFamily="50" charset="0"/>
              </a:defRPr>
            </a:lvl4pPr>
            <a:lvl5pPr>
              <a:buNone/>
              <a:defRPr>
                <a:solidFill>
                  <a:schemeClr val="bg1"/>
                </a:solidFill>
                <a:latin typeface="Gotham Bold" pitchFamily="50" charset="0"/>
                <a:cs typeface="Gotham Bold" pitchFamily="50" charset="0"/>
              </a:defRPr>
            </a:lvl5pPr>
          </a:lstStyle>
          <a:p>
            <a:pPr lvl="0"/>
            <a:r>
              <a:rPr lang="en-US" dirty="0" smtClean="0"/>
              <a:t>CLICK TO EDIT MASTER TEXT STYLES</a:t>
            </a:r>
            <a:endParaRPr lang="en-US" dirty="0"/>
          </a:p>
        </p:txBody>
      </p:sp>
      <p:sp>
        <p:nvSpPr>
          <p:cNvPr id="15" name="Text Placeholder 23"/>
          <p:cNvSpPr>
            <a:spLocks noGrp="1"/>
          </p:cNvSpPr>
          <p:nvPr>
            <p:ph type="body" sz="quarter" idx="11" hasCustomPrompt="1"/>
          </p:nvPr>
        </p:nvSpPr>
        <p:spPr>
          <a:xfrm>
            <a:off x="304800" y="4724400"/>
            <a:ext cx="4267200" cy="609600"/>
          </a:xfrm>
        </p:spPr>
        <p:txBody>
          <a:bodyPr anchor="ctr"/>
          <a:lstStyle>
            <a:lvl1pPr>
              <a:buNone/>
              <a:defRPr sz="1600">
                <a:solidFill>
                  <a:schemeClr val="bg1"/>
                </a:solidFill>
                <a:latin typeface="Arial"/>
                <a:cs typeface="Arial"/>
              </a:defRPr>
            </a:lvl1pPr>
          </a:lstStyle>
          <a:p>
            <a:pPr lvl="0"/>
            <a:r>
              <a:rPr lang="en-US" dirty="0" smtClean="0"/>
              <a:t>CLICK TO EDIT MASTER TEXT STYLES</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0"/>
            <a:ext cx="7732776" cy="4648200"/>
          </a:xfrm>
        </p:spPr>
        <p:txBody>
          <a:bodyPr/>
          <a:lstStyle>
            <a:lvl1pPr>
              <a:buClr>
                <a:schemeClr val="accent2"/>
              </a:buClr>
              <a:defRPr>
                <a:latin typeface="Arial"/>
                <a:cs typeface="Arial"/>
              </a:defRPr>
            </a:lvl1pPr>
            <a:lvl2pPr>
              <a:buClr>
                <a:schemeClr val="accent2"/>
              </a:buClr>
              <a:defRPr>
                <a:latin typeface="Arial"/>
                <a:cs typeface="Arial"/>
              </a:defRPr>
            </a:lvl2pPr>
            <a:lvl3pPr>
              <a:buClr>
                <a:schemeClr val="accent2"/>
              </a:buClr>
              <a:defRPr>
                <a:latin typeface="Arial"/>
                <a:cs typeface="Arial"/>
              </a:defRPr>
            </a:lvl3pPr>
            <a:lvl4pPr>
              <a:buClr>
                <a:schemeClr val="accent2"/>
              </a:buClr>
              <a:defRPr>
                <a:latin typeface="Arial"/>
                <a:cs typeface="Arial"/>
              </a:defRPr>
            </a:lvl4pPr>
            <a:lvl5pPr>
              <a:buClr>
                <a:schemeClr val="accent2"/>
              </a:buCl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4136D35A-947D-450B-BDAF-9AABAF18ACB9}" type="slidenum">
              <a:rPr lang="en-US" smtClean="0"/>
              <a:pPr/>
              <a:t>‹#›</a:t>
            </a:fld>
            <a:endParaRPr lang="en-US" dirty="0"/>
          </a:p>
        </p:txBody>
      </p:sp>
      <p:sp>
        <p:nvSpPr>
          <p:cNvPr id="9" name="Footer Placeholder 4"/>
          <p:cNvSpPr>
            <a:spLocks noGrp="1"/>
          </p:cNvSpPr>
          <p:nvPr>
            <p:ph type="ftr" sz="quarter" idx="3"/>
          </p:nvPr>
        </p:nvSpPr>
        <p:spPr>
          <a:xfrm rot="5400000">
            <a:off x="7974775" y="5247768"/>
            <a:ext cx="2119313" cy="182561"/>
          </a:xfrm>
          <a:prstGeom prst="rect">
            <a:avLst/>
          </a:prstGeom>
        </p:spPr>
        <p:txBody>
          <a:bodyPr/>
          <a:lstStyle>
            <a:lvl1pPr>
              <a:defRPr sz="600">
                <a:latin typeface="Melior Com" pitchFamily="18" charset="0"/>
              </a:defRPr>
            </a:lvl1pPr>
          </a:lstStyle>
          <a:p>
            <a:r>
              <a:rPr lang="en-US" dirty="0" smtClean="0">
                <a:sym typeface="Symbol"/>
              </a:rPr>
              <a:t>2012 Truven Health Analytics  ◦  June 2012</a:t>
            </a:r>
            <a:endParaRPr lang="en-US" dirty="0">
              <a:sym typeface="Symbol"/>
            </a:endParaRPr>
          </a:p>
        </p:txBody>
      </p:sp>
      <p:sp>
        <p:nvSpPr>
          <p:cNvPr id="7" name="Title 7"/>
          <p:cNvSpPr>
            <a:spLocks noGrp="1"/>
          </p:cNvSpPr>
          <p:nvPr>
            <p:ph type="title" hasCustomPrompt="1"/>
          </p:nvPr>
        </p:nvSpPr>
        <p:spPr>
          <a:xfrm>
            <a:off x="1143000" y="152400"/>
            <a:ext cx="7543800" cy="762000"/>
          </a:xfrm>
          <a:prstGeom prst="rect">
            <a:avLst/>
          </a:prstGeom>
        </p:spPr>
        <p:txBody>
          <a:bodyPr anchor="ctr"/>
          <a:lstStyle>
            <a:lvl1pPr algn="l">
              <a:defRPr sz="2400" b="0" i="0">
                <a:solidFill>
                  <a:schemeClr val="accent1"/>
                </a:solidFill>
                <a:latin typeface="Georgia"/>
                <a:cs typeface="Georgia"/>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Footer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136D35A-947D-450B-BDAF-9AABAF18ACB9}" type="slidenum">
              <a:rPr lang="en-US" smtClean="0"/>
              <a:pPr/>
              <a:t>‹#›</a:t>
            </a:fld>
            <a:endParaRPr lang="en-US"/>
          </a:p>
        </p:txBody>
      </p:sp>
      <p:sp>
        <p:nvSpPr>
          <p:cNvPr id="9" name="Footer Placeholder 4"/>
          <p:cNvSpPr>
            <a:spLocks noGrp="1"/>
          </p:cNvSpPr>
          <p:nvPr>
            <p:ph type="ftr" sz="quarter" idx="3"/>
          </p:nvPr>
        </p:nvSpPr>
        <p:spPr>
          <a:xfrm rot="5400000">
            <a:off x="7974775" y="5247768"/>
            <a:ext cx="2119313" cy="182561"/>
          </a:xfrm>
          <a:prstGeom prst="rect">
            <a:avLst/>
          </a:prstGeom>
        </p:spPr>
        <p:txBody>
          <a:bodyPr/>
          <a:lstStyle>
            <a:lvl1pPr>
              <a:defRPr sz="600">
                <a:latin typeface="Melior Com" pitchFamily="18" charset="0"/>
              </a:defRPr>
            </a:lvl1pPr>
          </a:lstStyle>
          <a:p>
            <a:r>
              <a:rPr lang="en-US" dirty="0" smtClean="0">
                <a:sym typeface="Symbol"/>
              </a:rPr>
              <a:t>2012 Truven Health Analytics  ◦  June 2012</a:t>
            </a:r>
            <a:endParaRPr lang="en-US" dirty="0">
              <a:sym typeface="Symbol"/>
            </a:endParaRPr>
          </a:p>
        </p:txBody>
      </p:sp>
      <p:sp>
        <p:nvSpPr>
          <p:cNvPr id="5" name="Title 7"/>
          <p:cNvSpPr>
            <a:spLocks noGrp="1"/>
          </p:cNvSpPr>
          <p:nvPr>
            <p:ph type="title" hasCustomPrompt="1"/>
          </p:nvPr>
        </p:nvSpPr>
        <p:spPr>
          <a:xfrm>
            <a:off x="1143000" y="152400"/>
            <a:ext cx="7543800" cy="762000"/>
          </a:xfrm>
          <a:prstGeom prst="rect">
            <a:avLst/>
          </a:prstGeom>
        </p:spPr>
        <p:txBody>
          <a:bodyPr anchor="ctr"/>
          <a:lstStyle>
            <a:lvl1pPr algn="l">
              <a:defRPr sz="2400" b="0" i="0">
                <a:solidFill>
                  <a:schemeClr val="accent1"/>
                </a:solidFill>
                <a:latin typeface="Georgia"/>
                <a:cs typeface="Georgia"/>
              </a:defRPr>
            </a:lvl1pPr>
          </a:lstStyle>
          <a:p>
            <a:r>
              <a:rPr lang="en-US" dirty="0" smtClean="0"/>
              <a:t>CLICK TO EDIT MASTER TITLE STYLE</a:t>
            </a:r>
            <a:endParaRPr lang="en-US" dirty="0"/>
          </a:p>
        </p:txBody>
      </p:sp>
      <p:sp>
        <p:nvSpPr>
          <p:cNvPr id="10" name="Content Placeholder 2"/>
          <p:cNvSpPr>
            <a:spLocks noGrp="1"/>
          </p:cNvSpPr>
          <p:nvPr>
            <p:ph idx="1"/>
          </p:nvPr>
        </p:nvSpPr>
        <p:spPr>
          <a:xfrm>
            <a:off x="1143000" y="1524000"/>
            <a:ext cx="7732776" cy="4648200"/>
          </a:xfrm>
        </p:spPr>
        <p:txBody>
          <a:bodyPr/>
          <a:lstStyle>
            <a:lvl1pPr>
              <a:buClr>
                <a:schemeClr val="accent2"/>
              </a:buClr>
              <a:defRPr>
                <a:latin typeface="Arial"/>
                <a:cs typeface="Arial"/>
              </a:defRPr>
            </a:lvl1pPr>
            <a:lvl2pPr>
              <a:buClr>
                <a:schemeClr val="accent2"/>
              </a:buClr>
              <a:defRPr>
                <a:latin typeface="Arial"/>
                <a:cs typeface="Arial"/>
              </a:defRPr>
            </a:lvl2pPr>
            <a:lvl3pPr>
              <a:buClr>
                <a:schemeClr val="accent2"/>
              </a:buClr>
              <a:defRPr>
                <a:latin typeface="Arial"/>
                <a:cs typeface="Arial"/>
              </a:defRPr>
            </a:lvl3pPr>
            <a:lvl4pPr>
              <a:buClr>
                <a:schemeClr val="accent2"/>
              </a:buClr>
              <a:defRPr>
                <a:latin typeface="Arial"/>
                <a:cs typeface="Arial"/>
              </a:defRPr>
            </a:lvl4pPr>
            <a:lvl5pPr>
              <a:buClr>
                <a:schemeClr val="accent2"/>
              </a:buCl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 Title, Footer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136D35A-947D-450B-BDAF-9AABAF18ACB9}" type="slidenum">
              <a:rPr lang="en-US" smtClean="0"/>
              <a:pPr/>
              <a:t>‹#›</a:t>
            </a:fld>
            <a:endParaRPr lang="en-US"/>
          </a:p>
        </p:txBody>
      </p:sp>
      <p:sp>
        <p:nvSpPr>
          <p:cNvPr id="9" name="Footer Placeholder 4"/>
          <p:cNvSpPr>
            <a:spLocks noGrp="1"/>
          </p:cNvSpPr>
          <p:nvPr>
            <p:ph type="ftr" sz="quarter" idx="3"/>
          </p:nvPr>
        </p:nvSpPr>
        <p:spPr>
          <a:xfrm rot="5400000">
            <a:off x="7974775" y="5247768"/>
            <a:ext cx="2119313" cy="182561"/>
          </a:xfrm>
          <a:prstGeom prst="rect">
            <a:avLst/>
          </a:prstGeom>
        </p:spPr>
        <p:txBody>
          <a:bodyPr/>
          <a:lstStyle>
            <a:lvl1pPr>
              <a:defRPr sz="600">
                <a:latin typeface="Melior Com" pitchFamily="18" charset="0"/>
              </a:defRPr>
            </a:lvl1pPr>
          </a:lstStyle>
          <a:p>
            <a:r>
              <a:rPr lang="en-US" dirty="0" smtClean="0">
                <a:sym typeface="Symbol"/>
              </a:rPr>
              <a:t>2012 Truven Health Analytics  ◦  June 2012</a:t>
            </a:r>
            <a:endParaRPr lang="en-US" dirty="0">
              <a:sym typeface="Symbol"/>
            </a:endParaRPr>
          </a:p>
        </p:txBody>
      </p:sp>
      <p:sp>
        <p:nvSpPr>
          <p:cNvPr id="5" name="Rectangle 4"/>
          <p:cNvSpPr/>
          <p:nvPr userDrawn="1"/>
        </p:nvSpPr>
        <p:spPr>
          <a:xfrm>
            <a:off x="0" y="0"/>
            <a:ext cx="25908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2400" b="1" cap="all">
                <a:latin typeface="Arial" pitchFamily="34" charset="0"/>
                <a:cs typeface="Arial"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dirty="0" smtClean="0"/>
              <a:t>2012 Truven Health Analytics  ◦  June 2012</a:t>
            </a:r>
            <a:endParaRPr lang="en-US" dirty="0"/>
          </a:p>
        </p:txBody>
      </p:sp>
      <p:sp>
        <p:nvSpPr>
          <p:cNvPr id="6" name="Slide Number Placeholder 5"/>
          <p:cNvSpPr>
            <a:spLocks noGrp="1"/>
          </p:cNvSpPr>
          <p:nvPr>
            <p:ph type="sldNum" sz="quarter" idx="12"/>
          </p:nvPr>
        </p:nvSpPr>
        <p:spPr/>
        <p:txBody>
          <a:bodyPr/>
          <a:lstStyle/>
          <a:p>
            <a:fld id="{4136D35A-947D-450B-BDAF-9AABAF18ACB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dirty="0" smtClean="0"/>
              <a:t>2012 Truven Health Analytics  ◦  June 2012</a:t>
            </a:r>
            <a:endParaRPr lang="en-US" dirty="0"/>
          </a:p>
        </p:txBody>
      </p:sp>
      <p:sp>
        <p:nvSpPr>
          <p:cNvPr id="7" name="Slide Number Placeholder 6"/>
          <p:cNvSpPr>
            <a:spLocks noGrp="1"/>
          </p:cNvSpPr>
          <p:nvPr>
            <p:ph type="sldNum" sz="quarter" idx="12"/>
          </p:nvPr>
        </p:nvSpPr>
        <p:spPr/>
        <p:txBody>
          <a:bodyPr/>
          <a:lstStyle/>
          <a:p>
            <a:fld id="{4136D35A-947D-450B-BDAF-9AABAF18AC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dirty="0" smtClean="0"/>
              <a:t>2012 Truven Health Analytics  ◦  June 2012</a:t>
            </a:r>
            <a:endParaRPr lang="en-US" dirty="0"/>
          </a:p>
        </p:txBody>
      </p:sp>
      <p:sp>
        <p:nvSpPr>
          <p:cNvPr id="9" name="Slide Number Placeholder 8"/>
          <p:cNvSpPr>
            <a:spLocks noGrp="1"/>
          </p:cNvSpPr>
          <p:nvPr>
            <p:ph type="sldNum" sz="quarter" idx="12"/>
          </p:nvPr>
        </p:nvSpPr>
        <p:spPr/>
        <p:txBody>
          <a:bodyPr/>
          <a:lstStyle/>
          <a:p>
            <a:fld id="{4136D35A-947D-450B-BDAF-9AABAF18ACB9}"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 name="Rectangle 20"/>
          <p:cNvSpPr/>
          <p:nvPr userDrawn="1"/>
        </p:nvSpPr>
        <p:spPr>
          <a:xfrm>
            <a:off x="8686800" y="6400800"/>
            <a:ext cx="457200"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143000" y="1524001"/>
            <a:ext cx="7696200" cy="464819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6" name="Group 25"/>
          <p:cNvGrpSpPr/>
          <p:nvPr userDrawn="1"/>
        </p:nvGrpSpPr>
        <p:grpSpPr>
          <a:xfrm rot="10800000" flipH="1" flipV="1">
            <a:off x="0" y="233854"/>
            <a:ext cx="990600" cy="604345"/>
            <a:chOff x="0" y="228600"/>
            <a:chExt cx="7543800" cy="1130808"/>
          </a:xfrm>
        </p:grpSpPr>
        <p:sp>
          <p:nvSpPr>
            <p:cNvPr id="10" name="Rectangle 9"/>
            <p:cNvSpPr/>
            <p:nvPr userDrawn="1"/>
          </p:nvSpPr>
          <p:spPr>
            <a:xfrm>
              <a:off x="0" y="228600"/>
              <a:ext cx="61722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640080"/>
              <a:ext cx="7543800"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054608"/>
              <a:ext cx="48006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ooter Placeholder 4"/>
          <p:cNvSpPr>
            <a:spLocks noGrp="1"/>
          </p:cNvSpPr>
          <p:nvPr>
            <p:ph type="ftr" sz="quarter" idx="3"/>
          </p:nvPr>
        </p:nvSpPr>
        <p:spPr>
          <a:xfrm rot="5400000">
            <a:off x="7974775" y="5247768"/>
            <a:ext cx="2119313" cy="182561"/>
          </a:xfrm>
          <a:prstGeom prst="rect">
            <a:avLst/>
          </a:prstGeom>
        </p:spPr>
        <p:txBody>
          <a:bodyPr/>
          <a:lstStyle>
            <a:lvl1pPr>
              <a:defRPr sz="600">
                <a:latin typeface="Melior Com" pitchFamily="18" charset="0"/>
              </a:defRPr>
            </a:lvl1pPr>
          </a:lstStyle>
          <a:p>
            <a:r>
              <a:rPr lang="en-US" dirty="0" smtClean="0">
                <a:sym typeface="Symbol"/>
              </a:rPr>
              <a:t>2012 Truven Health Analytics  ◦  June 2012</a:t>
            </a:r>
            <a:endParaRPr lang="en-US" dirty="0">
              <a:sym typeface="Symbol"/>
            </a:endParaRPr>
          </a:p>
        </p:txBody>
      </p:sp>
      <p:sp>
        <p:nvSpPr>
          <p:cNvPr id="6" name="Slide Number Placeholder 5"/>
          <p:cNvSpPr>
            <a:spLocks noGrp="1"/>
          </p:cNvSpPr>
          <p:nvPr>
            <p:ph type="sldNum" sz="quarter" idx="4"/>
          </p:nvPr>
        </p:nvSpPr>
        <p:spPr>
          <a:xfrm>
            <a:off x="8610600" y="6400800"/>
            <a:ext cx="533400" cy="228600"/>
          </a:xfrm>
          <a:prstGeom prst="rect">
            <a:avLst/>
          </a:prstGeom>
        </p:spPr>
        <p:txBody>
          <a:bodyPr vert="horz" lIns="91440" tIns="45720" rIns="91440" bIns="45720" rtlCol="0" anchor="ctr"/>
          <a:lstStyle>
            <a:lvl1pPr algn="r">
              <a:defRPr sz="1000" b="1">
                <a:solidFill>
                  <a:schemeClr val="bg1"/>
                </a:solidFill>
                <a:latin typeface="Melior Com" pitchFamily="18" charset="0"/>
                <a:cs typeface="Gotham Bold" pitchFamily="50" charset="0"/>
              </a:defRPr>
            </a:lvl1pPr>
          </a:lstStyle>
          <a:p>
            <a:fld id="{F66C81C8-30C7-40FE-93BD-3E6CEA768011}" type="slidenum">
              <a:rPr lang="en-US" smtClean="0"/>
              <a:pPr/>
              <a:t>‹#›</a:t>
            </a:fld>
            <a:endParaRPr lang="en-US" dirty="0"/>
          </a:p>
        </p:txBody>
      </p:sp>
      <p:pic>
        <p:nvPicPr>
          <p:cNvPr id="11" name="Picture 10" descr="tru_logo_4cp_pos_noTM.pn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52400" y="6019800"/>
            <a:ext cx="2070244" cy="838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4" r:id="rId2"/>
    <p:sldLayoutId id="2147483660" r:id="rId3"/>
    <p:sldLayoutId id="2147483650" r:id="rId4"/>
    <p:sldLayoutId id="2147483662" r:id="rId5"/>
    <p:sldLayoutId id="2147483663"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accent2"/>
        </a:buClr>
        <a:buFont typeface="Wingdings" charset="2"/>
        <a:buChar char="§"/>
        <a:defRPr sz="2000" b="0" i="0" kern="1200">
          <a:solidFill>
            <a:schemeClr val="tx1"/>
          </a:solidFill>
          <a:latin typeface="Arial"/>
          <a:ea typeface="+mn-ea"/>
          <a:cs typeface="Arial"/>
        </a:defRPr>
      </a:lvl1pPr>
      <a:lvl2pPr marL="742950" indent="-285750" algn="l" defTabSz="914400" rtl="0" eaLnBrk="1" latinLnBrk="0" hangingPunct="1">
        <a:spcBef>
          <a:spcPct val="20000"/>
        </a:spcBef>
        <a:buClr>
          <a:schemeClr val="accent2"/>
        </a:buClr>
        <a:buFont typeface="Wingdings" charset="2"/>
        <a:buChar char="§"/>
        <a:defRPr sz="1800" b="0" i="0" kern="1200">
          <a:solidFill>
            <a:schemeClr val="tx1"/>
          </a:solidFill>
          <a:latin typeface="Arial"/>
          <a:ea typeface="+mn-ea"/>
          <a:cs typeface="Arial"/>
        </a:defRPr>
      </a:lvl2pPr>
      <a:lvl3pPr marL="1143000" indent="-228600" algn="l" defTabSz="914400" rtl="0" eaLnBrk="1" latinLnBrk="0" hangingPunct="1">
        <a:spcBef>
          <a:spcPct val="20000"/>
        </a:spcBef>
        <a:buClr>
          <a:schemeClr val="accent2"/>
        </a:buClr>
        <a:buFont typeface="Wingdings" charset="2"/>
        <a:buChar char="§"/>
        <a:defRPr sz="1600" b="0" i="0" kern="1200">
          <a:solidFill>
            <a:schemeClr val="tx1"/>
          </a:solidFill>
          <a:latin typeface="Arial"/>
          <a:ea typeface="+mn-ea"/>
          <a:cs typeface="Arial"/>
        </a:defRPr>
      </a:lvl3pPr>
      <a:lvl4pPr marL="1600200" indent="-228600" algn="l" defTabSz="914400" rtl="0" eaLnBrk="1" latinLnBrk="0" hangingPunct="1">
        <a:spcBef>
          <a:spcPct val="20000"/>
        </a:spcBef>
        <a:buClr>
          <a:schemeClr val="accent2"/>
        </a:buClr>
        <a:buSzPct val="100000"/>
        <a:buFont typeface="Wingdings" charset="2"/>
        <a:buChar char="§"/>
        <a:defRPr sz="1400" b="0" i="0" kern="1200">
          <a:solidFill>
            <a:schemeClr val="tx1"/>
          </a:solidFill>
          <a:latin typeface="Arial"/>
          <a:ea typeface="+mn-ea"/>
          <a:cs typeface="Arial"/>
        </a:defRPr>
      </a:lvl4pPr>
      <a:lvl5pPr marL="2057400" indent="-228600" algn="l" defTabSz="914400" rtl="0" eaLnBrk="1" latinLnBrk="0" hangingPunct="1">
        <a:spcBef>
          <a:spcPct val="20000"/>
        </a:spcBef>
        <a:buClr>
          <a:schemeClr val="accent2"/>
        </a:buClr>
        <a:buFont typeface="Wingdings" charset="2"/>
        <a:buChar char="§"/>
        <a:defRPr sz="1200" b="0" i="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TRUVEN HEALTH ANALYTICS</a:t>
            </a:r>
            <a:endParaRPr lang="en-US" dirty="0"/>
          </a:p>
        </p:txBody>
      </p:sp>
      <p:sp>
        <p:nvSpPr>
          <p:cNvPr id="5" name="Text Placeholder 4"/>
          <p:cNvSpPr>
            <a:spLocks noGrp="1"/>
          </p:cNvSpPr>
          <p:nvPr>
            <p:ph type="body" sz="quarter" idx="10"/>
          </p:nvPr>
        </p:nvSpPr>
        <p:spPr/>
        <p:txBody>
          <a:bodyPr>
            <a:normAutofit fontScale="92500"/>
          </a:bodyPr>
          <a:lstStyle/>
          <a:p>
            <a:r>
              <a:rPr lang="en-US" sz="2400" dirty="0" smtClean="0"/>
              <a:t>MARKETSCAN</a:t>
            </a:r>
            <a:r>
              <a:rPr lang="en-US" sz="2400" baseline="30000" dirty="0" smtClean="0">
                <a:cs typeface="Arial" charset="0"/>
              </a:rPr>
              <a:t>® </a:t>
            </a:r>
            <a:r>
              <a:rPr lang="en-US" sz="2400" dirty="0" smtClean="0"/>
              <a:t>RESEARCH DATABASES, PART II</a:t>
            </a:r>
          </a:p>
        </p:txBody>
      </p:sp>
      <p:sp>
        <p:nvSpPr>
          <p:cNvPr id="6" name="Text Placeholder 5"/>
          <p:cNvSpPr>
            <a:spLocks noGrp="1"/>
          </p:cNvSpPr>
          <p:nvPr>
            <p:ph type="body" sz="quarter" idx="11"/>
          </p:nvPr>
        </p:nvSpPr>
        <p:spPr>
          <a:xfrm>
            <a:off x="0" y="4724400"/>
            <a:ext cx="4572000" cy="609600"/>
          </a:xfrm>
        </p:spPr>
        <p:txBody>
          <a:bodyPr anchor="ctr">
            <a:normAutofit fontScale="92500" lnSpcReduction="20000"/>
          </a:bodyPr>
          <a:lstStyle/>
          <a:p>
            <a:r>
              <a:rPr lang="en-US" dirty="0" smtClean="0"/>
              <a:t>     </a:t>
            </a:r>
          </a:p>
          <a:p>
            <a:r>
              <a:rPr lang="en-US" sz="2200" b="1" dirty="0" smtClean="0">
                <a:ea typeface="+mj-ea"/>
              </a:rPr>
              <a:t>	Custom Data Analytics</a:t>
            </a:r>
          </a:p>
          <a:p>
            <a:endParaRPr lang="en-US" sz="2200" b="1" dirty="0">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81125"/>
            <a:ext cx="7732776" cy="4791075"/>
          </a:xfrm>
        </p:spPr>
        <p:txBody>
          <a:bodyPr>
            <a:normAutofit/>
          </a:bodyPr>
          <a:lstStyle/>
          <a:p>
            <a:r>
              <a:rPr lang="en-US" dirty="0" smtClean="0"/>
              <a:t>Not a person-level file</a:t>
            </a:r>
          </a:p>
          <a:p>
            <a:r>
              <a:rPr lang="en-US" dirty="0" smtClean="0"/>
              <a:t>Contains the </a:t>
            </a:r>
            <a:r>
              <a:rPr lang="en-US" u="sng" dirty="0" smtClean="0"/>
              <a:t>quarterly counts </a:t>
            </a:r>
            <a:r>
              <a:rPr lang="en-US" dirty="0" smtClean="0"/>
              <a:t> of medical and drug covered lives by various demographic categories for rate-based analyses (population counts are based on a “snapshot” of coverage on a specific date during a quarter)</a:t>
            </a:r>
          </a:p>
          <a:p>
            <a:pPr lvl="1"/>
            <a:r>
              <a:rPr lang="en-US" dirty="0" smtClean="0"/>
              <a:t>Age group, gender, relation to employee</a:t>
            </a:r>
          </a:p>
          <a:p>
            <a:pPr lvl="1"/>
            <a:r>
              <a:rPr lang="en-US" dirty="0" smtClean="0"/>
              <a:t>Industry, employee classification, employment status</a:t>
            </a:r>
          </a:p>
          <a:p>
            <a:pPr lvl="1"/>
            <a:r>
              <a:rPr lang="en-US" dirty="0" smtClean="0"/>
              <a:t>Region, state</a:t>
            </a:r>
          </a:p>
          <a:p>
            <a:pPr lvl="1"/>
            <a:r>
              <a:rPr lang="en-US" dirty="0" smtClean="0"/>
              <a:t>Plan type</a:t>
            </a:r>
          </a:p>
          <a:p>
            <a:r>
              <a:rPr lang="en-US" dirty="0" smtClean="0"/>
              <a:t>Indicator variables (or flags) on the table indicate whether prescription drug data are available in a given year</a:t>
            </a:r>
          </a:p>
          <a:p>
            <a:r>
              <a:rPr lang="en-US" dirty="0" smtClean="0"/>
              <a:t>File is used generally to calculate denominators for rates</a:t>
            </a:r>
          </a:p>
        </p:txBody>
      </p:sp>
      <p:sp>
        <p:nvSpPr>
          <p:cNvPr id="3" name="Title 2"/>
          <p:cNvSpPr>
            <a:spLocks noGrp="1"/>
          </p:cNvSpPr>
          <p:nvPr>
            <p:ph type="title"/>
          </p:nvPr>
        </p:nvSpPr>
        <p:spPr/>
        <p:txBody>
          <a:bodyPr/>
          <a:lstStyle/>
          <a:p>
            <a:r>
              <a:rPr lang="en-US" dirty="0" smtClean="0"/>
              <a:t>AGGREGATED POPULATIONS TABLE (P)</a:t>
            </a:r>
            <a:endParaRPr lang="en-US" dirty="0"/>
          </a:p>
        </p:txBody>
      </p:sp>
      <p:sp>
        <p:nvSpPr>
          <p:cNvPr id="5" name="Footer Placeholder 4"/>
          <p:cNvSpPr>
            <a:spLocks noGrp="1"/>
          </p:cNvSpPr>
          <p:nvPr>
            <p:ph type="ftr" sz="quarter" idx="3"/>
          </p:nvPr>
        </p:nvSpPr>
        <p:spPr/>
        <p:txBody>
          <a:bodyPr/>
          <a:lstStyle>
            <a:lvl1pPr>
              <a:defRPr sz="600">
                <a:latin typeface="+mj-lt"/>
              </a:defRPr>
            </a:lvl1pPr>
          </a:lstStyle>
          <a:p>
            <a:r>
              <a:rPr lang="en-US" dirty="0" smtClean="0">
                <a:sym typeface="Symbol"/>
              </a:rPr>
              <a:t>2012 Truven Health Analytics  Inc.</a:t>
            </a:r>
            <a:endParaRPr lang="en-US" dirty="0">
              <a:sym typeface="Symbol"/>
            </a:endParaRPr>
          </a:p>
        </p:txBody>
      </p:sp>
      <p:sp>
        <p:nvSpPr>
          <p:cNvPr id="6" name="Slide Number Placeholder 5"/>
          <p:cNvSpPr>
            <a:spLocks noGrp="1"/>
          </p:cNvSpPr>
          <p:nvPr>
            <p:ph type="sldNum" sz="quarter" idx="4294967295"/>
          </p:nvPr>
        </p:nvSpPr>
        <p:spPr>
          <a:xfrm>
            <a:off x="8610600" y="6400800"/>
            <a:ext cx="533400" cy="228600"/>
          </a:xfrm>
          <a:prstGeom prst="rect">
            <a:avLst/>
          </a:prstGeom>
        </p:spPr>
        <p:txBody>
          <a:bodyPr/>
          <a:lstStyle>
            <a:lvl1pPr algn="r">
              <a:defRPr sz="1000" b="1">
                <a:solidFill>
                  <a:schemeClr val="bg1"/>
                </a:solidFill>
                <a:latin typeface="+mj-lt"/>
                <a:cs typeface="Gotham Bold" pitchFamily="50" charset="0"/>
              </a:defRPr>
            </a:lvl1pPr>
          </a:lstStyle>
          <a:p>
            <a:fld id="{F66C81C8-30C7-40FE-93BD-3E6CEA768011}" type="slidenum">
              <a:rPr lang="en-US" smtClean="0">
                <a:latin typeface="Arial" pitchFamily="34" charset="0"/>
                <a:cs typeface="Arial" pitchFamily="34" charset="0"/>
              </a:rPr>
              <a:pPr/>
              <a:t>10</a:t>
            </a:fld>
            <a:endParaRPr lang="en-US" dirty="0">
              <a:latin typeface="Arial" pitchFamily="34" charset="0"/>
              <a:cs typeface="Arial" pitchFamily="34" charset="0"/>
            </a:endParaRPr>
          </a:p>
        </p:txBody>
      </p:sp>
    </p:spTree>
    <p:extLst>
      <p:ext uri="{BB962C8B-B14F-4D97-AF65-F5344CB8AC3E}">
        <p14:creationId xmlns:p14="http://schemas.microsoft.com/office/powerpoint/2010/main" val="3425703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Person-level enrollment records with demographic and plan information on users and non-users of services</a:t>
            </a:r>
          </a:p>
          <a:p>
            <a:endParaRPr lang="en-US" dirty="0" smtClean="0"/>
          </a:p>
          <a:p>
            <a:r>
              <a:rPr lang="en-US" dirty="0" smtClean="0"/>
              <a:t>Annual Table</a:t>
            </a:r>
          </a:p>
          <a:p>
            <a:pPr lvl="1"/>
            <a:r>
              <a:rPr lang="en-US" dirty="0" smtClean="0"/>
              <a:t>Record represents enrollment during the year</a:t>
            </a:r>
          </a:p>
          <a:p>
            <a:pPr lvl="1"/>
            <a:r>
              <a:rPr lang="en-US" dirty="0" smtClean="0"/>
              <a:t>Monthly flags indicate the enrollment status, plan type, days enrolled</a:t>
            </a:r>
          </a:p>
          <a:p>
            <a:endParaRPr lang="en-US" dirty="0" smtClean="0"/>
          </a:p>
          <a:p>
            <a:r>
              <a:rPr lang="en-US" dirty="0" smtClean="0"/>
              <a:t>Detail Table</a:t>
            </a:r>
          </a:p>
          <a:p>
            <a:pPr lvl="1"/>
            <a:r>
              <a:rPr lang="en-US" dirty="0" smtClean="0"/>
              <a:t>One record per enrollee per month</a:t>
            </a:r>
          </a:p>
          <a:p>
            <a:endParaRPr lang="en-US" dirty="0"/>
          </a:p>
        </p:txBody>
      </p:sp>
      <p:sp>
        <p:nvSpPr>
          <p:cNvPr id="3" name="Title 2"/>
          <p:cNvSpPr>
            <a:spLocks noGrp="1"/>
          </p:cNvSpPr>
          <p:nvPr>
            <p:ph type="title"/>
          </p:nvPr>
        </p:nvSpPr>
        <p:spPr/>
        <p:txBody>
          <a:bodyPr/>
          <a:lstStyle/>
          <a:p>
            <a:r>
              <a:rPr lang="en-US" dirty="0" smtClean="0"/>
              <a:t>ENROLLMENT TABLES (A and T)</a:t>
            </a:r>
            <a:endParaRPr lang="en-US" dirty="0"/>
          </a:p>
        </p:txBody>
      </p:sp>
      <p:sp>
        <p:nvSpPr>
          <p:cNvPr id="4" name="Slide Number Placeholder 3"/>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11</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FLOW DIAGRAM</a:t>
            </a:r>
            <a:endParaRPr lang="en-US" dirty="0"/>
          </a:p>
        </p:txBody>
      </p:sp>
      <p:sp>
        <p:nvSpPr>
          <p:cNvPr id="4" name="Slide Number Placeholder 3"/>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12</a:t>
            </a:fld>
            <a:endParaRPr lang="en-US" dirty="0">
              <a:latin typeface="Arial" pitchFamily="34" charset="0"/>
              <a:cs typeface="Arial" pitchFamily="34" charset="0"/>
            </a:endParaRPr>
          </a:p>
        </p:txBody>
      </p:sp>
      <p:pic>
        <p:nvPicPr>
          <p:cNvPr id="221186" name="Picture 2"/>
          <p:cNvPicPr>
            <a:picLocks noChangeAspect="1" noChangeArrowheads="1"/>
          </p:cNvPicPr>
          <p:nvPr/>
        </p:nvPicPr>
        <p:blipFill>
          <a:blip r:embed="rId2" cstate="print"/>
          <a:srcRect/>
          <a:stretch>
            <a:fillRect/>
          </a:stretch>
        </p:blipFill>
        <p:spPr bwMode="auto">
          <a:xfrm>
            <a:off x="1752600" y="914400"/>
            <a:ext cx="5658395" cy="56501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268788" y="6394450"/>
            <a:ext cx="457200" cy="231775"/>
          </a:xfrm>
          <a:prstGeom prst="rect">
            <a:avLst/>
          </a:prstGeom>
        </p:spPr>
        <p:txBody>
          <a:bodyPr/>
          <a:lstStyle/>
          <a:p>
            <a:fld id="{2B76567B-8B0B-4654-A338-925355305D4F}" type="slidenum">
              <a:rPr lang="en-US"/>
              <a:pPr/>
              <a:t>13</a:t>
            </a:fld>
            <a:endParaRPr lang="en-US" dirty="0"/>
          </a:p>
        </p:txBody>
      </p:sp>
      <p:sp>
        <p:nvSpPr>
          <p:cNvPr id="984066" name="Rectangle 2"/>
          <p:cNvSpPr>
            <a:spLocks noGrp="1" noChangeArrowheads="1"/>
          </p:cNvSpPr>
          <p:nvPr>
            <p:ph type="title"/>
          </p:nvPr>
        </p:nvSpPr>
        <p:spPr/>
        <p:txBody>
          <a:bodyPr/>
          <a:lstStyle/>
          <a:p>
            <a:r>
              <a:rPr lang="en-US" dirty="0" smtClean="0"/>
              <a:t>MARKETSCAN VS. MARKETSCAN ONE?</a:t>
            </a:r>
            <a:endParaRPr lang="en-US" dirty="0"/>
          </a:p>
        </p:txBody>
      </p:sp>
      <p:graphicFrame>
        <p:nvGraphicFramePr>
          <p:cNvPr id="7" name="Content Placeholder 6"/>
          <p:cNvGraphicFramePr>
            <a:graphicFrameLocks noGrp="1"/>
          </p:cNvGraphicFramePr>
          <p:nvPr>
            <p:ph idx="1"/>
          </p:nvPr>
        </p:nvGraphicFramePr>
        <p:xfrm>
          <a:off x="914400" y="1295400"/>
          <a:ext cx="7239000" cy="4495800"/>
        </p:xfrm>
        <a:graphic>
          <a:graphicData uri="http://schemas.openxmlformats.org/drawingml/2006/table">
            <a:tbl>
              <a:tblPr firstRow="1" bandRow="1">
                <a:tableStyleId>{5C22544A-7EE6-4342-B048-85BDC9FD1C3A}</a:tableStyleId>
              </a:tblPr>
              <a:tblGrid>
                <a:gridCol w="3921439"/>
                <a:gridCol w="3317561"/>
              </a:tblGrid>
              <a:tr h="370840">
                <a:tc>
                  <a:txBody>
                    <a:bodyPr/>
                    <a:lstStyle/>
                    <a:p>
                      <a:r>
                        <a:rPr lang="en-US" dirty="0" smtClean="0">
                          <a:latin typeface="Arial" pitchFamily="34" charset="0"/>
                          <a:cs typeface="Arial" pitchFamily="34" charset="0"/>
                        </a:rPr>
                        <a:t>MSN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MSN</a:t>
                      </a:r>
                      <a:r>
                        <a:rPr lang="en-US" baseline="0" dirty="0" smtClean="0">
                          <a:latin typeface="Arial" pitchFamily="34" charset="0"/>
                          <a:cs typeface="Arial" pitchFamily="34" charset="0"/>
                        </a:rPr>
                        <a:t>1</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Separate</a:t>
                      </a:r>
                      <a:r>
                        <a:rPr lang="en-US" baseline="0" dirty="0" smtClean="0">
                          <a:latin typeface="Arial" pitchFamily="34" charset="0"/>
                          <a:cs typeface="Arial" pitchFamily="34" charset="0"/>
                        </a:rPr>
                        <a:t> file for each calender year</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One file for 10-year</a:t>
                      </a:r>
                      <a:r>
                        <a:rPr lang="en-US" baseline="0" dirty="0" smtClean="0">
                          <a:latin typeface="Arial" pitchFamily="34" charset="0"/>
                          <a:cs typeface="Arial" pitchFamily="34" charset="0"/>
                        </a:rPr>
                        <a:t> data</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1997-current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The most current 10-year</a:t>
                      </a:r>
                      <a:r>
                        <a:rPr lang="en-US" baseline="0" dirty="0" smtClean="0">
                          <a:latin typeface="Arial" pitchFamily="34" charset="0"/>
                          <a:cs typeface="Arial" pitchFamily="34" charset="0"/>
                        </a:rPr>
                        <a:t> data</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“Flat</a:t>
                      </a:r>
                      <a:r>
                        <a:rPr lang="en-US" baseline="0" dirty="0" smtClean="0">
                          <a:latin typeface="Arial" pitchFamily="34" charset="0"/>
                          <a:cs typeface="Arial" pitchFamily="34" charset="0"/>
                        </a:rPr>
                        <a:t> file” database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Relational</a:t>
                      </a:r>
                      <a:r>
                        <a:rPr lang="en-US" baseline="0" dirty="0" smtClean="0">
                          <a:latin typeface="Arial" pitchFamily="34" charset="0"/>
                          <a:cs typeface="Arial" pitchFamily="34" charset="0"/>
                        </a:rPr>
                        <a:t> database – Records are indexed which reduces run time.</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None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Some</a:t>
                      </a:r>
                      <a:r>
                        <a:rPr lang="en-US" baseline="0" dirty="0" smtClean="0">
                          <a:latin typeface="Arial" pitchFamily="34" charset="0"/>
                          <a:cs typeface="Arial" pitchFamily="34" charset="0"/>
                        </a:rPr>
                        <a:t> commonly used fields preprogramed as part of the database: payment proxy, ruleout flag, etc…</a:t>
                      </a:r>
                      <a:endParaRPr lang="en-US" dirty="0">
                        <a:latin typeface="Arial" pitchFamily="34" charset="0"/>
                        <a:cs typeface="Arial" pitchFamily="34" charset="0"/>
                      </a:endParaRPr>
                    </a:p>
                  </a:txBody>
                  <a:tcPr/>
                </a:tc>
              </a:tr>
              <a:tr h="370840">
                <a:tc gridSpan="2">
                  <a:txBody>
                    <a:bodyPr/>
                    <a:lstStyle/>
                    <a:p>
                      <a:r>
                        <a:rPr lang="en-US" dirty="0" smtClean="0">
                          <a:latin typeface="Arial" pitchFamily="34" charset="0"/>
                          <a:cs typeface="Arial" pitchFamily="34" charset="0"/>
                        </a:rPr>
                        <a:t>MSN is updated 2 weeks earlier than MSN1 but the two databases</a:t>
                      </a:r>
                      <a:r>
                        <a:rPr lang="en-US" baseline="0" dirty="0" smtClean="0">
                          <a:latin typeface="Arial" pitchFamily="34" charset="0"/>
                          <a:cs typeface="Arial" pitchFamily="34" charset="0"/>
                        </a:rPr>
                        <a:t> are nearly identical once updated.</a:t>
                      </a:r>
                    </a:p>
                  </a:txBody>
                  <a:tcPr/>
                </a:tc>
                <a:tc hMerge="1">
                  <a:txBody>
                    <a:bodyPr/>
                    <a:lstStyle/>
                    <a:p>
                      <a:endParaRPr lang="en-US" dirty="0"/>
                    </a:p>
                  </a:txBody>
                  <a:tcPr/>
                </a:tc>
              </a:tr>
              <a:tr h="370840">
                <a:tc gridSpan="2">
                  <a:txBody>
                    <a:bodyPr/>
                    <a:lstStyle/>
                    <a:p>
                      <a:r>
                        <a:rPr lang="en-US" baseline="0" dirty="0" smtClean="0">
                          <a:latin typeface="Arial" pitchFamily="34" charset="0"/>
                          <a:cs typeface="Arial" pitchFamily="34" charset="0"/>
                        </a:rPr>
                        <a:t>Programmers often use both MSN and MSN1 for the same project for practical reasons. Ask the programmer and document it in the spec.</a:t>
                      </a:r>
                    </a:p>
                  </a:txBody>
                  <a:tcPr/>
                </a:tc>
                <a:tc hMerge="1">
                  <a:txBody>
                    <a:bodyPr/>
                    <a:lstStyle/>
                    <a:p>
                      <a:endParaRPr lang="en-US"/>
                    </a:p>
                  </a:txBody>
                  <a:tcPr/>
                </a:tc>
              </a:tr>
            </a:tbl>
          </a:graphicData>
        </a:graphic>
      </p:graphicFrame>
      <p:sp>
        <p:nvSpPr>
          <p:cNvPr id="6" name="Slide Number Placeholder 3"/>
          <p:cNvSpPr>
            <a:spLocks noGrp="1"/>
          </p:cNvSpPr>
          <p:nvPr>
            <p:ph type="sldNum" sz="quarter" idx="12"/>
          </p:nvPr>
        </p:nvSpPr>
        <p:spPr>
          <a:xfrm>
            <a:off x="8610600" y="6400800"/>
            <a:ext cx="533400" cy="228600"/>
          </a:xfrm>
        </p:spPr>
        <p:txBody>
          <a:bodyPr/>
          <a:lstStyle/>
          <a:p>
            <a:fld id="{4136D35A-947D-450B-BDAF-9AABAF18ACB9}" type="slidenum">
              <a:rPr lang="en-US" smtClean="0">
                <a:latin typeface="Arial" pitchFamily="34" charset="0"/>
                <a:cs typeface="Arial" pitchFamily="34" charset="0"/>
              </a:rPr>
              <a:pPr/>
              <a:t>13</a:t>
            </a:fld>
            <a:endParaRPr lang="en-US" dirty="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tx2"/>
                </a:solidFill>
              </a:rPr>
              <a:t>Data Elements</a:t>
            </a:r>
          </a:p>
        </p:txBody>
      </p:sp>
      <p:sp>
        <p:nvSpPr>
          <p:cNvPr id="4" name="Slide Number Placeholder 3"/>
          <p:cNvSpPr>
            <a:spLocks noGrp="1"/>
          </p:cNvSpPr>
          <p:nvPr>
            <p:ph type="sldNum" sz="quarter" idx="12"/>
          </p:nvPr>
        </p:nvSpPr>
        <p:spPr/>
        <p:txBody>
          <a:bodyPr/>
          <a:lstStyle/>
          <a:p>
            <a:fld id="{4136D35A-947D-450B-BDAF-9AABAF18ACB9}"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ENROLID is the key person-level identifier</a:t>
            </a:r>
          </a:p>
          <a:p>
            <a:pPr lvl="1"/>
            <a:r>
              <a:rPr lang="en-US" dirty="0" smtClean="0"/>
              <a:t>Consistent across years and across files (Commercial and Medicare, I, S, O, D)</a:t>
            </a:r>
          </a:p>
          <a:p>
            <a:pPr lvl="1"/>
            <a:endParaRPr lang="en-US" sz="1600" dirty="0" smtClean="0"/>
          </a:p>
          <a:p>
            <a:pPr lvl="1"/>
            <a:r>
              <a:rPr lang="en-US" dirty="0" smtClean="0"/>
              <a:t>Methodology used to assign ENROLID differs depending on the level of information available from a particular data contributor</a:t>
            </a:r>
          </a:p>
          <a:p>
            <a:pPr lvl="2"/>
            <a:r>
              <a:rPr lang="en-US" dirty="0" smtClean="0"/>
              <a:t>EIDFLAG is an indicator for each of the assignment methodologies</a:t>
            </a:r>
          </a:p>
          <a:p>
            <a:endParaRPr lang="en-US" dirty="0" smtClean="0"/>
          </a:p>
          <a:p>
            <a:endParaRPr lang="en-US" dirty="0"/>
          </a:p>
        </p:txBody>
      </p:sp>
      <p:sp>
        <p:nvSpPr>
          <p:cNvPr id="3" name="Title 2"/>
          <p:cNvSpPr>
            <a:spLocks noGrp="1"/>
          </p:cNvSpPr>
          <p:nvPr>
            <p:ph type="title"/>
          </p:nvPr>
        </p:nvSpPr>
        <p:spPr/>
        <p:txBody>
          <a:bodyPr/>
          <a:lstStyle/>
          <a:p>
            <a:r>
              <a:rPr lang="en-US" dirty="0" smtClean="0"/>
              <a:t>PERSON-LEVEL IDENTIFIERS</a:t>
            </a:r>
            <a:endParaRPr lang="en-US" dirty="0"/>
          </a:p>
        </p:txBody>
      </p:sp>
      <p:sp>
        <p:nvSpPr>
          <p:cNvPr id="4" name="Slide Number Placeholder 3"/>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15</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nSpc>
                <a:spcPct val="150000"/>
              </a:lnSpc>
            </a:pPr>
            <a:r>
              <a:rPr lang="en-US" sz="2200" dirty="0" smtClean="0"/>
              <a:t>Diagnosis Codes</a:t>
            </a:r>
          </a:p>
          <a:p>
            <a:pPr lvl="1">
              <a:lnSpc>
                <a:spcPct val="150000"/>
              </a:lnSpc>
            </a:pPr>
            <a:r>
              <a:rPr lang="en-US" sz="1900" dirty="0" smtClean="0"/>
              <a:t>ICD-9-CM classification</a:t>
            </a:r>
          </a:p>
          <a:p>
            <a:pPr lvl="1">
              <a:lnSpc>
                <a:spcPct val="150000"/>
              </a:lnSpc>
            </a:pPr>
            <a:r>
              <a:rPr lang="en-US" sz="1900" dirty="0" smtClean="0"/>
              <a:t>Three to five digits in length</a:t>
            </a:r>
          </a:p>
          <a:p>
            <a:pPr lvl="1">
              <a:lnSpc>
                <a:spcPct val="150000"/>
              </a:lnSpc>
            </a:pPr>
            <a:r>
              <a:rPr lang="en-US" sz="1900" dirty="0" smtClean="0"/>
              <a:t>First character can be alpha (E or V); characters 2–5 are numeric</a:t>
            </a:r>
          </a:p>
          <a:p>
            <a:pPr lvl="1">
              <a:lnSpc>
                <a:spcPct val="150000"/>
              </a:lnSpc>
            </a:pPr>
            <a:r>
              <a:rPr lang="en-US" sz="1900" dirty="0" smtClean="0"/>
              <a:t>Decimal point implied between third and fourth digit, data left justified</a:t>
            </a:r>
          </a:p>
          <a:p>
            <a:pPr lvl="1">
              <a:lnSpc>
                <a:spcPct val="150000"/>
              </a:lnSpc>
            </a:pPr>
            <a:r>
              <a:rPr lang="en-US" sz="1900" dirty="0" smtClean="0"/>
              <a:t>Up to four diagnosis codes on the Inpatient Services and Outpatient Services Tables</a:t>
            </a:r>
          </a:p>
          <a:p>
            <a:pPr lvl="1">
              <a:lnSpc>
                <a:spcPct val="150000"/>
              </a:lnSpc>
            </a:pPr>
            <a:r>
              <a:rPr lang="en-US" sz="1900" dirty="0" smtClean="0"/>
              <a:t>Primary diagnosis and up to 15 secondary diagnoses on the Inpatient Admissions Table</a:t>
            </a:r>
          </a:p>
          <a:p>
            <a:pPr lvl="1">
              <a:lnSpc>
                <a:spcPct val="150000"/>
              </a:lnSpc>
            </a:pPr>
            <a:r>
              <a:rPr lang="en-US" sz="1900" dirty="0" smtClean="0"/>
              <a:t>Up to nine diagnosis codes in Facility Header</a:t>
            </a:r>
          </a:p>
          <a:p>
            <a:endParaRPr lang="en-US" dirty="0"/>
          </a:p>
        </p:txBody>
      </p:sp>
      <p:sp>
        <p:nvSpPr>
          <p:cNvPr id="3" name="Title 2"/>
          <p:cNvSpPr>
            <a:spLocks noGrp="1"/>
          </p:cNvSpPr>
          <p:nvPr>
            <p:ph type="title"/>
          </p:nvPr>
        </p:nvSpPr>
        <p:spPr/>
        <p:txBody>
          <a:bodyPr/>
          <a:lstStyle/>
          <a:p>
            <a:r>
              <a:rPr lang="en-US" dirty="0" smtClean="0"/>
              <a:t>CLINICAL VARIABLE SUMMARY</a:t>
            </a:r>
            <a:endParaRPr lang="en-US" dirty="0"/>
          </a:p>
        </p:txBody>
      </p:sp>
      <p:sp>
        <p:nvSpPr>
          <p:cNvPr id="4" name="Slide Number Placeholder 3"/>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16</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30175"/>
            <a:ext cx="8229600" cy="941388"/>
          </a:xfrm>
        </p:spPr>
        <p:txBody>
          <a:bodyPr/>
          <a:lstStyle/>
          <a:p>
            <a:pPr eaLnBrk="1" hangingPunct="1"/>
            <a:r>
              <a:rPr lang="en-US" altLang="en-US" smtClean="0">
                <a:latin typeface="Arial" pitchFamily="34" charset="0"/>
                <a:cs typeface="Arial" pitchFamily="34" charset="0"/>
              </a:rPr>
              <a:t>CLINICAL VARIABLE SUMMARY (CONT’D)</a:t>
            </a:r>
          </a:p>
        </p:txBody>
      </p:sp>
      <p:sp>
        <p:nvSpPr>
          <p:cNvPr id="60419" name="Rectangle 3"/>
          <p:cNvSpPr>
            <a:spLocks noGrp="1" noChangeArrowheads="1"/>
          </p:cNvSpPr>
          <p:nvPr>
            <p:ph idx="1"/>
          </p:nvPr>
        </p:nvSpPr>
        <p:spPr>
          <a:xfrm>
            <a:off x="457200" y="903922"/>
            <a:ext cx="8229600" cy="5241505"/>
          </a:xfrm>
        </p:spPr>
        <p:txBody>
          <a:bodyPr>
            <a:normAutofit/>
          </a:bodyPr>
          <a:lstStyle/>
          <a:p>
            <a:r>
              <a:rPr lang="en-US" dirty="0" smtClean="0"/>
              <a:t>ICD-10</a:t>
            </a:r>
          </a:p>
          <a:p>
            <a:pPr lvl="1"/>
            <a:r>
              <a:rPr lang="en-US" dirty="0" smtClean="0"/>
              <a:t>Timing</a:t>
            </a:r>
          </a:p>
          <a:p>
            <a:pPr lvl="2"/>
            <a:r>
              <a:rPr lang="en-US" dirty="0" smtClean="0"/>
              <a:t>2015 version 0.1, released in December 2015, has ICD-10 data structure but very, very few codes</a:t>
            </a:r>
          </a:p>
          <a:p>
            <a:pPr lvl="2"/>
            <a:r>
              <a:rPr lang="en-US" dirty="0" smtClean="0"/>
              <a:t>2015 version 0.3, released June 2016, will show the first significant appearance of ICD-10 codes (inpatient data only, services 10/1/2015 and later)</a:t>
            </a:r>
          </a:p>
          <a:p>
            <a:pPr lvl="2"/>
            <a:r>
              <a:rPr lang="en-US" dirty="0" smtClean="0"/>
              <a:t>2015 version 0.4, released September 2016, will show the first significant appearance of ICD-10 codes for all sites of care</a:t>
            </a:r>
          </a:p>
          <a:p>
            <a:pPr lvl="2"/>
            <a:r>
              <a:rPr lang="en-US" dirty="0" smtClean="0"/>
              <a:t>Both ICD-9 and ICD-10 codes will appear in the data for an undetermined period of time (will vary by data contributor)</a:t>
            </a:r>
          </a:p>
          <a:p>
            <a:pPr lvl="1"/>
            <a:r>
              <a:rPr lang="en-US" dirty="0" smtClean="0"/>
              <a:t>Format</a:t>
            </a:r>
          </a:p>
          <a:p>
            <a:pPr lvl="2"/>
            <a:r>
              <a:rPr lang="en-US" dirty="0" smtClean="0"/>
              <a:t>Codes will be contained in the same fields (DX*).  Field length has been expanded to accommodate ICD-10 codes which are longer</a:t>
            </a:r>
          </a:p>
          <a:p>
            <a:pPr lvl="2"/>
            <a:r>
              <a:rPr lang="en-US" dirty="0" smtClean="0"/>
              <a:t>New field is included denoting the ICD version applicable to diagnosis code(s) on each record</a:t>
            </a:r>
          </a:p>
          <a:p>
            <a:pPr lvl="2"/>
            <a:r>
              <a:rPr lang="en-US" dirty="0" smtClean="0"/>
              <a:t>No universal code translation will occur due to many-to-many conversion relationships</a:t>
            </a:r>
          </a:p>
          <a:p>
            <a:pPr lvl="1" eaLnBrk="1" hangingPunct="1"/>
            <a:endParaRPr lang="en-US" altLang="en-US" sz="1600" dirty="0" smtClean="0">
              <a:latin typeface="Arial" pitchFamily="34" charset="0"/>
              <a:cs typeface="Arial" pitchFamily="34" charset="0"/>
            </a:endParaRPr>
          </a:p>
          <a:p>
            <a:pPr eaLnBrk="1" hangingPunct="1"/>
            <a:endParaRPr lang="en-US" altLang="en-US" dirty="0" smtClean="0">
              <a:latin typeface="Arial" pitchFamily="34" charset="0"/>
              <a:cs typeface="Arial" pitchFamily="34" charset="0"/>
            </a:endParaRPr>
          </a:p>
        </p:txBody>
      </p:sp>
    </p:spTree>
    <p:extLst>
      <p:ext uri="{BB962C8B-B14F-4D97-AF65-F5344CB8AC3E}">
        <p14:creationId xmlns:p14="http://schemas.microsoft.com/office/powerpoint/2010/main" val="545121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066800"/>
            <a:ext cx="7732776" cy="5029200"/>
          </a:xfrm>
        </p:spPr>
        <p:txBody>
          <a:bodyPr>
            <a:noAutofit/>
          </a:bodyPr>
          <a:lstStyle/>
          <a:p>
            <a:r>
              <a:rPr lang="en-US" sz="1800" dirty="0" smtClean="0"/>
              <a:t>Procedure Codes</a:t>
            </a:r>
          </a:p>
          <a:p>
            <a:pPr lvl="1">
              <a:lnSpc>
                <a:spcPct val="150000"/>
              </a:lnSpc>
            </a:pPr>
            <a:r>
              <a:rPr lang="en-US" sz="1600" dirty="0" smtClean="0"/>
              <a:t>One procedure code on inpatient and outpatient services records</a:t>
            </a:r>
          </a:p>
          <a:p>
            <a:pPr lvl="1">
              <a:lnSpc>
                <a:spcPct val="150000"/>
              </a:lnSpc>
            </a:pPr>
            <a:r>
              <a:rPr lang="en-US" sz="1600" dirty="0" smtClean="0"/>
              <a:t>Inpatient Admissions records have principal procedure and up to 15 secondary procedures listed</a:t>
            </a:r>
          </a:p>
          <a:p>
            <a:pPr lvl="1">
              <a:lnSpc>
                <a:spcPct val="150000"/>
              </a:lnSpc>
            </a:pPr>
            <a:r>
              <a:rPr lang="en-US" sz="1600" dirty="0" smtClean="0"/>
              <a:t>Facility header can accommodate up to six procedures</a:t>
            </a:r>
          </a:p>
          <a:p>
            <a:pPr lvl="1">
              <a:lnSpc>
                <a:spcPct val="150000"/>
              </a:lnSpc>
            </a:pPr>
            <a:r>
              <a:rPr lang="en-US" sz="1600" dirty="0" smtClean="0"/>
              <a:t>PROCTYP field used to identify type of procedure code (PROC1)</a:t>
            </a:r>
          </a:p>
          <a:p>
            <a:pPr lvl="1">
              <a:lnSpc>
                <a:spcPct val="150000"/>
              </a:lnSpc>
            </a:pPr>
            <a:r>
              <a:rPr lang="en-US" sz="1600" dirty="0" smtClean="0"/>
              <a:t>Common Procedural Terminology (CPT-4) most prevalent, five digits, all numeric</a:t>
            </a:r>
          </a:p>
          <a:p>
            <a:pPr lvl="1">
              <a:lnSpc>
                <a:spcPct val="150000"/>
              </a:lnSpc>
            </a:pPr>
            <a:r>
              <a:rPr lang="en-US" sz="1600" dirty="0" smtClean="0"/>
              <a:t>ICD-9-CM procedure codes found on hospital claims, three to four digits, all numeric, implied decimal between second and third digits</a:t>
            </a:r>
          </a:p>
          <a:p>
            <a:pPr lvl="2">
              <a:lnSpc>
                <a:spcPct val="150000"/>
              </a:lnSpc>
            </a:pPr>
            <a:r>
              <a:rPr lang="en-US" sz="1400" dirty="0" smtClean="0"/>
              <a:t>Queries on ICD-9 procedure codes should include the Inpatient Admissions and Facility Header files</a:t>
            </a:r>
          </a:p>
          <a:p>
            <a:pPr lvl="1">
              <a:lnSpc>
                <a:spcPct val="150000"/>
              </a:lnSpc>
            </a:pPr>
            <a:r>
              <a:rPr lang="en-US" sz="1600" dirty="0" smtClean="0"/>
              <a:t>Physician-administered drugs are identified by HCPCS codes</a:t>
            </a:r>
            <a:endParaRPr lang="en-US" dirty="0"/>
          </a:p>
        </p:txBody>
      </p:sp>
      <p:sp>
        <p:nvSpPr>
          <p:cNvPr id="3" name="Title 2"/>
          <p:cNvSpPr>
            <a:spLocks noGrp="1"/>
          </p:cNvSpPr>
          <p:nvPr>
            <p:ph type="title"/>
          </p:nvPr>
        </p:nvSpPr>
        <p:spPr/>
        <p:txBody>
          <a:bodyPr/>
          <a:lstStyle/>
          <a:p>
            <a:r>
              <a:rPr lang="en-US" dirty="0" smtClean="0"/>
              <a:t>CLINICAL VARIABLE SUMMARY (cont’d)</a:t>
            </a:r>
            <a:endParaRPr lang="en-US" dirty="0"/>
          </a:p>
        </p:txBody>
      </p:sp>
      <p:sp>
        <p:nvSpPr>
          <p:cNvPr id="4" name="Slide Number Placeholder 3"/>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18</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DEMOGRAPHIC VARIABLES</a:t>
            </a:r>
            <a:endParaRPr lang="en-US" dirty="0"/>
          </a:p>
        </p:txBody>
      </p:sp>
      <p:graphicFrame>
        <p:nvGraphicFramePr>
          <p:cNvPr id="4" name="Table 3"/>
          <p:cNvGraphicFramePr>
            <a:graphicFrameLocks noGrp="1"/>
          </p:cNvGraphicFramePr>
          <p:nvPr/>
        </p:nvGraphicFramePr>
        <p:xfrm>
          <a:off x="762000" y="1066800"/>
          <a:ext cx="7772400" cy="5029198"/>
        </p:xfrm>
        <a:graphic>
          <a:graphicData uri="http://schemas.openxmlformats.org/drawingml/2006/table">
            <a:tbl>
              <a:tblPr firstRow="1" bandRow="1">
                <a:tableStyleId>{5C22544A-7EE6-4342-B048-85BDC9FD1C3A}</a:tableStyleId>
              </a:tblPr>
              <a:tblGrid>
                <a:gridCol w="2590800"/>
                <a:gridCol w="3429000"/>
                <a:gridCol w="1752600"/>
              </a:tblGrid>
              <a:tr h="438102">
                <a:tc>
                  <a:txBody>
                    <a:bodyPr/>
                    <a:lstStyle/>
                    <a:p>
                      <a:pPr marL="0" marR="0" algn="ctr">
                        <a:spcBef>
                          <a:spcPts val="400"/>
                        </a:spcBef>
                        <a:spcAft>
                          <a:spcPts val="400"/>
                        </a:spcAft>
                      </a:pPr>
                      <a:r>
                        <a:rPr lang="en-US" sz="1800" b="1" kern="0" dirty="0">
                          <a:solidFill>
                            <a:srgbClr val="FFFFFF"/>
                          </a:solidFill>
                          <a:latin typeface="Arial"/>
                          <a:ea typeface="Times New Roman"/>
                          <a:cs typeface="Times New Roman"/>
                        </a:rPr>
                        <a:t>Data Element</a:t>
                      </a:r>
                      <a:endParaRPr lang="en-US" sz="1800" b="1" kern="0" dirty="0">
                        <a:latin typeface="Calibri"/>
                        <a:ea typeface="Times New Roman"/>
                        <a:cs typeface="Times New Roman"/>
                      </a:endParaRPr>
                    </a:p>
                  </a:txBody>
                  <a:tcPr marL="68580" marR="68580" marT="0" marB="0" anchor="ctr"/>
                </a:tc>
                <a:tc>
                  <a:txBody>
                    <a:bodyPr/>
                    <a:lstStyle/>
                    <a:p>
                      <a:pPr marL="0" marR="0" algn="ctr">
                        <a:spcBef>
                          <a:spcPts val="400"/>
                        </a:spcBef>
                        <a:spcAft>
                          <a:spcPts val="400"/>
                        </a:spcAft>
                      </a:pPr>
                      <a:r>
                        <a:rPr lang="en-US" sz="1800" b="1" dirty="0">
                          <a:solidFill>
                            <a:srgbClr val="FFFFFF"/>
                          </a:solidFill>
                          <a:latin typeface="Arial"/>
                          <a:ea typeface="Times New Roman"/>
                          <a:cs typeface="Times New Roman"/>
                        </a:rPr>
                        <a:t>Description</a:t>
                      </a:r>
                      <a:endParaRPr lang="en-US" sz="1800" b="1" dirty="0">
                        <a:latin typeface="Calibri"/>
                        <a:ea typeface="Times New Roman"/>
                        <a:cs typeface="Times New Roman"/>
                      </a:endParaRPr>
                    </a:p>
                  </a:txBody>
                  <a:tcPr marL="68580" marR="68580" marT="0" marB="0" anchor="ctr"/>
                </a:tc>
                <a:tc>
                  <a:txBody>
                    <a:bodyPr/>
                    <a:lstStyle/>
                    <a:p>
                      <a:pPr marL="0" marR="0" algn="ctr">
                        <a:spcBef>
                          <a:spcPts val="400"/>
                        </a:spcBef>
                        <a:spcAft>
                          <a:spcPts val="400"/>
                        </a:spcAft>
                      </a:pPr>
                      <a:r>
                        <a:rPr lang="en-US" sz="1800" b="1" dirty="0">
                          <a:solidFill>
                            <a:srgbClr val="FFFFFF"/>
                          </a:solidFill>
                          <a:latin typeface="Arial"/>
                          <a:ea typeface="Times New Roman"/>
                          <a:cs typeface="Times New Roman"/>
                        </a:rPr>
                        <a:t>Data Table</a:t>
                      </a:r>
                      <a:endParaRPr lang="en-US" sz="1800" b="1" dirty="0">
                        <a:latin typeface="Calibri"/>
                        <a:ea typeface="Times New Roman"/>
                        <a:cs typeface="Times New Roman"/>
                      </a:endParaRPr>
                    </a:p>
                  </a:txBody>
                  <a:tcPr marL="68580" marR="68580" marT="0" marB="0" anchor="ctr"/>
                </a:tc>
              </a:tr>
              <a:tr h="438102">
                <a:tc>
                  <a:txBody>
                    <a:bodyPr/>
                    <a:lstStyle/>
                    <a:p>
                      <a:pPr marL="0" marR="0">
                        <a:spcBef>
                          <a:spcPts val="300"/>
                        </a:spcBef>
                        <a:spcAft>
                          <a:spcPts val="200"/>
                        </a:spcAft>
                      </a:pPr>
                      <a:r>
                        <a:rPr lang="en-US" sz="1400" b="0" dirty="0">
                          <a:latin typeface="Arial" pitchFamily="34" charset="0"/>
                          <a:ea typeface="Times New Roman"/>
                          <a:cs typeface="Arial" pitchFamily="34" charset="0"/>
                        </a:rPr>
                        <a:t>Age (AGE)</a:t>
                      </a:r>
                    </a:p>
                  </a:txBody>
                  <a:tcPr marL="68580" marR="68580" marT="0" marB="0" anchor="ctr"/>
                </a:tc>
                <a:tc>
                  <a:txBody>
                    <a:bodyPr/>
                    <a:lstStyle/>
                    <a:p>
                      <a:pPr marL="0" marR="0">
                        <a:spcBef>
                          <a:spcPts val="300"/>
                        </a:spcBef>
                        <a:spcAft>
                          <a:spcPts val="200"/>
                        </a:spcAft>
                      </a:pPr>
                      <a:r>
                        <a:rPr lang="en-US" sz="1400" dirty="0">
                          <a:latin typeface="Arial" pitchFamily="34" charset="0"/>
                          <a:ea typeface="Times New Roman"/>
                          <a:cs typeface="Arial" pitchFamily="34" charset="0"/>
                        </a:rPr>
                        <a:t>Age, birth year also available</a:t>
                      </a:r>
                    </a:p>
                  </a:txBody>
                  <a:tcPr marL="68580" marR="68580" marT="0" marB="0" anchor="ctr"/>
                </a:tc>
                <a:tc>
                  <a:txBody>
                    <a:bodyPr/>
                    <a:lstStyle/>
                    <a:p>
                      <a:pPr marL="0" marR="0">
                        <a:spcBef>
                          <a:spcPts val="300"/>
                        </a:spcBef>
                        <a:spcAft>
                          <a:spcPts val="200"/>
                        </a:spcAft>
                      </a:pPr>
                      <a:r>
                        <a:rPr lang="en-US" sz="1400">
                          <a:latin typeface="Arial" pitchFamily="34" charset="0"/>
                          <a:ea typeface="Times New Roman"/>
                          <a:cs typeface="Arial" pitchFamily="34" charset="0"/>
                        </a:rPr>
                        <a:t>I, S, O, D, A, T</a:t>
                      </a:r>
                    </a:p>
                  </a:txBody>
                  <a:tcPr marL="68580" marR="68580" marT="0" marB="0" anchor="ctr"/>
                </a:tc>
              </a:tr>
              <a:tr h="438102">
                <a:tc>
                  <a:txBody>
                    <a:bodyPr/>
                    <a:lstStyle/>
                    <a:p>
                      <a:pPr marL="0" marR="0">
                        <a:spcBef>
                          <a:spcPts val="300"/>
                        </a:spcBef>
                        <a:spcAft>
                          <a:spcPts val="200"/>
                        </a:spcAft>
                      </a:pPr>
                      <a:r>
                        <a:rPr lang="en-US" sz="1400" b="0" dirty="0">
                          <a:latin typeface="Arial" pitchFamily="34" charset="0"/>
                          <a:ea typeface="Times New Roman"/>
                          <a:cs typeface="Arial" pitchFamily="34" charset="0"/>
                        </a:rPr>
                        <a:t>Gender (SEX)</a:t>
                      </a:r>
                    </a:p>
                  </a:txBody>
                  <a:tcPr marL="68580" marR="68580" marT="0" marB="0" anchor="ctr"/>
                </a:tc>
                <a:tc>
                  <a:txBody>
                    <a:bodyPr/>
                    <a:lstStyle/>
                    <a:p>
                      <a:pPr marL="0" marR="0">
                        <a:spcBef>
                          <a:spcPts val="300"/>
                        </a:spcBef>
                        <a:spcAft>
                          <a:spcPts val="200"/>
                        </a:spcAft>
                      </a:pPr>
                      <a:r>
                        <a:rPr lang="en-US" sz="1400" dirty="0">
                          <a:latin typeface="Arial" pitchFamily="34" charset="0"/>
                          <a:ea typeface="Times New Roman"/>
                          <a:cs typeface="Arial" pitchFamily="34" charset="0"/>
                        </a:rPr>
                        <a:t>Gender of patient</a:t>
                      </a:r>
                    </a:p>
                  </a:txBody>
                  <a:tcPr marL="68580" marR="68580" marT="0" marB="0" anchor="ctr"/>
                </a:tc>
                <a:tc>
                  <a:txBody>
                    <a:bodyPr/>
                    <a:lstStyle/>
                    <a:p>
                      <a:pPr marL="0" marR="0">
                        <a:spcBef>
                          <a:spcPts val="300"/>
                        </a:spcBef>
                        <a:spcAft>
                          <a:spcPts val="200"/>
                        </a:spcAft>
                      </a:pPr>
                      <a:r>
                        <a:rPr lang="en-US" sz="1400">
                          <a:latin typeface="Arial" pitchFamily="34" charset="0"/>
                          <a:ea typeface="Times New Roman"/>
                          <a:cs typeface="Arial" pitchFamily="34" charset="0"/>
                        </a:rPr>
                        <a:t>I, S, O, D, A, T</a:t>
                      </a:r>
                    </a:p>
                  </a:txBody>
                  <a:tcPr marL="68580" marR="68580" marT="0" marB="0" anchor="ctr"/>
                </a:tc>
              </a:tr>
              <a:tr h="504122">
                <a:tc>
                  <a:txBody>
                    <a:bodyPr/>
                    <a:lstStyle/>
                    <a:p>
                      <a:pPr marL="0" marR="0">
                        <a:spcBef>
                          <a:spcPts val="300"/>
                        </a:spcBef>
                        <a:spcAft>
                          <a:spcPts val="200"/>
                        </a:spcAft>
                      </a:pPr>
                      <a:r>
                        <a:rPr lang="en-US" sz="1400" b="0" dirty="0">
                          <a:latin typeface="Arial" pitchFamily="34" charset="0"/>
                          <a:ea typeface="Times New Roman"/>
                          <a:cs typeface="Arial" pitchFamily="34" charset="0"/>
                        </a:rPr>
                        <a:t>Employment Classification (EECLASS)</a:t>
                      </a:r>
                    </a:p>
                  </a:txBody>
                  <a:tcPr marL="68580" marR="68580" marT="0" marB="0" anchor="ctr"/>
                </a:tc>
                <a:tc>
                  <a:txBody>
                    <a:bodyPr/>
                    <a:lstStyle/>
                    <a:p>
                      <a:pPr marL="0" marR="0">
                        <a:spcBef>
                          <a:spcPts val="300"/>
                        </a:spcBef>
                        <a:spcAft>
                          <a:spcPts val="200"/>
                        </a:spcAft>
                      </a:pPr>
                      <a:r>
                        <a:rPr lang="en-US" sz="1400" dirty="0">
                          <a:latin typeface="Arial" pitchFamily="34" charset="0"/>
                          <a:ea typeface="Times New Roman"/>
                          <a:cs typeface="Arial" pitchFamily="34" charset="0"/>
                        </a:rPr>
                        <a:t>Salary, hourly, union, non-union</a:t>
                      </a:r>
                    </a:p>
                  </a:txBody>
                  <a:tcPr marL="68580" marR="68580" marT="0" marB="0" anchor="ctr"/>
                </a:tc>
                <a:tc>
                  <a:txBody>
                    <a:bodyPr/>
                    <a:lstStyle/>
                    <a:p>
                      <a:pPr marL="0" marR="0">
                        <a:spcBef>
                          <a:spcPts val="300"/>
                        </a:spcBef>
                        <a:spcAft>
                          <a:spcPts val="200"/>
                        </a:spcAft>
                      </a:pPr>
                      <a:r>
                        <a:rPr lang="en-US" sz="1400">
                          <a:latin typeface="Arial" pitchFamily="34" charset="0"/>
                          <a:ea typeface="Times New Roman"/>
                          <a:cs typeface="Arial" pitchFamily="34" charset="0"/>
                        </a:rPr>
                        <a:t>I, S, O, D, A, T, P</a:t>
                      </a:r>
                    </a:p>
                  </a:txBody>
                  <a:tcPr marL="68580" marR="68580" marT="0" marB="0" anchor="ctr"/>
                </a:tc>
              </a:tr>
              <a:tr h="504122">
                <a:tc>
                  <a:txBody>
                    <a:bodyPr/>
                    <a:lstStyle/>
                    <a:p>
                      <a:pPr marL="0" marR="0">
                        <a:spcBef>
                          <a:spcPts val="300"/>
                        </a:spcBef>
                        <a:spcAft>
                          <a:spcPts val="200"/>
                        </a:spcAft>
                      </a:pPr>
                      <a:r>
                        <a:rPr lang="en-US" sz="1400" b="0" dirty="0">
                          <a:latin typeface="Arial" pitchFamily="34" charset="0"/>
                          <a:ea typeface="Times New Roman"/>
                          <a:cs typeface="Arial" pitchFamily="34" charset="0"/>
                        </a:rPr>
                        <a:t>Employment Status (EESTATU)</a:t>
                      </a:r>
                    </a:p>
                  </a:txBody>
                  <a:tcPr marL="68580" marR="68580" marT="0" marB="0" anchor="ctr"/>
                </a:tc>
                <a:tc>
                  <a:txBody>
                    <a:bodyPr/>
                    <a:lstStyle/>
                    <a:p>
                      <a:pPr marL="0" marR="0">
                        <a:spcBef>
                          <a:spcPts val="300"/>
                        </a:spcBef>
                        <a:spcAft>
                          <a:spcPts val="200"/>
                        </a:spcAft>
                      </a:pPr>
                      <a:r>
                        <a:rPr lang="en-US" sz="1400" dirty="0">
                          <a:latin typeface="Arial" pitchFamily="34" charset="0"/>
                          <a:ea typeface="Times New Roman"/>
                          <a:cs typeface="Arial" pitchFamily="34" charset="0"/>
                        </a:rPr>
                        <a:t>Active, full-time, part-time, retiree, disability</a:t>
                      </a:r>
                    </a:p>
                  </a:txBody>
                  <a:tcPr marL="68580" marR="68580" marT="0" marB="0" anchor="ctr"/>
                </a:tc>
                <a:tc>
                  <a:txBody>
                    <a:bodyPr/>
                    <a:lstStyle/>
                    <a:p>
                      <a:pPr marL="0" marR="0">
                        <a:spcBef>
                          <a:spcPts val="300"/>
                        </a:spcBef>
                        <a:spcAft>
                          <a:spcPts val="200"/>
                        </a:spcAft>
                      </a:pPr>
                      <a:r>
                        <a:rPr lang="en-US" sz="1400">
                          <a:latin typeface="Arial" pitchFamily="34" charset="0"/>
                          <a:ea typeface="Times New Roman"/>
                          <a:cs typeface="Arial" pitchFamily="34" charset="0"/>
                        </a:rPr>
                        <a:t>I, S, O, D, A, T, P</a:t>
                      </a:r>
                    </a:p>
                  </a:txBody>
                  <a:tcPr marL="68580" marR="68580" marT="0" marB="0" anchor="ctr"/>
                </a:tc>
              </a:tr>
              <a:tr h="504122">
                <a:tc>
                  <a:txBody>
                    <a:bodyPr/>
                    <a:lstStyle/>
                    <a:p>
                      <a:pPr marL="0" marR="0">
                        <a:spcBef>
                          <a:spcPts val="300"/>
                        </a:spcBef>
                        <a:spcAft>
                          <a:spcPts val="200"/>
                        </a:spcAft>
                      </a:pPr>
                      <a:r>
                        <a:rPr lang="en-US" sz="1400" b="0" dirty="0">
                          <a:latin typeface="Arial" pitchFamily="34" charset="0"/>
                          <a:ea typeface="Times New Roman"/>
                          <a:cs typeface="Arial" pitchFamily="34" charset="0"/>
                        </a:rPr>
                        <a:t>Industry (INDSTRY)</a:t>
                      </a:r>
                    </a:p>
                  </a:txBody>
                  <a:tcPr marL="68580" marR="68580" marT="0" marB="0" anchor="ctr"/>
                </a:tc>
                <a:tc>
                  <a:txBody>
                    <a:bodyPr/>
                    <a:lstStyle/>
                    <a:p>
                      <a:pPr marL="0" marR="0">
                        <a:spcBef>
                          <a:spcPts val="300"/>
                        </a:spcBef>
                        <a:spcAft>
                          <a:spcPts val="200"/>
                        </a:spcAft>
                      </a:pPr>
                      <a:r>
                        <a:rPr lang="en-US" sz="1400" dirty="0">
                          <a:latin typeface="Arial" pitchFamily="34" charset="0"/>
                          <a:ea typeface="Times New Roman"/>
                          <a:cs typeface="Arial" pitchFamily="34" charset="0"/>
                        </a:rPr>
                        <a:t>Industry classification of employer</a:t>
                      </a:r>
                    </a:p>
                  </a:txBody>
                  <a:tcPr marL="68580" marR="68580" marT="0" marB="0" anchor="ctr"/>
                </a:tc>
                <a:tc>
                  <a:txBody>
                    <a:bodyPr/>
                    <a:lstStyle/>
                    <a:p>
                      <a:pPr marL="0" marR="0">
                        <a:spcBef>
                          <a:spcPts val="300"/>
                        </a:spcBef>
                        <a:spcAft>
                          <a:spcPts val="200"/>
                        </a:spcAft>
                      </a:pPr>
                      <a:r>
                        <a:rPr lang="en-US" sz="1400">
                          <a:latin typeface="Arial" pitchFamily="34" charset="0"/>
                          <a:ea typeface="Times New Roman"/>
                          <a:cs typeface="Arial" pitchFamily="34" charset="0"/>
                        </a:rPr>
                        <a:t>I, S, O, D, A, T, P</a:t>
                      </a:r>
                    </a:p>
                  </a:txBody>
                  <a:tcPr marL="68580" marR="68580" marT="0" marB="0" anchor="ctr"/>
                </a:tc>
              </a:tr>
              <a:tr h="438102">
                <a:tc>
                  <a:txBody>
                    <a:bodyPr/>
                    <a:lstStyle/>
                    <a:p>
                      <a:pPr marL="0" marR="0">
                        <a:spcBef>
                          <a:spcPts val="300"/>
                        </a:spcBef>
                        <a:spcAft>
                          <a:spcPts val="200"/>
                        </a:spcAft>
                      </a:pPr>
                      <a:r>
                        <a:rPr lang="en-US" sz="1400" b="0" dirty="0">
                          <a:latin typeface="Arial" pitchFamily="34" charset="0"/>
                          <a:ea typeface="Times New Roman"/>
                          <a:cs typeface="Arial" pitchFamily="34" charset="0"/>
                        </a:rPr>
                        <a:t>Region (REGION)</a:t>
                      </a:r>
                    </a:p>
                  </a:txBody>
                  <a:tcPr marL="68580" marR="68580" marT="0" marB="0" anchor="ctr"/>
                </a:tc>
                <a:tc>
                  <a:txBody>
                    <a:bodyPr/>
                    <a:lstStyle/>
                    <a:p>
                      <a:pPr marL="0" marR="0">
                        <a:spcBef>
                          <a:spcPts val="300"/>
                        </a:spcBef>
                        <a:spcAft>
                          <a:spcPts val="200"/>
                        </a:spcAft>
                      </a:pPr>
                      <a:r>
                        <a:rPr lang="en-US" sz="1400" dirty="0">
                          <a:latin typeface="Arial" pitchFamily="34" charset="0"/>
                          <a:ea typeface="Times New Roman"/>
                          <a:cs typeface="Arial" pitchFamily="34" charset="0"/>
                        </a:rPr>
                        <a:t>Geographic region</a:t>
                      </a:r>
                    </a:p>
                  </a:txBody>
                  <a:tcPr marL="68580" marR="68580" marT="0" marB="0" anchor="ctr"/>
                </a:tc>
                <a:tc>
                  <a:txBody>
                    <a:bodyPr/>
                    <a:lstStyle/>
                    <a:p>
                      <a:pPr marL="0" marR="0">
                        <a:spcBef>
                          <a:spcPts val="300"/>
                        </a:spcBef>
                        <a:spcAft>
                          <a:spcPts val="200"/>
                        </a:spcAft>
                      </a:pPr>
                      <a:r>
                        <a:rPr lang="en-US" sz="1400">
                          <a:latin typeface="Arial" pitchFamily="34" charset="0"/>
                          <a:ea typeface="Times New Roman"/>
                          <a:cs typeface="Arial" pitchFamily="34" charset="0"/>
                        </a:rPr>
                        <a:t>I, S, O, D, A, T, P</a:t>
                      </a:r>
                    </a:p>
                  </a:txBody>
                  <a:tcPr marL="68580" marR="68580" marT="0" marB="0" anchor="ctr"/>
                </a:tc>
              </a:tr>
              <a:tr h="504122">
                <a:tc>
                  <a:txBody>
                    <a:bodyPr/>
                    <a:lstStyle/>
                    <a:p>
                      <a:pPr marL="0" marR="0">
                        <a:spcBef>
                          <a:spcPts val="300"/>
                        </a:spcBef>
                        <a:spcAft>
                          <a:spcPts val="200"/>
                        </a:spcAft>
                      </a:pPr>
                      <a:r>
                        <a:rPr lang="en-US" sz="1400" b="0" dirty="0" smtClean="0">
                          <a:latin typeface="Arial" pitchFamily="34" charset="0"/>
                          <a:ea typeface="Times New Roman"/>
                          <a:cs typeface="Arial" pitchFamily="34" charset="0"/>
                        </a:rPr>
                        <a:t>Metropolitan </a:t>
                      </a:r>
                      <a:r>
                        <a:rPr lang="en-US" sz="1400" b="0" dirty="0">
                          <a:latin typeface="Arial" pitchFamily="34" charset="0"/>
                          <a:ea typeface="Times New Roman"/>
                          <a:cs typeface="Arial" pitchFamily="34" charset="0"/>
                        </a:rPr>
                        <a:t>Statistical Area (MSA)</a:t>
                      </a:r>
                    </a:p>
                  </a:txBody>
                  <a:tcPr marL="68580" marR="68580" marT="0" marB="0" anchor="ctr"/>
                </a:tc>
                <a:tc>
                  <a:txBody>
                    <a:bodyPr/>
                    <a:lstStyle/>
                    <a:p>
                      <a:pPr marL="0" marR="0">
                        <a:spcBef>
                          <a:spcPts val="300"/>
                        </a:spcBef>
                        <a:spcAft>
                          <a:spcPts val="200"/>
                        </a:spcAft>
                      </a:pPr>
                      <a:r>
                        <a:rPr lang="en-US" sz="1400" dirty="0">
                          <a:latin typeface="Arial" pitchFamily="34" charset="0"/>
                          <a:ea typeface="Times New Roman"/>
                          <a:cs typeface="Arial" pitchFamily="34" charset="0"/>
                        </a:rPr>
                        <a:t>Metropolitan statistical area of primary beneficiary</a:t>
                      </a:r>
                    </a:p>
                  </a:txBody>
                  <a:tcPr marL="68580" marR="68580" marT="0" marB="0" anchor="ctr"/>
                </a:tc>
                <a:tc>
                  <a:txBody>
                    <a:bodyPr/>
                    <a:lstStyle/>
                    <a:p>
                      <a:pPr marL="0" marR="0">
                        <a:spcBef>
                          <a:spcPts val="300"/>
                        </a:spcBef>
                        <a:spcAft>
                          <a:spcPts val="200"/>
                        </a:spcAft>
                      </a:pPr>
                      <a:r>
                        <a:rPr lang="en-US" sz="1400">
                          <a:latin typeface="Arial" pitchFamily="34" charset="0"/>
                          <a:ea typeface="Times New Roman"/>
                          <a:cs typeface="Arial" pitchFamily="34" charset="0"/>
                        </a:rPr>
                        <a:t>I, S, O, D, A, T</a:t>
                      </a:r>
                    </a:p>
                  </a:txBody>
                  <a:tcPr marL="68580" marR="68580" marT="0" marB="0" anchor="ctr"/>
                </a:tc>
              </a:tr>
              <a:tr h="504122">
                <a:tc>
                  <a:txBody>
                    <a:bodyPr/>
                    <a:lstStyle/>
                    <a:p>
                      <a:pPr marL="0" marR="0">
                        <a:spcBef>
                          <a:spcPts val="300"/>
                        </a:spcBef>
                        <a:spcAft>
                          <a:spcPts val="200"/>
                        </a:spcAft>
                      </a:pPr>
                      <a:r>
                        <a:rPr lang="en-US" sz="1400" b="0" dirty="0">
                          <a:latin typeface="Arial" pitchFamily="34" charset="0"/>
                          <a:ea typeface="Times New Roman"/>
                          <a:cs typeface="Arial" pitchFamily="34" charset="0"/>
                        </a:rPr>
                        <a:t>Zip code (EMPZIP)</a:t>
                      </a:r>
                    </a:p>
                  </a:txBody>
                  <a:tcPr marL="68580" marR="68580" marT="0" marB="0" anchor="ctr"/>
                </a:tc>
                <a:tc>
                  <a:txBody>
                    <a:bodyPr/>
                    <a:lstStyle/>
                    <a:p>
                      <a:pPr marL="0" marR="0">
                        <a:spcBef>
                          <a:spcPts val="300"/>
                        </a:spcBef>
                        <a:spcAft>
                          <a:spcPts val="200"/>
                        </a:spcAft>
                      </a:pPr>
                      <a:r>
                        <a:rPr lang="en-US" sz="1400" dirty="0">
                          <a:latin typeface="Arial" pitchFamily="34" charset="0"/>
                          <a:ea typeface="Times New Roman"/>
                          <a:cs typeface="Arial" pitchFamily="34" charset="0"/>
                        </a:rPr>
                        <a:t>Three digit zip code of primary beneficiary</a:t>
                      </a:r>
                    </a:p>
                  </a:txBody>
                  <a:tcPr marL="68580" marR="68580" marT="0" marB="0" anchor="ctr"/>
                </a:tc>
                <a:tc>
                  <a:txBody>
                    <a:bodyPr/>
                    <a:lstStyle/>
                    <a:p>
                      <a:pPr marL="0" marR="0">
                        <a:spcBef>
                          <a:spcPts val="300"/>
                        </a:spcBef>
                        <a:spcAft>
                          <a:spcPts val="200"/>
                        </a:spcAft>
                      </a:pPr>
                      <a:r>
                        <a:rPr lang="en-US" sz="1400" dirty="0">
                          <a:latin typeface="Arial" pitchFamily="34" charset="0"/>
                          <a:ea typeface="Times New Roman"/>
                          <a:cs typeface="Arial" pitchFamily="34" charset="0"/>
                        </a:rPr>
                        <a:t>I, S, O, D, A, T</a:t>
                      </a:r>
                    </a:p>
                  </a:txBody>
                  <a:tcPr marL="68580" marR="68580" marT="0" marB="0" anchor="ctr"/>
                </a:tc>
              </a:tr>
              <a:tr h="756180">
                <a:tc>
                  <a:txBody>
                    <a:bodyPr/>
                    <a:lstStyle/>
                    <a:p>
                      <a:pPr marL="0" marR="0">
                        <a:spcBef>
                          <a:spcPts val="300"/>
                        </a:spcBef>
                        <a:spcAft>
                          <a:spcPts val="200"/>
                        </a:spcAft>
                      </a:pPr>
                      <a:r>
                        <a:rPr lang="en-US" sz="1400" b="0" dirty="0">
                          <a:latin typeface="Arial" pitchFamily="34" charset="0"/>
                          <a:ea typeface="Times New Roman"/>
                          <a:cs typeface="Arial" pitchFamily="34" charset="0"/>
                        </a:rPr>
                        <a:t>Health plan type (PLANTYP)</a:t>
                      </a:r>
                    </a:p>
                  </a:txBody>
                  <a:tcPr marL="68580" marR="68580" marT="0" marB="0" anchor="ctr"/>
                </a:tc>
                <a:tc>
                  <a:txBody>
                    <a:bodyPr/>
                    <a:lstStyle/>
                    <a:p>
                      <a:pPr marL="0" marR="0">
                        <a:spcBef>
                          <a:spcPts val="300"/>
                        </a:spcBef>
                        <a:spcAft>
                          <a:spcPts val="200"/>
                        </a:spcAft>
                      </a:pPr>
                      <a:r>
                        <a:rPr lang="en-US" sz="1400" dirty="0">
                          <a:latin typeface="Arial" pitchFamily="34" charset="0"/>
                          <a:ea typeface="Times New Roman"/>
                          <a:cs typeface="Arial" pitchFamily="34" charset="0"/>
                        </a:rPr>
                        <a:t>FFS, HMO, PPO, POS, EPO, POS with capitation, CDHP, HDHP</a:t>
                      </a:r>
                    </a:p>
                  </a:txBody>
                  <a:tcPr marL="68580" marR="68580" marT="0" marB="0" anchor="ctr"/>
                </a:tc>
                <a:tc>
                  <a:txBody>
                    <a:bodyPr/>
                    <a:lstStyle/>
                    <a:p>
                      <a:pPr marL="0" marR="0">
                        <a:spcBef>
                          <a:spcPts val="300"/>
                        </a:spcBef>
                        <a:spcAft>
                          <a:spcPts val="200"/>
                        </a:spcAft>
                      </a:pPr>
                      <a:r>
                        <a:rPr lang="en-US" sz="1400" dirty="0">
                          <a:latin typeface="Arial" pitchFamily="34" charset="0"/>
                          <a:ea typeface="Times New Roman"/>
                          <a:cs typeface="Arial" pitchFamily="34" charset="0"/>
                        </a:rPr>
                        <a:t>I, S, O, D, A, T, P</a:t>
                      </a:r>
                    </a:p>
                  </a:txBody>
                  <a:tcPr marL="68580" marR="68580" marT="0" marB="0" anchor="ctr"/>
                </a:tc>
              </a:tr>
            </a:tbl>
          </a:graphicData>
        </a:graphic>
      </p:graphicFrame>
      <p:sp>
        <p:nvSpPr>
          <p:cNvPr id="5" name="Slide Number Placeholder 4"/>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19</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Database organization: Commercial, Medicare, Medicaid databases</a:t>
            </a:r>
          </a:p>
          <a:p>
            <a:r>
              <a:rPr lang="en-US" dirty="0" smtClean="0"/>
              <a:t>Data elements in Commercial, Medicare, Medicaid databases</a:t>
            </a:r>
          </a:p>
          <a:p>
            <a:r>
              <a:rPr lang="en-US" dirty="0" smtClean="0"/>
              <a:t>Standard definitions for service categories</a:t>
            </a:r>
          </a:p>
          <a:p>
            <a:r>
              <a:rPr lang="en-US" dirty="0" smtClean="0"/>
              <a:t>Payment proxy</a:t>
            </a:r>
          </a:p>
          <a:p>
            <a:r>
              <a:rPr lang="en-US" dirty="0" smtClean="0"/>
              <a:t>National weights</a:t>
            </a:r>
          </a:p>
          <a:p>
            <a:r>
              <a:rPr lang="en-US" dirty="0" smtClean="0"/>
              <a:t>Ruleout logic</a:t>
            </a:r>
          </a:p>
          <a:p>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AGENDA</a:t>
            </a:r>
            <a:endParaRPr lang="en-US" dirty="0"/>
          </a:p>
        </p:txBody>
      </p:sp>
      <p:sp>
        <p:nvSpPr>
          <p:cNvPr id="4" name="Slide Number Placeholder 5"/>
          <p:cNvSpPr>
            <a:spLocks noGrp="1"/>
          </p:cNvSpPr>
          <p:nvPr>
            <p:ph type="sldNum" sz="quarter" idx="4294967295"/>
          </p:nvPr>
        </p:nvSpPr>
        <p:spPr>
          <a:xfrm>
            <a:off x="8610600" y="6400800"/>
            <a:ext cx="533400" cy="228600"/>
          </a:xfrm>
          <a:prstGeom prst="rect">
            <a:avLst/>
          </a:prstGeom>
        </p:spPr>
        <p:txBody>
          <a:bodyPr vert="horz" lIns="91440" tIns="45720" rIns="91440" bIns="45720" rtlCol="0" anchor="ctr"/>
          <a:lstStyle>
            <a:lvl1pPr algn="r">
              <a:defRPr sz="1000" b="1">
                <a:solidFill>
                  <a:schemeClr val="bg1"/>
                </a:solidFill>
                <a:latin typeface="Melior Com" pitchFamily="18" charset="0"/>
                <a:cs typeface="Gotham Bold" pitchFamily="50" charset="0"/>
              </a:defRPr>
            </a:lvl1pPr>
          </a:lstStyle>
          <a:p>
            <a:fld id="{F66C81C8-30C7-40FE-93BD-3E6CEA768011}" type="slidenum">
              <a:rPr lang="en-US" smtClean="0">
                <a:latin typeface="Arial" pitchFamily="34" charset="0"/>
                <a:cs typeface="Arial" pitchFamily="34" charset="0"/>
              </a:rPr>
              <a:pPr/>
              <a:t>2</a:t>
            </a:fld>
            <a:endParaRPr lang="en-US" dirty="0">
              <a:latin typeface="Arial" pitchFamily="34" charset="0"/>
              <a:cs typeface="Arial" pitchFamily="34" charset="0"/>
            </a:endParaRPr>
          </a:p>
        </p:txBody>
      </p:sp>
    </p:spTree>
    <p:extLst>
      <p:ext uri="{BB962C8B-B14F-4D97-AF65-F5344CB8AC3E}">
        <p14:creationId xmlns:p14="http://schemas.microsoft.com/office/powerpoint/2010/main" val="3425703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DEMOGRAPHIC VARIABLES - MEDICAID</a:t>
            </a:r>
            <a:endParaRPr lang="en-US" dirty="0"/>
          </a:p>
        </p:txBody>
      </p:sp>
      <p:graphicFrame>
        <p:nvGraphicFramePr>
          <p:cNvPr id="4" name="Table 3"/>
          <p:cNvGraphicFramePr>
            <a:graphicFrameLocks noGrp="1"/>
          </p:cNvGraphicFramePr>
          <p:nvPr/>
        </p:nvGraphicFramePr>
        <p:xfrm>
          <a:off x="685800" y="1371600"/>
          <a:ext cx="7772400" cy="3657600"/>
        </p:xfrm>
        <a:graphic>
          <a:graphicData uri="http://schemas.openxmlformats.org/drawingml/2006/table">
            <a:tbl>
              <a:tblPr firstRow="1" bandRow="1">
                <a:tableStyleId>{5C22544A-7EE6-4342-B048-85BDC9FD1C3A}</a:tableStyleId>
              </a:tblPr>
              <a:tblGrid>
                <a:gridCol w="2590800"/>
                <a:gridCol w="2590800"/>
                <a:gridCol w="2590800"/>
              </a:tblGrid>
              <a:tr h="491721">
                <a:tc>
                  <a:txBody>
                    <a:bodyPr/>
                    <a:lstStyle/>
                    <a:p>
                      <a:pPr marL="0" marR="0" algn="ctr">
                        <a:spcBef>
                          <a:spcPts val="400"/>
                        </a:spcBef>
                        <a:spcAft>
                          <a:spcPts val="400"/>
                        </a:spcAft>
                      </a:pPr>
                      <a:r>
                        <a:rPr lang="en-US" sz="1400" b="0" kern="0" dirty="0">
                          <a:solidFill>
                            <a:srgbClr val="FFFFFF"/>
                          </a:solidFill>
                          <a:latin typeface="Arial" pitchFamily="34" charset="0"/>
                          <a:ea typeface="Times New Roman"/>
                          <a:cs typeface="Arial" pitchFamily="34" charset="0"/>
                        </a:rPr>
                        <a:t>Data Element</a:t>
                      </a:r>
                      <a:endParaRPr lang="en-US" sz="1400" b="0" kern="0" dirty="0">
                        <a:latin typeface="Arial" pitchFamily="34" charset="0"/>
                        <a:ea typeface="Times New Roman"/>
                        <a:cs typeface="Arial" pitchFamily="34" charset="0"/>
                      </a:endParaRPr>
                    </a:p>
                  </a:txBody>
                  <a:tcPr marL="68580" marR="68580" marT="0" marB="0" anchor="ctr"/>
                </a:tc>
                <a:tc>
                  <a:txBody>
                    <a:bodyPr/>
                    <a:lstStyle/>
                    <a:p>
                      <a:pPr marL="0" marR="0" algn="ctr">
                        <a:spcBef>
                          <a:spcPts val="400"/>
                        </a:spcBef>
                        <a:spcAft>
                          <a:spcPts val="400"/>
                        </a:spcAft>
                      </a:pPr>
                      <a:r>
                        <a:rPr lang="en-US" sz="1400" b="0" dirty="0">
                          <a:solidFill>
                            <a:srgbClr val="FFFFFF"/>
                          </a:solidFill>
                          <a:latin typeface="Arial" pitchFamily="34" charset="0"/>
                          <a:ea typeface="Times New Roman"/>
                          <a:cs typeface="Arial" pitchFamily="34" charset="0"/>
                        </a:rPr>
                        <a:t>Description</a:t>
                      </a:r>
                      <a:endParaRPr lang="en-US" sz="1400" b="0" dirty="0">
                        <a:latin typeface="Arial" pitchFamily="34" charset="0"/>
                        <a:ea typeface="Times New Roman"/>
                        <a:cs typeface="Arial" pitchFamily="34" charset="0"/>
                      </a:endParaRPr>
                    </a:p>
                  </a:txBody>
                  <a:tcPr marL="68580" marR="68580" marT="0" marB="0" anchor="ctr"/>
                </a:tc>
                <a:tc>
                  <a:txBody>
                    <a:bodyPr/>
                    <a:lstStyle/>
                    <a:p>
                      <a:pPr marL="0" marR="0" algn="ctr">
                        <a:spcBef>
                          <a:spcPts val="400"/>
                        </a:spcBef>
                        <a:spcAft>
                          <a:spcPts val="400"/>
                        </a:spcAft>
                      </a:pPr>
                      <a:r>
                        <a:rPr lang="en-US" sz="1400" b="0" dirty="0">
                          <a:solidFill>
                            <a:srgbClr val="FFFFFF"/>
                          </a:solidFill>
                          <a:latin typeface="Arial" pitchFamily="34" charset="0"/>
                          <a:ea typeface="Times New Roman"/>
                          <a:cs typeface="Arial" pitchFamily="34" charset="0"/>
                        </a:rPr>
                        <a:t>Data Table</a:t>
                      </a:r>
                      <a:endParaRPr lang="en-US" sz="1400" b="0" dirty="0">
                        <a:latin typeface="Arial" pitchFamily="34" charset="0"/>
                        <a:ea typeface="Times New Roman"/>
                        <a:cs typeface="Arial" pitchFamily="34" charset="0"/>
                      </a:endParaRPr>
                    </a:p>
                  </a:txBody>
                  <a:tcPr marL="68580" marR="68580" marT="0" marB="0" anchor="ctr"/>
                </a:tc>
              </a:tr>
              <a:tr h="491721">
                <a:tc>
                  <a:txBody>
                    <a:bodyPr/>
                    <a:lstStyle/>
                    <a:p>
                      <a:pPr marL="0" marR="0">
                        <a:spcBef>
                          <a:spcPts val="300"/>
                        </a:spcBef>
                        <a:spcAft>
                          <a:spcPts val="200"/>
                        </a:spcAft>
                      </a:pPr>
                      <a:r>
                        <a:rPr lang="en-US" sz="1400" b="0" dirty="0">
                          <a:latin typeface="Arial" pitchFamily="34" charset="0"/>
                          <a:ea typeface="Times New Roman"/>
                          <a:cs typeface="Arial" pitchFamily="34" charset="0"/>
                        </a:rPr>
                        <a:t>Birth Year (DOBYR)</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Birth year </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A</a:t>
                      </a:r>
                      <a:r>
                        <a:rPr lang="en-US" sz="1400" b="0" dirty="0" smtClean="0">
                          <a:latin typeface="Arial" pitchFamily="34" charset="0"/>
                          <a:ea typeface="Times New Roman"/>
                          <a:cs typeface="Arial" pitchFamily="34" charset="0"/>
                        </a:rPr>
                        <a:t>, D, F, I, L, O, S, T</a:t>
                      </a:r>
                      <a:endParaRPr lang="en-US" sz="1400" b="0" dirty="0">
                        <a:latin typeface="Arial" pitchFamily="34" charset="0"/>
                        <a:ea typeface="Times New Roman"/>
                        <a:cs typeface="Arial" pitchFamily="34" charset="0"/>
                      </a:endParaRPr>
                    </a:p>
                  </a:txBody>
                  <a:tcPr marL="68580" marR="68580" marT="0" marB="0" anchor="ctr"/>
                </a:tc>
              </a:tr>
              <a:tr h="491721">
                <a:tc>
                  <a:txBody>
                    <a:bodyPr/>
                    <a:lstStyle/>
                    <a:p>
                      <a:pPr marL="0" marR="0">
                        <a:spcBef>
                          <a:spcPts val="300"/>
                        </a:spcBef>
                        <a:spcAft>
                          <a:spcPts val="200"/>
                        </a:spcAft>
                      </a:pPr>
                      <a:r>
                        <a:rPr lang="en-US" sz="1400" b="0">
                          <a:latin typeface="Arial" pitchFamily="34" charset="0"/>
                          <a:ea typeface="Times New Roman"/>
                          <a:cs typeface="Arial" pitchFamily="34" charset="0"/>
                        </a:rPr>
                        <a:t>Gender (SEX)</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Gender of patient</a:t>
                      </a:r>
                    </a:p>
                  </a:txBody>
                  <a:tcPr marL="68580" marR="68580" marT="0" marB="0" anchor="ctr"/>
                </a:tc>
                <a:tc>
                  <a:txBody>
                    <a:bodyPr/>
                    <a:lstStyle/>
                    <a:p>
                      <a:pPr marL="0" marR="0">
                        <a:spcBef>
                          <a:spcPts val="300"/>
                        </a:spcBef>
                        <a:spcAft>
                          <a:spcPts val="200"/>
                        </a:spcAft>
                      </a:pPr>
                      <a:r>
                        <a:rPr lang="en-US" sz="1400" b="0" dirty="0" smtClean="0">
                          <a:latin typeface="Arial" pitchFamily="34" charset="0"/>
                          <a:ea typeface="Times New Roman"/>
                          <a:cs typeface="Arial" pitchFamily="34" charset="0"/>
                        </a:rPr>
                        <a:t>A, D, I</a:t>
                      </a:r>
                      <a:r>
                        <a:rPr lang="en-US" sz="1400" b="0" dirty="0">
                          <a:latin typeface="Arial" pitchFamily="34" charset="0"/>
                          <a:ea typeface="Times New Roman"/>
                          <a:cs typeface="Arial" pitchFamily="34" charset="0"/>
                        </a:rPr>
                        <a:t>, </a:t>
                      </a:r>
                      <a:r>
                        <a:rPr lang="en-US" sz="1400" b="0" dirty="0" smtClean="0">
                          <a:latin typeface="Arial" pitchFamily="34" charset="0"/>
                          <a:ea typeface="Times New Roman"/>
                          <a:cs typeface="Arial" pitchFamily="34" charset="0"/>
                        </a:rPr>
                        <a:t>O</a:t>
                      </a:r>
                      <a:r>
                        <a:rPr lang="en-US" sz="1400" b="0" dirty="0">
                          <a:latin typeface="Arial" pitchFamily="34" charset="0"/>
                          <a:ea typeface="Times New Roman"/>
                          <a:cs typeface="Arial" pitchFamily="34" charset="0"/>
                        </a:rPr>
                        <a:t>, </a:t>
                      </a:r>
                      <a:r>
                        <a:rPr lang="en-US" sz="1400" b="0" dirty="0" smtClean="0">
                          <a:latin typeface="Arial" pitchFamily="34" charset="0"/>
                          <a:ea typeface="Times New Roman"/>
                          <a:cs typeface="Arial" pitchFamily="34" charset="0"/>
                        </a:rPr>
                        <a:t>S, T</a:t>
                      </a:r>
                      <a:endParaRPr lang="en-US" sz="1400" b="0" dirty="0">
                        <a:latin typeface="Arial" pitchFamily="34" charset="0"/>
                        <a:ea typeface="Times New Roman"/>
                        <a:cs typeface="Arial" pitchFamily="34" charset="0"/>
                      </a:endParaRPr>
                    </a:p>
                  </a:txBody>
                  <a:tcPr marL="68580" marR="68580" marT="0" marB="0" anchor="ctr"/>
                </a:tc>
              </a:tr>
              <a:tr h="727479">
                <a:tc>
                  <a:txBody>
                    <a:bodyPr/>
                    <a:lstStyle/>
                    <a:p>
                      <a:pPr marL="0" marR="0">
                        <a:spcBef>
                          <a:spcPts val="300"/>
                        </a:spcBef>
                        <a:spcAft>
                          <a:spcPts val="200"/>
                        </a:spcAft>
                      </a:pPr>
                      <a:r>
                        <a:rPr lang="en-US" sz="1400" b="0">
                          <a:latin typeface="Arial" pitchFamily="34" charset="0"/>
                          <a:ea typeface="Times New Roman"/>
                          <a:cs typeface="Arial" pitchFamily="34" charset="0"/>
                        </a:rPr>
                        <a:t>Race (STDRACE)</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White, </a:t>
                      </a:r>
                      <a:r>
                        <a:rPr lang="en-US" sz="1400" b="0" dirty="0" smtClean="0">
                          <a:latin typeface="Arial" pitchFamily="34" charset="0"/>
                          <a:ea typeface="Times New Roman"/>
                          <a:cs typeface="Arial" pitchFamily="34" charset="0"/>
                        </a:rPr>
                        <a:t>Black</a:t>
                      </a:r>
                      <a:r>
                        <a:rPr lang="en-US" sz="1400" b="0" dirty="0">
                          <a:latin typeface="Arial" pitchFamily="34" charset="0"/>
                          <a:ea typeface="Times New Roman"/>
                          <a:cs typeface="Arial" pitchFamily="34" charset="0"/>
                        </a:rPr>
                        <a:t>, </a:t>
                      </a:r>
                      <a:r>
                        <a:rPr lang="en-US" sz="1400" b="0" dirty="0" smtClean="0">
                          <a:latin typeface="Arial" pitchFamily="34" charset="0"/>
                          <a:ea typeface="Times New Roman"/>
                          <a:cs typeface="Arial" pitchFamily="34" charset="0"/>
                        </a:rPr>
                        <a:t>Hispanic</a:t>
                      </a:r>
                      <a:r>
                        <a:rPr lang="en-US" sz="1400" b="0" dirty="0">
                          <a:latin typeface="Arial" pitchFamily="34" charset="0"/>
                          <a:ea typeface="Times New Roman"/>
                          <a:cs typeface="Arial" pitchFamily="34" charset="0"/>
                        </a:rPr>
                        <a:t>, other</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A</a:t>
                      </a:r>
                      <a:r>
                        <a:rPr lang="en-US" sz="1400" b="0" dirty="0" smtClean="0">
                          <a:latin typeface="Arial" pitchFamily="34" charset="0"/>
                          <a:ea typeface="Times New Roman"/>
                          <a:cs typeface="Arial" pitchFamily="34" charset="0"/>
                        </a:rPr>
                        <a:t>, D, F, I, L, O, S, T</a:t>
                      </a:r>
                      <a:endParaRPr lang="en-US" sz="1400" b="0" dirty="0">
                        <a:latin typeface="Arial" pitchFamily="34" charset="0"/>
                        <a:ea typeface="Times New Roman"/>
                        <a:cs typeface="Arial" pitchFamily="34" charset="0"/>
                      </a:endParaRPr>
                    </a:p>
                  </a:txBody>
                  <a:tcPr marL="68580" marR="68580" marT="0" marB="0" anchor="ctr"/>
                </a:tc>
              </a:tr>
              <a:tr h="727479">
                <a:tc>
                  <a:txBody>
                    <a:bodyPr/>
                    <a:lstStyle/>
                    <a:p>
                      <a:pPr marL="0" marR="0">
                        <a:spcBef>
                          <a:spcPts val="300"/>
                        </a:spcBef>
                        <a:spcAft>
                          <a:spcPts val="200"/>
                        </a:spcAft>
                      </a:pPr>
                      <a:r>
                        <a:rPr lang="en-US" sz="1400" b="0">
                          <a:latin typeface="Arial" pitchFamily="34" charset="0"/>
                          <a:ea typeface="Times New Roman"/>
                          <a:cs typeface="Arial" pitchFamily="34" charset="0"/>
                        </a:rPr>
                        <a:t>Basis of Eligibility (BOE)</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Basis of Eligibility Category</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A</a:t>
                      </a:r>
                      <a:r>
                        <a:rPr lang="en-US" sz="1400" b="0" dirty="0" smtClean="0">
                          <a:latin typeface="Arial" pitchFamily="34" charset="0"/>
                          <a:ea typeface="Times New Roman"/>
                          <a:cs typeface="Arial" pitchFamily="34" charset="0"/>
                        </a:rPr>
                        <a:t>, D, F, I, L, O, S, T</a:t>
                      </a:r>
                      <a:endParaRPr lang="en-US" sz="1400" b="0" dirty="0">
                        <a:latin typeface="Arial" pitchFamily="34" charset="0"/>
                        <a:ea typeface="Times New Roman"/>
                        <a:cs typeface="Arial" pitchFamily="34" charset="0"/>
                      </a:endParaRPr>
                    </a:p>
                  </a:txBody>
                  <a:tcPr marL="68580" marR="68580" marT="0" marB="0" anchor="ctr"/>
                </a:tc>
              </a:tr>
              <a:tr h="727479">
                <a:tc>
                  <a:txBody>
                    <a:bodyPr/>
                    <a:lstStyle/>
                    <a:p>
                      <a:pPr marL="0" marR="0">
                        <a:spcBef>
                          <a:spcPts val="300"/>
                        </a:spcBef>
                        <a:spcAft>
                          <a:spcPts val="200"/>
                        </a:spcAft>
                      </a:pPr>
                      <a:r>
                        <a:rPr lang="en-US" sz="1400" b="0">
                          <a:latin typeface="Arial" pitchFamily="34" charset="0"/>
                          <a:ea typeface="Times New Roman"/>
                          <a:cs typeface="Arial" pitchFamily="34" charset="0"/>
                        </a:rPr>
                        <a:t>Capitation Flag (CAP)</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Capitation/Medicaid Managed Care Indicator</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A</a:t>
                      </a:r>
                      <a:r>
                        <a:rPr lang="en-US" sz="1400" b="0" dirty="0" smtClean="0">
                          <a:latin typeface="Arial" pitchFamily="34" charset="0"/>
                          <a:ea typeface="Times New Roman"/>
                          <a:cs typeface="Arial" pitchFamily="34" charset="0"/>
                        </a:rPr>
                        <a:t>, D, F, I, L, O, S, T</a:t>
                      </a:r>
                      <a:endParaRPr lang="en-US" sz="1400" b="0" dirty="0">
                        <a:latin typeface="Arial" pitchFamily="34" charset="0"/>
                        <a:ea typeface="Times New Roman"/>
                        <a:cs typeface="Arial" pitchFamily="34" charset="0"/>
                      </a:endParaRPr>
                    </a:p>
                  </a:txBody>
                  <a:tcPr marL="68580" marR="68580" marT="0" marB="0" anchor="ctr"/>
                </a:tc>
              </a:tr>
            </a:tbl>
          </a:graphicData>
        </a:graphic>
      </p:graphicFrame>
      <p:sp>
        <p:nvSpPr>
          <p:cNvPr id="5" name="Slide Number Placeholder 4"/>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20</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PROVIDER VARIABLES</a:t>
            </a:r>
            <a:endParaRPr lang="en-US" dirty="0"/>
          </a:p>
        </p:txBody>
      </p:sp>
      <p:graphicFrame>
        <p:nvGraphicFramePr>
          <p:cNvPr id="4" name="Table 3"/>
          <p:cNvGraphicFramePr>
            <a:graphicFrameLocks noGrp="1"/>
          </p:cNvGraphicFramePr>
          <p:nvPr/>
        </p:nvGraphicFramePr>
        <p:xfrm>
          <a:off x="609600" y="1371600"/>
          <a:ext cx="7772400" cy="3657598"/>
        </p:xfrm>
        <a:graphic>
          <a:graphicData uri="http://schemas.openxmlformats.org/drawingml/2006/table">
            <a:tbl>
              <a:tblPr firstRow="1" bandRow="1">
                <a:tableStyleId>{5C22544A-7EE6-4342-B048-85BDC9FD1C3A}</a:tableStyleId>
              </a:tblPr>
              <a:tblGrid>
                <a:gridCol w="2590800"/>
                <a:gridCol w="3505200"/>
                <a:gridCol w="1676400"/>
              </a:tblGrid>
              <a:tr h="503783">
                <a:tc>
                  <a:txBody>
                    <a:bodyPr/>
                    <a:lstStyle/>
                    <a:p>
                      <a:pPr marL="0" marR="0" algn="ctr">
                        <a:spcBef>
                          <a:spcPts val="400"/>
                        </a:spcBef>
                        <a:spcAft>
                          <a:spcPts val="400"/>
                        </a:spcAft>
                      </a:pPr>
                      <a:r>
                        <a:rPr lang="en-US" sz="1400" b="0" kern="0" dirty="0">
                          <a:solidFill>
                            <a:srgbClr val="FFFFFF"/>
                          </a:solidFill>
                          <a:latin typeface="Arial" pitchFamily="34" charset="0"/>
                          <a:ea typeface="Times New Roman"/>
                          <a:cs typeface="Arial" pitchFamily="34" charset="0"/>
                        </a:rPr>
                        <a:t>Data Element</a:t>
                      </a:r>
                      <a:endParaRPr lang="en-US" sz="1400" b="0" kern="0" dirty="0">
                        <a:latin typeface="Arial" pitchFamily="34" charset="0"/>
                        <a:ea typeface="Times New Roman"/>
                        <a:cs typeface="Arial" pitchFamily="34" charset="0"/>
                      </a:endParaRPr>
                    </a:p>
                  </a:txBody>
                  <a:tcPr marL="68580" marR="68580" marT="0" marB="0" anchor="ctr"/>
                </a:tc>
                <a:tc>
                  <a:txBody>
                    <a:bodyPr/>
                    <a:lstStyle/>
                    <a:p>
                      <a:pPr marL="0" marR="0" algn="ctr">
                        <a:spcBef>
                          <a:spcPts val="400"/>
                        </a:spcBef>
                        <a:spcAft>
                          <a:spcPts val="400"/>
                        </a:spcAft>
                      </a:pPr>
                      <a:r>
                        <a:rPr lang="en-US" sz="1400" b="0" dirty="0">
                          <a:solidFill>
                            <a:srgbClr val="FFFFFF"/>
                          </a:solidFill>
                          <a:latin typeface="Arial" pitchFamily="34" charset="0"/>
                          <a:ea typeface="Times New Roman"/>
                          <a:cs typeface="Arial" pitchFamily="34" charset="0"/>
                        </a:rPr>
                        <a:t>Description</a:t>
                      </a:r>
                      <a:endParaRPr lang="en-US" sz="1400" b="0" dirty="0">
                        <a:latin typeface="Arial" pitchFamily="34" charset="0"/>
                        <a:ea typeface="Times New Roman"/>
                        <a:cs typeface="Arial" pitchFamily="34" charset="0"/>
                      </a:endParaRPr>
                    </a:p>
                  </a:txBody>
                  <a:tcPr marL="68580" marR="68580" marT="0" marB="0" anchor="ctr"/>
                </a:tc>
                <a:tc>
                  <a:txBody>
                    <a:bodyPr/>
                    <a:lstStyle/>
                    <a:p>
                      <a:pPr marL="0" marR="0" algn="ctr">
                        <a:spcBef>
                          <a:spcPts val="400"/>
                        </a:spcBef>
                        <a:spcAft>
                          <a:spcPts val="400"/>
                        </a:spcAft>
                      </a:pPr>
                      <a:r>
                        <a:rPr lang="en-US" sz="1400" b="0" dirty="0">
                          <a:solidFill>
                            <a:srgbClr val="FFFFFF"/>
                          </a:solidFill>
                          <a:latin typeface="Arial" pitchFamily="34" charset="0"/>
                          <a:ea typeface="Times New Roman"/>
                          <a:cs typeface="Arial" pitchFamily="34" charset="0"/>
                        </a:rPr>
                        <a:t>Data Table</a:t>
                      </a:r>
                      <a:endParaRPr lang="en-US" sz="1400" b="0" dirty="0">
                        <a:latin typeface="Arial" pitchFamily="34" charset="0"/>
                        <a:ea typeface="Times New Roman"/>
                        <a:cs typeface="Arial" pitchFamily="34" charset="0"/>
                      </a:endParaRPr>
                    </a:p>
                  </a:txBody>
                  <a:tcPr marL="68580" marR="68580" marT="0" marB="0" anchor="ctr"/>
                </a:tc>
              </a:tr>
              <a:tr h="662508">
                <a:tc>
                  <a:txBody>
                    <a:bodyPr/>
                    <a:lstStyle/>
                    <a:p>
                      <a:pPr marL="0" marR="0">
                        <a:spcBef>
                          <a:spcPts val="300"/>
                        </a:spcBef>
                        <a:spcAft>
                          <a:spcPts val="200"/>
                        </a:spcAft>
                      </a:pPr>
                      <a:r>
                        <a:rPr lang="en-US" sz="1400" b="0" dirty="0">
                          <a:latin typeface="Arial" pitchFamily="34" charset="0"/>
                          <a:ea typeface="Times New Roman"/>
                          <a:cs typeface="Arial" pitchFamily="34" charset="0"/>
                        </a:rPr>
                        <a:t>Place of Service (STDPLAC)</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Service setting, e.g., home, physician office, hospital, nursing home, etc.</a:t>
                      </a:r>
                    </a:p>
                  </a:txBody>
                  <a:tcPr marL="68580" marR="68580" marT="0" marB="0" anchor="ctr"/>
                </a:tc>
                <a:tc>
                  <a:txBody>
                    <a:bodyPr/>
                    <a:lstStyle/>
                    <a:p>
                      <a:pPr marL="0" marR="0">
                        <a:spcBef>
                          <a:spcPts val="300"/>
                        </a:spcBef>
                        <a:spcAft>
                          <a:spcPts val="200"/>
                        </a:spcAft>
                      </a:pPr>
                      <a:r>
                        <a:rPr lang="en-US" sz="1400" b="0">
                          <a:latin typeface="Arial" pitchFamily="34" charset="0"/>
                          <a:ea typeface="Times New Roman"/>
                          <a:cs typeface="Arial" pitchFamily="34" charset="0"/>
                        </a:rPr>
                        <a:t>S, O</a:t>
                      </a:r>
                    </a:p>
                  </a:txBody>
                  <a:tcPr marL="68580" marR="68580" marT="0" marB="0" anchor="ctr"/>
                </a:tc>
              </a:tr>
              <a:tr h="503783">
                <a:tc>
                  <a:txBody>
                    <a:bodyPr/>
                    <a:lstStyle/>
                    <a:p>
                      <a:pPr marL="0" marR="0">
                        <a:spcBef>
                          <a:spcPts val="300"/>
                        </a:spcBef>
                        <a:spcAft>
                          <a:spcPts val="200"/>
                        </a:spcAft>
                      </a:pPr>
                      <a:r>
                        <a:rPr lang="en-US" sz="1400" b="0">
                          <a:latin typeface="Arial" pitchFamily="34" charset="0"/>
                          <a:ea typeface="Times New Roman"/>
                          <a:cs typeface="Arial" pitchFamily="34" charset="0"/>
                        </a:rPr>
                        <a:t>Provider Type (STDPROV)</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Provider type/specialty</a:t>
                      </a:r>
                    </a:p>
                  </a:txBody>
                  <a:tcPr marL="68580" marR="68580" marT="0" marB="0" anchor="ctr"/>
                </a:tc>
                <a:tc>
                  <a:txBody>
                    <a:bodyPr/>
                    <a:lstStyle/>
                    <a:p>
                      <a:pPr marL="0" marR="0">
                        <a:spcBef>
                          <a:spcPts val="300"/>
                        </a:spcBef>
                        <a:spcAft>
                          <a:spcPts val="200"/>
                        </a:spcAft>
                      </a:pPr>
                      <a:r>
                        <a:rPr lang="en-US" sz="1400" b="0">
                          <a:latin typeface="Arial" pitchFamily="34" charset="0"/>
                          <a:ea typeface="Times New Roman"/>
                          <a:cs typeface="Arial" pitchFamily="34" charset="0"/>
                        </a:rPr>
                        <a:t>S, O</a:t>
                      </a:r>
                    </a:p>
                  </a:txBody>
                  <a:tcPr marL="68580" marR="68580" marT="0" marB="0" anchor="ctr"/>
                </a:tc>
              </a:tr>
              <a:tr h="662508">
                <a:tc>
                  <a:txBody>
                    <a:bodyPr/>
                    <a:lstStyle/>
                    <a:p>
                      <a:pPr marL="0" marR="0">
                        <a:spcBef>
                          <a:spcPts val="300"/>
                        </a:spcBef>
                        <a:spcAft>
                          <a:spcPts val="200"/>
                        </a:spcAft>
                      </a:pPr>
                      <a:r>
                        <a:rPr lang="en-US" sz="1400" b="0">
                          <a:latin typeface="Arial" pitchFamily="34" charset="0"/>
                          <a:ea typeface="Times New Roman"/>
                          <a:cs typeface="Arial" pitchFamily="34" charset="0"/>
                        </a:rPr>
                        <a:t>Service Type (STDSVC)</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Service type, e.g., surgery, ICU, CCU, preventive care, etc.</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S, O</a:t>
                      </a:r>
                    </a:p>
                  </a:txBody>
                  <a:tcPr marL="68580" marR="68580" marT="0" marB="0" anchor="ctr"/>
                </a:tc>
              </a:tr>
              <a:tr h="662508">
                <a:tc>
                  <a:txBody>
                    <a:bodyPr/>
                    <a:lstStyle/>
                    <a:p>
                      <a:pPr marL="0" marR="0">
                        <a:spcBef>
                          <a:spcPts val="300"/>
                        </a:spcBef>
                        <a:spcAft>
                          <a:spcPts val="200"/>
                        </a:spcAft>
                      </a:pPr>
                      <a:r>
                        <a:rPr lang="en-US" sz="1400" b="0">
                          <a:latin typeface="Arial" pitchFamily="34" charset="0"/>
                          <a:ea typeface="Times New Roman"/>
                          <a:cs typeface="Arial" pitchFamily="34" charset="0"/>
                        </a:rPr>
                        <a:t>Provider Zip Code (PROVZIP)</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3-digit postal ZIP code of the provider</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S, O</a:t>
                      </a:r>
                    </a:p>
                  </a:txBody>
                  <a:tcPr marL="68580" marR="68580" marT="0" marB="0" anchor="ctr"/>
                </a:tc>
              </a:tr>
              <a:tr h="662508">
                <a:tc>
                  <a:txBody>
                    <a:bodyPr/>
                    <a:lstStyle/>
                    <a:p>
                      <a:pPr marL="0" marR="0">
                        <a:spcBef>
                          <a:spcPts val="300"/>
                        </a:spcBef>
                        <a:spcAft>
                          <a:spcPts val="200"/>
                        </a:spcAft>
                      </a:pPr>
                      <a:r>
                        <a:rPr lang="en-US" sz="1400" b="0">
                          <a:latin typeface="Arial" pitchFamily="34" charset="0"/>
                          <a:ea typeface="Times New Roman"/>
                          <a:cs typeface="Arial" pitchFamily="34" charset="0"/>
                        </a:rPr>
                        <a:t>Provider ID (PROVID)</a:t>
                      </a:r>
                    </a:p>
                  </a:txBody>
                  <a:tcPr marL="68580" marR="68580" marT="0" marB="0" anchor="ctr"/>
                </a:tc>
                <a:tc>
                  <a:txBody>
                    <a:bodyPr/>
                    <a:lstStyle/>
                    <a:p>
                      <a:pPr marL="0" marR="0">
                        <a:spcBef>
                          <a:spcPts val="300"/>
                        </a:spcBef>
                        <a:spcAft>
                          <a:spcPts val="200"/>
                        </a:spcAft>
                      </a:pPr>
                      <a:r>
                        <a:rPr lang="en-US" sz="1400" b="0">
                          <a:latin typeface="Arial" pitchFamily="34" charset="0"/>
                          <a:ea typeface="Times New Roman"/>
                          <a:cs typeface="Arial" pitchFamily="34" charset="0"/>
                        </a:rPr>
                        <a:t>Encrypted identifier for provider of service used by the carrier</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S, O</a:t>
                      </a:r>
                    </a:p>
                  </a:txBody>
                  <a:tcPr marL="68580" marR="68580" marT="0" marB="0" anchor="ctr"/>
                </a:tc>
              </a:tr>
            </a:tbl>
          </a:graphicData>
        </a:graphic>
      </p:graphicFrame>
      <p:sp>
        <p:nvSpPr>
          <p:cNvPr id="5" name="Slide Number Placeholder 4"/>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21</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INPATIENT VARIABLES</a:t>
            </a:r>
            <a:endParaRPr lang="en-US" dirty="0"/>
          </a:p>
        </p:txBody>
      </p:sp>
      <p:graphicFrame>
        <p:nvGraphicFramePr>
          <p:cNvPr id="4" name="Table 3"/>
          <p:cNvGraphicFramePr>
            <a:graphicFrameLocks noGrp="1"/>
          </p:cNvGraphicFramePr>
          <p:nvPr/>
        </p:nvGraphicFramePr>
        <p:xfrm>
          <a:off x="609600" y="1447800"/>
          <a:ext cx="7772400" cy="4571997"/>
        </p:xfrm>
        <a:graphic>
          <a:graphicData uri="http://schemas.openxmlformats.org/drawingml/2006/table">
            <a:tbl>
              <a:tblPr firstRow="1" bandRow="1">
                <a:tableStyleId>{5C22544A-7EE6-4342-B048-85BDC9FD1C3A}</a:tableStyleId>
              </a:tblPr>
              <a:tblGrid>
                <a:gridCol w="2819400"/>
                <a:gridCol w="3581400"/>
                <a:gridCol w="1371600"/>
              </a:tblGrid>
              <a:tr h="483703">
                <a:tc>
                  <a:txBody>
                    <a:bodyPr/>
                    <a:lstStyle/>
                    <a:p>
                      <a:pPr marL="0" marR="0" algn="ctr">
                        <a:spcBef>
                          <a:spcPts val="400"/>
                        </a:spcBef>
                        <a:spcAft>
                          <a:spcPts val="400"/>
                        </a:spcAft>
                      </a:pPr>
                      <a:r>
                        <a:rPr lang="en-US" sz="1400" b="0" kern="0" dirty="0">
                          <a:solidFill>
                            <a:srgbClr val="FFFFFF"/>
                          </a:solidFill>
                          <a:latin typeface="Arial" pitchFamily="34" charset="0"/>
                          <a:ea typeface="Times New Roman"/>
                          <a:cs typeface="Arial" pitchFamily="34" charset="0"/>
                        </a:rPr>
                        <a:t>Data Element</a:t>
                      </a:r>
                      <a:endParaRPr lang="en-US" sz="1400" b="0" kern="0" dirty="0">
                        <a:latin typeface="Arial" pitchFamily="34" charset="0"/>
                        <a:ea typeface="Times New Roman"/>
                        <a:cs typeface="Arial" pitchFamily="34" charset="0"/>
                      </a:endParaRPr>
                    </a:p>
                  </a:txBody>
                  <a:tcPr marL="68580" marR="68580" marT="0" marB="0" anchor="ctr"/>
                </a:tc>
                <a:tc>
                  <a:txBody>
                    <a:bodyPr/>
                    <a:lstStyle/>
                    <a:p>
                      <a:pPr marL="0" marR="0" algn="ctr">
                        <a:spcBef>
                          <a:spcPts val="400"/>
                        </a:spcBef>
                        <a:spcAft>
                          <a:spcPts val="400"/>
                        </a:spcAft>
                      </a:pPr>
                      <a:r>
                        <a:rPr lang="en-US" sz="1400" b="0" dirty="0">
                          <a:solidFill>
                            <a:srgbClr val="FFFFFF"/>
                          </a:solidFill>
                          <a:latin typeface="Arial" pitchFamily="34" charset="0"/>
                          <a:ea typeface="Times New Roman"/>
                          <a:cs typeface="Arial" pitchFamily="34" charset="0"/>
                        </a:rPr>
                        <a:t>Description</a:t>
                      </a:r>
                      <a:endParaRPr lang="en-US" sz="1400" b="0" dirty="0">
                        <a:latin typeface="Arial" pitchFamily="34" charset="0"/>
                        <a:ea typeface="Times New Roman"/>
                        <a:cs typeface="Arial" pitchFamily="34" charset="0"/>
                      </a:endParaRPr>
                    </a:p>
                  </a:txBody>
                  <a:tcPr marL="68580" marR="68580" marT="0" marB="0" anchor="ctr"/>
                </a:tc>
                <a:tc>
                  <a:txBody>
                    <a:bodyPr/>
                    <a:lstStyle/>
                    <a:p>
                      <a:pPr marL="0" marR="0" algn="ctr">
                        <a:spcBef>
                          <a:spcPts val="400"/>
                        </a:spcBef>
                        <a:spcAft>
                          <a:spcPts val="400"/>
                        </a:spcAft>
                      </a:pPr>
                      <a:r>
                        <a:rPr lang="en-US" sz="1400" b="0" dirty="0">
                          <a:solidFill>
                            <a:srgbClr val="FFFFFF"/>
                          </a:solidFill>
                          <a:latin typeface="Arial" pitchFamily="34" charset="0"/>
                          <a:ea typeface="Times New Roman"/>
                          <a:cs typeface="Arial" pitchFamily="34" charset="0"/>
                        </a:rPr>
                        <a:t>Data Table</a:t>
                      </a:r>
                      <a:endParaRPr lang="en-US" sz="1400" b="0" dirty="0">
                        <a:latin typeface="Arial" pitchFamily="34" charset="0"/>
                        <a:ea typeface="Times New Roman"/>
                        <a:cs typeface="Arial" pitchFamily="34" charset="0"/>
                      </a:endParaRPr>
                    </a:p>
                  </a:txBody>
                  <a:tcPr marL="68580" marR="68580" marT="0" marB="0" anchor="ctr"/>
                </a:tc>
              </a:tr>
              <a:tr h="483703">
                <a:tc>
                  <a:txBody>
                    <a:bodyPr/>
                    <a:lstStyle/>
                    <a:p>
                      <a:pPr marL="0" marR="0">
                        <a:spcBef>
                          <a:spcPts val="300"/>
                        </a:spcBef>
                        <a:spcAft>
                          <a:spcPts val="200"/>
                        </a:spcAft>
                      </a:pPr>
                      <a:r>
                        <a:rPr lang="en-US" sz="1400" b="0" dirty="0">
                          <a:latin typeface="Arial" pitchFamily="34" charset="0"/>
                          <a:ea typeface="Times New Roman"/>
                          <a:cs typeface="Arial" pitchFamily="34" charset="0"/>
                        </a:rPr>
                        <a:t>Admission Date (ADMDATE)</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Date of the hospital admission</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I, S</a:t>
                      </a:r>
                    </a:p>
                  </a:txBody>
                  <a:tcPr marL="68580" marR="68580" marT="0" marB="0" anchor="ctr"/>
                </a:tc>
              </a:tr>
              <a:tr h="556593">
                <a:tc>
                  <a:txBody>
                    <a:bodyPr/>
                    <a:lstStyle/>
                    <a:p>
                      <a:pPr marL="0" marR="0">
                        <a:spcBef>
                          <a:spcPts val="300"/>
                        </a:spcBef>
                        <a:spcAft>
                          <a:spcPts val="200"/>
                        </a:spcAft>
                      </a:pPr>
                      <a:r>
                        <a:rPr lang="en-US" sz="1400" b="0" dirty="0">
                          <a:latin typeface="Arial" pitchFamily="34" charset="0"/>
                          <a:ea typeface="Times New Roman"/>
                          <a:cs typeface="Arial" pitchFamily="34" charset="0"/>
                        </a:rPr>
                        <a:t>Admission Type (ADMTYP)</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Type of hospital admission, e.g.,  surgical, maternity, medical, MH/SA</a:t>
                      </a:r>
                    </a:p>
                  </a:txBody>
                  <a:tcPr marL="68580" marR="68580" marT="0" marB="0" anchor="ctr"/>
                </a:tc>
                <a:tc>
                  <a:txBody>
                    <a:bodyPr/>
                    <a:lstStyle/>
                    <a:p>
                      <a:pPr marL="0" marR="0">
                        <a:spcBef>
                          <a:spcPts val="0"/>
                        </a:spcBef>
                        <a:spcAft>
                          <a:spcPts val="0"/>
                        </a:spcAft>
                      </a:pPr>
                      <a:r>
                        <a:rPr lang="en-US" sz="1400" b="0" dirty="0">
                          <a:latin typeface="Arial" pitchFamily="34" charset="0"/>
                          <a:ea typeface="Times New Roman"/>
                          <a:cs typeface="Arial" pitchFamily="34" charset="0"/>
                        </a:rPr>
                        <a:t>I, S</a:t>
                      </a:r>
                    </a:p>
                  </a:txBody>
                  <a:tcPr marL="68580" marR="68580" marT="0" marB="0" anchor="ctr"/>
                </a:tc>
              </a:tr>
              <a:tr h="483703">
                <a:tc>
                  <a:txBody>
                    <a:bodyPr/>
                    <a:lstStyle/>
                    <a:p>
                      <a:pPr marL="0" marR="0">
                        <a:spcBef>
                          <a:spcPts val="300"/>
                        </a:spcBef>
                        <a:spcAft>
                          <a:spcPts val="200"/>
                        </a:spcAft>
                      </a:pPr>
                      <a:r>
                        <a:rPr lang="en-US" sz="1400" b="0" dirty="0">
                          <a:latin typeface="Arial" pitchFamily="34" charset="0"/>
                          <a:ea typeface="Times New Roman"/>
                          <a:cs typeface="Arial" pitchFamily="34" charset="0"/>
                        </a:rPr>
                        <a:t>Length of Stay (DAYS)</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Length of stay</a:t>
                      </a:r>
                    </a:p>
                  </a:txBody>
                  <a:tcPr marL="68580" marR="68580" marT="0" marB="0" anchor="ctr"/>
                </a:tc>
                <a:tc>
                  <a:txBody>
                    <a:bodyPr/>
                    <a:lstStyle/>
                    <a:p>
                      <a:pPr marL="0" marR="0">
                        <a:spcBef>
                          <a:spcPts val="0"/>
                        </a:spcBef>
                        <a:spcAft>
                          <a:spcPts val="0"/>
                        </a:spcAft>
                      </a:pPr>
                      <a:r>
                        <a:rPr lang="en-US" sz="1400" b="0" dirty="0">
                          <a:latin typeface="Arial" pitchFamily="34" charset="0"/>
                          <a:ea typeface="Times New Roman"/>
                          <a:cs typeface="Arial" pitchFamily="34" charset="0"/>
                        </a:rPr>
                        <a:t>I</a:t>
                      </a:r>
                    </a:p>
                  </a:txBody>
                  <a:tcPr marL="68580" marR="68580" marT="0" marB="0" anchor="ctr"/>
                </a:tc>
              </a:tr>
              <a:tr h="483703">
                <a:tc>
                  <a:txBody>
                    <a:bodyPr/>
                    <a:lstStyle/>
                    <a:p>
                      <a:pPr marL="0" marR="0">
                        <a:spcBef>
                          <a:spcPts val="300"/>
                        </a:spcBef>
                        <a:spcAft>
                          <a:spcPts val="200"/>
                        </a:spcAft>
                      </a:pPr>
                      <a:r>
                        <a:rPr lang="en-US" sz="1400" b="0" dirty="0">
                          <a:latin typeface="Arial" pitchFamily="34" charset="0"/>
                          <a:ea typeface="Times New Roman"/>
                          <a:cs typeface="Arial" pitchFamily="34" charset="0"/>
                        </a:rPr>
                        <a:t>DRG (DRG)</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DRG</a:t>
                      </a:r>
                    </a:p>
                  </a:txBody>
                  <a:tcPr marL="68580" marR="68580" marT="0" marB="0" anchor="ctr"/>
                </a:tc>
                <a:tc>
                  <a:txBody>
                    <a:bodyPr/>
                    <a:lstStyle/>
                    <a:p>
                      <a:pPr marL="0" marR="0">
                        <a:spcBef>
                          <a:spcPts val="0"/>
                        </a:spcBef>
                        <a:spcAft>
                          <a:spcPts val="0"/>
                        </a:spcAft>
                      </a:pPr>
                      <a:r>
                        <a:rPr lang="en-US" sz="1400" b="0" dirty="0">
                          <a:latin typeface="Arial" pitchFamily="34" charset="0"/>
                          <a:ea typeface="Times New Roman"/>
                          <a:cs typeface="Arial" pitchFamily="34" charset="0"/>
                        </a:rPr>
                        <a:t>I, S</a:t>
                      </a:r>
                    </a:p>
                  </a:txBody>
                  <a:tcPr marL="68580" marR="68580" marT="0" marB="0" anchor="ctr"/>
                </a:tc>
              </a:tr>
              <a:tr h="556593">
                <a:tc>
                  <a:txBody>
                    <a:bodyPr/>
                    <a:lstStyle/>
                    <a:p>
                      <a:pPr marL="0" marR="0">
                        <a:spcBef>
                          <a:spcPts val="300"/>
                        </a:spcBef>
                        <a:spcAft>
                          <a:spcPts val="200"/>
                        </a:spcAft>
                      </a:pPr>
                      <a:r>
                        <a:rPr lang="en-US" sz="1400" b="0" dirty="0">
                          <a:latin typeface="Arial" pitchFamily="34" charset="0"/>
                          <a:ea typeface="Times New Roman"/>
                          <a:cs typeface="Arial" pitchFamily="34" charset="0"/>
                        </a:rPr>
                        <a:t>Discharge Status (DSTATUS)</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Discharge to home, hospital, long-term care facility, died</a:t>
                      </a:r>
                    </a:p>
                  </a:txBody>
                  <a:tcPr marL="68580" marR="68580" marT="0" marB="0" anchor="ctr"/>
                </a:tc>
                <a:tc>
                  <a:txBody>
                    <a:bodyPr/>
                    <a:lstStyle/>
                    <a:p>
                      <a:pPr marL="0" marR="0">
                        <a:spcBef>
                          <a:spcPts val="0"/>
                        </a:spcBef>
                        <a:spcAft>
                          <a:spcPts val="0"/>
                        </a:spcAft>
                      </a:pPr>
                      <a:r>
                        <a:rPr lang="en-US" sz="1400" b="0" dirty="0">
                          <a:latin typeface="Arial" pitchFamily="34" charset="0"/>
                          <a:ea typeface="Times New Roman"/>
                          <a:cs typeface="Arial" pitchFamily="34" charset="0"/>
                        </a:rPr>
                        <a:t>I, S</a:t>
                      </a:r>
                    </a:p>
                  </a:txBody>
                  <a:tcPr marL="68580" marR="68580" marT="0" marB="0" anchor="ctr"/>
                </a:tc>
              </a:tr>
              <a:tr h="483703">
                <a:tc>
                  <a:txBody>
                    <a:bodyPr/>
                    <a:lstStyle/>
                    <a:p>
                      <a:pPr marL="0" marR="0">
                        <a:spcBef>
                          <a:spcPts val="300"/>
                        </a:spcBef>
                        <a:spcAft>
                          <a:spcPts val="200"/>
                        </a:spcAft>
                      </a:pPr>
                      <a:r>
                        <a:rPr lang="en-US" sz="1400" b="0" dirty="0">
                          <a:latin typeface="Arial" pitchFamily="34" charset="0"/>
                          <a:ea typeface="Times New Roman"/>
                          <a:cs typeface="Arial" pitchFamily="34" charset="0"/>
                        </a:rPr>
                        <a:t>Diagnosis (PDX, DX1-DX15)</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ICD-9 diagnosis codes</a:t>
                      </a:r>
                    </a:p>
                  </a:txBody>
                  <a:tcPr marL="68580" marR="68580" marT="0" marB="0" anchor="ctr"/>
                </a:tc>
                <a:tc>
                  <a:txBody>
                    <a:bodyPr/>
                    <a:lstStyle/>
                    <a:p>
                      <a:pPr marL="0" marR="0">
                        <a:spcBef>
                          <a:spcPts val="0"/>
                        </a:spcBef>
                        <a:spcAft>
                          <a:spcPts val="0"/>
                        </a:spcAft>
                      </a:pPr>
                      <a:r>
                        <a:rPr lang="en-US" sz="1400" b="0" dirty="0">
                          <a:latin typeface="Arial" pitchFamily="34" charset="0"/>
                          <a:ea typeface="Times New Roman"/>
                          <a:cs typeface="Arial" pitchFamily="34" charset="0"/>
                        </a:rPr>
                        <a:t>I, S</a:t>
                      </a:r>
                    </a:p>
                  </a:txBody>
                  <a:tcPr marL="68580" marR="68580" marT="0" marB="0" anchor="ctr"/>
                </a:tc>
              </a:tr>
              <a:tr h="556593">
                <a:tc>
                  <a:txBody>
                    <a:bodyPr/>
                    <a:lstStyle/>
                    <a:p>
                      <a:pPr marL="0" marR="0">
                        <a:spcBef>
                          <a:spcPts val="300"/>
                        </a:spcBef>
                        <a:spcAft>
                          <a:spcPts val="200"/>
                        </a:spcAft>
                      </a:pPr>
                      <a:r>
                        <a:rPr lang="en-US" sz="1400" b="0" dirty="0">
                          <a:latin typeface="Arial" pitchFamily="34" charset="0"/>
                          <a:ea typeface="Times New Roman"/>
                          <a:cs typeface="Arial" pitchFamily="34" charset="0"/>
                        </a:rPr>
                        <a:t>Procedure (PPROC, PROC1-PROC15)</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CPT or ICD-9 procedure codes</a:t>
                      </a:r>
                    </a:p>
                  </a:txBody>
                  <a:tcPr marL="68580" marR="68580" marT="0" marB="0" anchor="ctr"/>
                </a:tc>
                <a:tc>
                  <a:txBody>
                    <a:bodyPr/>
                    <a:lstStyle/>
                    <a:p>
                      <a:pPr marL="0" marR="0">
                        <a:spcBef>
                          <a:spcPts val="0"/>
                        </a:spcBef>
                        <a:spcAft>
                          <a:spcPts val="0"/>
                        </a:spcAft>
                      </a:pPr>
                      <a:r>
                        <a:rPr lang="en-US" sz="1400" b="0" dirty="0">
                          <a:latin typeface="Arial" pitchFamily="34" charset="0"/>
                          <a:ea typeface="Times New Roman"/>
                          <a:cs typeface="Arial" pitchFamily="34" charset="0"/>
                        </a:rPr>
                        <a:t>I, S</a:t>
                      </a:r>
                    </a:p>
                  </a:txBody>
                  <a:tcPr marL="68580" marR="68580" marT="0" marB="0" anchor="ctr"/>
                </a:tc>
              </a:tr>
              <a:tr h="483703">
                <a:tc>
                  <a:txBody>
                    <a:bodyPr/>
                    <a:lstStyle/>
                    <a:p>
                      <a:pPr marL="0" marR="0">
                        <a:spcBef>
                          <a:spcPts val="300"/>
                        </a:spcBef>
                        <a:spcAft>
                          <a:spcPts val="200"/>
                        </a:spcAft>
                      </a:pPr>
                      <a:r>
                        <a:rPr lang="en-US" sz="1400" b="0" dirty="0">
                          <a:latin typeface="Arial" pitchFamily="34" charset="0"/>
                          <a:ea typeface="Times New Roman"/>
                          <a:cs typeface="Arial" pitchFamily="34" charset="0"/>
                        </a:rPr>
                        <a:t>Revenue Code (REVCODE)</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UB-04 </a:t>
                      </a:r>
                      <a:r>
                        <a:rPr lang="en-US" sz="1400" b="0" dirty="0" smtClean="0">
                          <a:latin typeface="Arial" pitchFamily="34" charset="0"/>
                          <a:ea typeface="Times New Roman"/>
                          <a:cs typeface="Arial" pitchFamily="34" charset="0"/>
                        </a:rPr>
                        <a:t>revenue </a:t>
                      </a:r>
                      <a:r>
                        <a:rPr lang="en-US" sz="1400" b="0" dirty="0">
                          <a:latin typeface="Arial" pitchFamily="34" charset="0"/>
                          <a:ea typeface="Times New Roman"/>
                          <a:cs typeface="Arial" pitchFamily="34" charset="0"/>
                        </a:rPr>
                        <a:t>codes</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S</a:t>
                      </a:r>
                    </a:p>
                  </a:txBody>
                  <a:tcPr marL="68580" marR="68580" marT="0" marB="0" anchor="ctr"/>
                </a:tc>
              </a:tr>
            </a:tbl>
          </a:graphicData>
        </a:graphic>
      </p:graphicFrame>
      <p:sp>
        <p:nvSpPr>
          <p:cNvPr id="5" name="Slide Number Placeholder 4"/>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22</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FINANCIAL DATA ELEMENTS</a:t>
            </a:r>
            <a:endParaRPr lang="en-US" dirty="0"/>
          </a:p>
        </p:txBody>
      </p:sp>
      <p:graphicFrame>
        <p:nvGraphicFramePr>
          <p:cNvPr id="4" name="Table 3"/>
          <p:cNvGraphicFramePr>
            <a:graphicFrameLocks noGrp="1"/>
          </p:cNvGraphicFramePr>
          <p:nvPr/>
        </p:nvGraphicFramePr>
        <p:xfrm>
          <a:off x="533400" y="990600"/>
          <a:ext cx="7772400" cy="5029201"/>
        </p:xfrm>
        <a:graphic>
          <a:graphicData uri="http://schemas.openxmlformats.org/drawingml/2006/table">
            <a:tbl>
              <a:tblPr firstRow="1" bandRow="1">
                <a:tableStyleId>{5C22544A-7EE6-4342-B048-85BDC9FD1C3A}</a:tableStyleId>
              </a:tblPr>
              <a:tblGrid>
                <a:gridCol w="2590800"/>
                <a:gridCol w="3505200"/>
                <a:gridCol w="1676400"/>
              </a:tblGrid>
              <a:tr h="479911">
                <a:tc>
                  <a:txBody>
                    <a:bodyPr/>
                    <a:lstStyle/>
                    <a:p>
                      <a:pPr marL="0" marR="0" algn="ctr">
                        <a:spcBef>
                          <a:spcPts val="400"/>
                        </a:spcBef>
                        <a:spcAft>
                          <a:spcPts val="400"/>
                        </a:spcAft>
                      </a:pPr>
                      <a:r>
                        <a:rPr lang="en-US" sz="1400" b="0" kern="0" dirty="0">
                          <a:solidFill>
                            <a:srgbClr val="FFFFFF"/>
                          </a:solidFill>
                          <a:latin typeface="Arial" pitchFamily="34" charset="0"/>
                          <a:ea typeface="Times New Roman"/>
                          <a:cs typeface="Arial" pitchFamily="34" charset="0"/>
                        </a:rPr>
                        <a:t>Data Element</a:t>
                      </a:r>
                      <a:endParaRPr lang="en-US" sz="1400" b="0" kern="0" dirty="0">
                        <a:latin typeface="Arial" pitchFamily="34" charset="0"/>
                        <a:ea typeface="Times New Roman"/>
                        <a:cs typeface="Arial" pitchFamily="34" charset="0"/>
                      </a:endParaRPr>
                    </a:p>
                  </a:txBody>
                  <a:tcPr marL="68580" marR="68580" marT="0" marB="0" anchor="ctr"/>
                </a:tc>
                <a:tc>
                  <a:txBody>
                    <a:bodyPr/>
                    <a:lstStyle/>
                    <a:p>
                      <a:pPr marL="0" marR="0" algn="ctr">
                        <a:spcBef>
                          <a:spcPts val="400"/>
                        </a:spcBef>
                        <a:spcAft>
                          <a:spcPts val="400"/>
                        </a:spcAft>
                      </a:pPr>
                      <a:r>
                        <a:rPr lang="en-US" sz="1400" b="0" dirty="0">
                          <a:solidFill>
                            <a:srgbClr val="FFFFFF"/>
                          </a:solidFill>
                          <a:latin typeface="Arial" pitchFamily="34" charset="0"/>
                          <a:ea typeface="Times New Roman"/>
                          <a:cs typeface="Arial" pitchFamily="34" charset="0"/>
                        </a:rPr>
                        <a:t>Description</a:t>
                      </a:r>
                      <a:endParaRPr lang="en-US" sz="1400" b="0" dirty="0">
                        <a:latin typeface="Arial" pitchFamily="34" charset="0"/>
                        <a:ea typeface="Times New Roman"/>
                        <a:cs typeface="Arial" pitchFamily="34" charset="0"/>
                      </a:endParaRPr>
                    </a:p>
                  </a:txBody>
                  <a:tcPr marL="68580" marR="68580" marT="0" marB="0" anchor="ctr"/>
                </a:tc>
                <a:tc>
                  <a:txBody>
                    <a:bodyPr/>
                    <a:lstStyle/>
                    <a:p>
                      <a:pPr marL="0" marR="0" algn="ctr">
                        <a:spcBef>
                          <a:spcPts val="400"/>
                        </a:spcBef>
                        <a:spcAft>
                          <a:spcPts val="400"/>
                        </a:spcAft>
                      </a:pPr>
                      <a:r>
                        <a:rPr lang="en-US" sz="1400" b="0" dirty="0">
                          <a:solidFill>
                            <a:srgbClr val="FFFFFF"/>
                          </a:solidFill>
                          <a:latin typeface="Arial" pitchFamily="34" charset="0"/>
                          <a:ea typeface="Times New Roman"/>
                          <a:cs typeface="Arial" pitchFamily="34" charset="0"/>
                        </a:rPr>
                        <a:t>Data Table</a:t>
                      </a:r>
                      <a:endParaRPr lang="en-US" sz="1400" b="0" dirty="0">
                        <a:latin typeface="Arial" pitchFamily="34" charset="0"/>
                        <a:ea typeface="Times New Roman"/>
                        <a:cs typeface="Arial" pitchFamily="34" charset="0"/>
                      </a:endParaRPr>
                    </a:p>
                  </a:txBody>
                  <a:tcPr marL="68580" marR="68580" marT="0" marB="0" anchor="ctr"/>
                </a:tc>
              </a:tr>
              <a:tr h="552226">
                <a:tc>
                  <a:txBody>
                    <a:bodyPr/>
                    <a:lstStyle/>
                    <a:p>
                      <a:pPr marL="0" marR="0">
                        <a:spcBef>
                          <a:spcPts val="300"/>
                        </a:spcBef>
                        <a:spcAft>
                          <a:spcPts val="200"/>
                        </a:spcAft>
                      </a:pPr>
                      <a:r>
                        <a:rPr lang="en-US" sz="1400" b="0" dirty="0">
                          <a:latin typeface="Arial" pitchFamily="34" charset="0"/>
                          <a:ea typeface="Times New Roman"/>
                          <a:cs typeface="Arial" pitchFamily="34" charset="0"/>
                        </a:rPr>
                        <a:t>Payments (PAY)</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Total payment received by provider</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F</a:t>
                      </a:r>
                      <a:r>
                        <a:rPr lang="en-US" sz="1400" b="0" dirty="0" smtClean="0">
                          <a:latin typeface="Arial" pitchFamily="34" charset="0"/>
                          <a:ea typeface="Times New Roman"/>
                          <a:cs typeface="Arial" pitchFamily="34" charset="0"/>
                        </a:rPr>
                        <a:t>, S, O</a:t>
                      </a:r>
                      <a:r>
                        <a:rPr lang="en-US" sz="1400" b="0" dirty="0">
                          <a:latin typeface="Arial" pitchFamily="34" charset="0"/>
                          <a:ea typeface="Times New Roman"/>
                          <a:cs typeface="Arial" pitchFamily="34" charset="0"/>
                        </a:rPr>
                        <a:t>, D</a:t>
                      </a:r>
                    </a:p>
                  </a:txBody>
                  <a:tcPr marL="68580" marR="68580" marT="0" marB="0" anchor="ctr"/>
                </a:tc>
              </a:tr>
              <a:tr h="552226">
                <a:tc>
                  <a:txBody>
                    <a:bodyPr/>
                    <a:lstStyle/>
                    <a:p>
                      <a:pPr marL="0" marR="0">
                        <a:spcBef>
                          <a:spcPts val="300"/>
                        </a:spcBef>
                        <a:spcAft>
                          <a:spcPts val="200"/>
                        </a:spcAft>
                      </a:pPr>
                      <a:r>
                        <a:rPr lang="en-US" sz="1400" b="0" dirty="0">
                          <a:latin typeface="Arial" pitchFamily="34" charset="0"/>
                          <a:ea typeface="Times New Roman"/>
                          <a:cs typeface="Arial" pitchFamily="34" charset="0"/>
                        </a:rPr>
                        <a:t>Payments Total Pay Case (TOTPAY)</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Total payment to providers for an inpatient hospital stay</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I</a:t>
                      </a:r>
                    </a:p>
                  </a:txBody>
                  <a:tcPr marL="68580" marR="68580" marT="0" marB="0" anchor="ctr"/>
                </a:tc>
              </a:tr>
              <a:tr h="552226">
                <a:tc>
                  <a:txBody>
                    <a:bodyPr/>
                    <a:lstStyle/>
                    <a:p>
                      <a:pPr marL="0" marR="0">
                        <a:spcBef>
                          <a:spcPts val="300"/>
                        </a:spcBef>
                        <a:spcAft>
                          <a:spcPts val="200"/>
                        </a:spcAft>
                      </a:pPr>
                      <a:r>
                        <a:rPr lang="en-US" sz="1400" b="0" dirty="0">
                          <a:latin typeface="Arial" pitchFamily="34" charset="0"/>
                          <a:ea typeface="Times New Roman"/>
                          <a:cs typeface="Arial" pitchFamily="34" charset="0"/>
                        </a:rPr>
                        <a:t>Deductible (DEDUCT)</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Component of total payment applied to coverage deductible</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F</a:t>
                      </a:r>
                      <a:r>
                        <a:rPr lang="en-US" sz="1400" b="0" dirty="0" smtClean="0">
                          <a:latin typeface="Arial" pitchFamily="34" charset="0"/>
                          <a:ea typeface="Times New Roman"/>
                          <a:cs typeface="Arial" pitchFamily="34" charset="0"/>
                        </a:rPr>
                        <a:t>, S, O, D</a:t>
                      </a:r>
                      <a:endParaRPr lang="en-US" sz="1400" b="0" dirty="0">
                        <a:latin typeface="Arial" pitchFamily="34" charset="0"/>
                        <a:ea typeface="Times New Roman"/>
                        <a:cs typeface="Arial" pitchFamily="34" charset="0"/>
                      </a:endParaRPr>
                    </a:p>
                  </a:txBody>
                  <a:tcPr marL="68580" marR="68580" marT="0" marB="0" anchor="ctr"/>
                </a:tc>
              </a:tr>
              <a:tr h="479911">
                <a:tc>
                  <a:txBody>
                    <a:bodyPr/>
                    <a:lstStyle/>
                    <a:p>
                      <a:pPr marL="0" marR="0">
                        <a:spcBef>
                          <a:spcPts val="300"/>
                        </a:spcBef>
                        <a:spcAft>
                          <a:spcPts val="200"/>
                        </a:spcAft>
                      </a:pPr>
                      <a:r>
                        <a:rPr lang="en-US" sz="1400" b="0" dirty="0">
                          <a:latin typeface="Arial" pitchFamily="34" charset="0"/>
                          <a:ea typeface="Times New Roman"/>
                          <a:cs typeface="Arial" pitchFamily="34" charset="0"/>
                        </a:rPr>
                        <a:t>Copayment (COPAY)</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Amount of copayment</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F</a:t>
                      </a:r>
                      <a:r>
                        <a:rPr lang="en-US" sz="1400" b="0" dirty="0" smtClean="0">
                          <a:latin typeface="Arial" pitchFamily="34" charset="0"/>
                          <a:ea typeface="Times New Roman"/>
                          <a:cs typeface="Arial" pitchFamily="34" charset="0"/>
                        </a:rPr>
                        <a:t>, S, O, D</a:t>
                      </a:r>
                      <a:endParaRPr lang="en-US" sz="1400" b="0" dirty="0">
                        <a:latin typeface="Arial" pitchFamily="34" charset="0"/>
                        <a:ea typeface="Times New Roman"/>
                        <a:cs typeface="Arial" pitchFamily="34" charset="0"/>
                      </a:endParaRPr>
                    </a:p>
                  </a:txBody>
                  <a:tcPr marL="68580" marR="68580" marT="0" marB="0" anchor="ctr"/>
                </a:tc>
              </a:tr>
              <a:tr h="552226">
                <a:tc>
                  <a:txBody>
                    <a:bodyPr/>
                    <a:lstStyle/>
                    <a:p>
                      <a:pPr marL="0" marR="0">
                        <a:spcBef>
                          <a:spcPts val="300"/>
                        </a:spcBef>
                        <a:spcAft>
                          <a:spcPts val="200"/>
                        </a:spcAft>
                      </a:pPr>
                      <a:r>
                        <a:rPr lang="en-US" sz="1400" b="0" dirty="0">
                          <a:latin typeface="Arial" pitchFamily="34" charset="0"/>
                          <a:ea typeface="Times New Roman"/>
                          <a:cs typeface="Arial" pitchFamily="34" charset="0"/>
                        </a:rPr>
                        <a:t>COB and Other Savings (COB)</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Third party payments (e.g., Medicare)</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F</a:t>
                      </a:r>
                      <a:r>
                        <a:rPr lang="en-US" sz="1400" b="0" dirty="0" smtClean="0">
                          <a:latin typeface="Arial" pitchFamily="34" charset="0"/>
                          <a:ea typeface="Times New Roman"/>
                          <a:cs typeface="Arial" pitchFamily="34" charset="0"/>
                        </a:rPr>
                        <a:t>, S, O, D</a:t>
                      </a:r>
                      <a:endParaRPr lang="en-US" sz="1400" b="0" dirty="0">
                        <a:latin typeface="Arial" pitchFamily="34" charset="0"/>
                        <a:ea typeface="Times New Roman"/>
                        <a:cs typeface="Arial" pitchFamily="34" charset="0"/>
                      </a:endParaRPr>
                    </a:p>
                  </a:txBody>
                  <a:tcPr marL="68580" marR="68580" marT="0" marB="0" anchor="ctr"/>
                </a:tc>
              </a:tr>
              <a:tr h="828338">
                <a:tc>
                  <a:txBody>
                    <a:bodyPr/>
                    <a:lstStyle/>
                    <a:p>
                      <a:pPr marL="0" marR="0">
                        <a:spcBef>
                          <a:spcPts val="300"/>
                        </a:spcBef>
                        <a:spcAft>
                          <a:spcPts val="200"/>
                        </a:spcAft>
                      </a:pPr>
                      <a:r>
                        <a:rPr lang="en-US" sz="1400" b="0" dirty="0">
                          <a:latin typeface="Arial" pitchFamily="34" charset="0"/>
                          <a:ea typeface="Times New Roman"/>
                          <a:cs typeface="Arial" pitchFamily="34" charset="0"/>
                        </a:rPr>
                        <a:t>Coinsurance (COINS)</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Payments made by the beneficiary to satisfy coinsurance plan provisions </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F</a:t>
                      </a:r>
                      <a:r>
                        <a:rPr lang="en-US" sz="1400" b="0" dirty="0" smtClean="0">
                          <a:latin typeface="Arial" pitchFamily="34" charset="0"/>
                          <a:ea typeface="Times New Roman"/>
                          <a:cs typeface="Arial" pitchFamily="34" charset="0"/>
                        </a:rPr>
                        <a:t>, S, O, D</a:t>
                      </a:r>
                      <a:endParaRPr lang="en-US" sz="1400" b="0" dirty="0">
                        <a:latin typeface="Arial" pitchFamily="34" charset="0"/>
                        <a:ea typeface="Times New Roman"/>
                        <a:cs typeface="Arial" pitchFamily="34" charset="0"/>
                      </a:endParaRPr>
                    </a:p>
                  </a:txBody>
                  <a:tcPr marL="68580" marR="68580" marT="0" marB="0" anchor="ctr"/>
                </a:tc>
              </a:tr>
              <a:tr h="479911">
                <a:tc>
                  <a:txBody>
                    <a:bodyPr/>
                    <a:lstStyle/>
                    <a:p>
                      <a:pPr marL="0" marR="0">
                        <a:spcBef>
                          <a:spcPts val="300"/>
                        </a:spcBef>
                        <a:spcAft>
                          <a:spcPts val="200"/>
                        </a:spcAft>
                      </a:pPr>
                      <a:r>
                        <a:rPr lang="en-US" sz="1400" b="0" dirty="0">
                          <a:latin typeface="Arial" pitchFamily="34" charset="0"/>
                          <a:ea typeface="Times New Roman"/>
                          <a:cs typeface="Arial" pitchFamily="34" charset="0"/>
                        </a:rPr>
                        <a:t>Net Payments (NETPAY)</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Amount paid by the insurer </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F</a:t>
                      </a:r>
                      <a:r>
                        <a:rPr lang="en-US" sz="1400" b="0" dirty="0" smtClean="0">
                          <a:latin typeface="Arial" pitchFamily="34" charset="0"/>
                          <a:ea typeface="Times New Roman"/>
                          <a:cs typeface="Arial" pitchFamily="34" charset="0"/>
                        </a:rPr>
                        <a:t>, S, O</a:t>
                      </a:r>
                      <a:endParaRPr lang="en-US" sz="1400" b="0" dirty="0">
                        <a:latin typeface="Arial" pitchFamily="34" charset="0"/>
                        <a:ea typeface="Times New Roman"/>
                        <a:cs typeface="Arial" pitchFamily="34" charset="0"/>
                      </a:endParaRPr>
                    </a:p>
                  </a:txBody>
                  <a:tcPr marL="68580" marR="68580" marT="0" marB="0" anchor="ctr"/>
                </a:tc>
              </a:tr>
              <a:tr h="552226">
                <a:tc>
                  <a:txBody>
                    <a:bodyPr/>
                    <a:lstStyle/>
                    <a:p>
                      <a:pPr marL="0" marR="0">
                        <a:spcBef>
                          <a:spcPts val="300"/>
                        </a:spcBef>
                        <a:spcAft>
                          <a:spcPts val="200"/>
                        </a:spcAft>
                      </a:pPr>
                      <a:r>
                        <a:rPr lang="en-US" sz="1400" b="0" dirty="0">
                          <a:latin typeface="Arial" pitchFamily="34" charset="0"/>
                          <a:ea typeface="Times New Roman"/>
                          <a:cs typeface="Arial" pitchFamily="34" charset="0"/>
                        </a:rPr>
                        <a:t>Total Net Payments (TOTNET)</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Amount paid by the insurer for an inpatient hospital stay</a:t>
                      </a:r>
                    </a:p>
                  </a:txBody>
                  <a:tcPr marL="68580" marR="68580" marT="0" marB="0" anchor="ctr"/>
                </a:tc>
                <a:tc>
                  <a:txBody>
                    <a:bodyPr/>
                    <a:lstStyle/>
                    <a:p>
                      <a:pPr marL="0" marR="0">
                        <a:spcBef>
                          <a:spcPts val="300"/>
                        </a:spcBef>
                        <a:spcAft>
                          <a:spcPts val="200"/>
                        </a:spcAft>
                      </a:pPr>
                      <a:r>
                        <a:rPr lang="en-US" sz="1400" b="0" dirty="0">
                          <a:latin typeface="Arial" pitchFamily="34" charset="0"/>
                          <a:ea typeface="Times New Roman"/>
                          <a:cs typeface="Arial" pitchFamily="34" charset="0"/>
                        </a:rPr>
                        <a:t>I</a:t>
                      </a:r>
                    </a:p>
                  </a:txBody>
                  <a:tcPr marL="68580" marR="68580" marT="0" marB="0" anchor="ctr"/>
                </a:tc>
              </a:tr>
            </a:tbl>
          </a:graphicData>
        </a:graphic>
      </p:graphicFrame>
      <p:sp>
        <p:nvSpPr>
          <p:cNvPr id="5" name="Slide Number Placeholder 4"/>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23</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FINANCIAL VARIABLE CALCULATION</a:t>
            </a:r>
            <a:endParaRPr lang="en-US" dirty="0"/>
          </a:p>
        </p:txBody>
      </p:sp>
      <p:sp>
        <p:nvSpPr>
          <p:cNvPr id="3073" name="Rectangle 1"/>
          <p:cNvSpPr>
            <a:spLocks noChangeArrowheads="1"/>
          </p:cNvSpPr>
          <p:nvPr/>
        </p:nvSpPr>
        <p:spPr bwMode="auto">
          <a:xfrm>
            <a:off x="609600" y="1295399"/>
            <a:ext cx="7772400" cy="3364991"/>
          </a:xfrm>
          <a:prstGeom prst="rect">
            <a:avLst/>
          </a:prstGeom>
          <a:noFill/>
          <a:ln w="9525">
            <a:noFill/>
            <a:miter lim="800000"/>
            <a:headEnd/>
            <a:tailEnd/>
          </a:ln>
          <a:effectLst/>
        </p:spPr>
        <p:txBody>
          <a:bodyPr vert="horz" wrap="square" lIns="0" tIns="0" rIns="0" bIns="10156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2057400" algn="l"/>
                <a:tab pos="3429000" algn="l"/>
                <a:tab pos="5486400" algn="r"/>
              </a:tabLst>
            </a:pPr>
            <a:r>
              <a:rPr kumimoji="0" lang="en-US" sz="2000" i="0" u="none" strike="noStrike" cap="none" normalizeH="0" baseline="0" dirty="0" smtClean="0" bmk="_Toc388093145">
                <a:ln>
                  <a:noFill/>
                </a:ln>
                <a:solidFill>
                  <a:schemeClr val="tx1"/>
                </a:solidFill>
                <a:effectLst/>
                <a:latin typeface="Arial" pitchFamily="34" charset="0"/>
                <a:cs typeface="Arial" pitchFamily="34" charset="0"/>
              </a:rPr>
              <a:t>Truven Health Analytics Standard Financial Fields—Example</a:t>
            </a:r>
            <a:r>
              <a:rPr kumimoji="0" lang="en-US" sz="200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tabLst>
                <a:tab pos="2057400" algn="l"/>
                <a:tab pos="3429000" algn="l"/>
                <a:tab pos="5486400" algn="r"/>
              </a:tabLst>
            </a:pPr>
            <a:endParaRPr kumimoji="0" lang="en-US" sz="1000" i="1" u="none" strike="noStrike" cap="none" normalizeH="0" baseline="0" dirty="0" smtClean="0">
              <a:ln>
                <a:noFill/>
              </a:ln>
              <a:solidFill>
                <a:schemeClr val="tx1"/>
              </a:solidFill>
              <a:effectLst/>
              <a:latin typeface="Times New Roman" pitchFamily="18" charset="0"/>
              <a:cs typeface="Times New Roman" pitchFamily="18" charset="0"/>
            </a:endParaRPr>
          </a:p>
          <a:p>
            <a:pPr lvl="1" eaLnBrk="0" fontAlgn="base" hangingPunct="0">
              <a:spcBef>
                <a:spcPct val="0"/>
              </a:spcBef>
              <a:spcAft>
                <a:spcPct val="0"/>
              </a:spcAft>
              <a:tabLst>
                <a:tab pos="2057400" algn="l"/>
                <a:tab pos="3429000" algn="l"/>
                <a:tab pos="5486400" algn="r"/>
              </a:tabLst>
            </a:pPr>
            <a:r>
              <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Submitted charges  = 		$1,200</a:t>
            </a:r>
            <a:endParaRPr kumimoji="0" lang="en-US" sz="600"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tabLst>
                <a:tab pos="2057400" algn="l"/>
                <a:tab pos="3429000" algn="l"/>
                <a:tab pos="5486400" algn="r"/>
              </a:tabLst>
            </a:pPr>
            <a:r>
              <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Not covered charges = 		</a:t>
            </a:r>
            <a:r>
              <a:rPr kumimoji="0" lang="en-US" sz="1600" i="0" u="sng"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–200</a:t>
            </a:r>
            <a:endParaRPr kumimoji="0" lang="en-US" sz="600"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tabLst>
                <a:tab pos="2057400" algn="l"/>
                <a:tab pos="3429000" algn="l"/>
                <a:tab pos="5486400" algn="r"/>
              </a:tabLst>
            </a:pPr>
            <a:r>
              <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Eligible charges = 		$1,000</a:t>
            </a:r>
            <a:endParaRPr kumimoji="0" lang="en-US" sz="60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2057400" algn="l"/>
                <a:tab pos="3429000" algn="l"/>
                <a:tab pos="5486400" algn="r"/>
              </a:tabLst>
            </a:pPr>
            <a:endPar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lvl="1" eaLnBrk="0" fontAlgn="base" hangingPunct="0">
              <a:spcBef>
                <a:spcPct val="0"/>
              </a:spcBef>
              <a:spcAft>
                <a:spcPct val="0"/>
              </a:spcAft>
              <a:tabLst>
                <a:tab pos="2057400" algn="l"/>
                <a:tab pos="3429000" algn="l"/>
                <a:tab pos="5486400" algn="r"/>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Gross covered payments (PAY) 	</a:t>
            </a:r>
            <a:r>
              <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$1,000</a:t>
            </a:r>
          </a:p>
          <a:p>
            <a:pPr lvl="1" eaLnBrk="0" fontAlgn="base" hangingPunct="0">
              <a:spcBef>
                <a:spcPct val="0"/>
              </a:spcBef>
              <a:spcAft>
                <a:spcPct val="0"/>
              </a:spcAft>
              <a:tabLst>
                <a:tab pos="2057400" algn="l"/>
                <a:tab pos="3429000" algn="l"/>
                <a:tab pos="5486400" algn="r"/>
              </a:tabLst>
            </a:pPr>
            <a:endParaRPr lang="en-US" sz="1600" dirty="0" smtClean="0">
              <a:latin typeface="Arial" pitchFamily="34" charset="0"/>
              <a:cs typeface="Times New Roman" pitchFamily="18" charset="0"/>
            </a:endParaRPr>
          </a:p>
          <a:p>
            <a:pPr lvl="1" eaLnBrk="0" fontAlgn="base" hangingPunct="0">
              <a:spcBef>
                <a:spcPct val="0"/>
              </a:spcBef>
              <a:spcAft>
                <a:spcPct val="0"/>
              </a:spcAft>
              <a:tabLst>
                <a:tab pos="2057400" algn="l"/>
                <a:tab pos="3429000" algn="l"/>
                <a:tab pos="5486400" algn="r"/>
              </a:tabLst>
            </a:pPr>
            <a:endParaRPr kumimoji="0" lang="en-US" sz="600"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tabLst>
                <a:tab pos="2057400" algn="l"/>
                <a:tab pos="3429000" algn="l"/>
                <a:tab pos="5486400" algn="r"/>
              </a:tabLst>
            </a:pPr>
            <a:r>
              <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Remaining deductible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DEDUCT (Deductible) =</a:t>
            </a:r>
            <a:r>
              <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–100</a:t>
            </a:r>
            <a:endParaRPr kumimoji="0" lang="en-US" sz="600" b="1"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tabLst>
                <a:tab pos="2057400" algn="l"/>
                <a:tab pos="3429000" algn="l"/>
                <a:tab pos="5486400" algn="r"/>
              </a:tabLst>
            </a:pPr>
            <a:r>
              <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Copayment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COPAY (Copayment) =</a:t>
            </a:r>
            <a:r>
              <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–100</a:t>
            </a:r>
            <a:endParaRPr kumimoji="0" lang="en-US" sz="600" b="1"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tabLst>
                <a:tab pos="2057400" algn="l"/>
                <a:tab pos="3429000" algn="l"/>
                <a:tab pos="5486400" algn="r"/>
              </a:tabLst>
            </a:pPr>
            <a:r>
              <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Coinsurance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COINS (Coinsurance) = </a:t>
            </a:r>
            <a:r>
              <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50 </a:t>
            </a:r>
            <a:endParaRPr kumimoji="0" lang="en-US" sz="600" b="1" i="0" u="none" strike="noStrike" cap="none" normalizeH="0" baseline="0" dirty="0" smtClean="0">
              <a:ln>
                <a:noFill/>
              </a:ln>
              <a:solidFill>
                <a:schemeClr val="tx1"/>
              </a:solidFill>
              <a:effectLst/>
              <a:latin typeface="Arial" pitchFamily="34" charset="0"/>
            </a:endParaRPr>
          </a:p>
          <a:p>
            <a:pPr lvl="1" eaLnBrk="0" fontAlgn="base" hangingPunct="0">
              <a:spcBef>
                <a:spcPct val="0"/>
              </a:spcBef>
              <a:spcAft>
                <a:spcPct val="0"/>
              </a:spcAft>
              <a:tabLst>
                <a:tab pos="2057400" algn="l"/>
                <a:tab pos="3429000" algn="l"/>
                <a:tab pos="5486400" algn="r"/>
              </a:tabLst>
            </a:pPr>
            <a:r>
              <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Coordination of benefits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COB = </a:t>
            </a:r>
            <a:r>
              <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1600" b="1" i="0" u="sng"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–250</a:t>
            </a:r>
            <a:endParaRPr kumimoji="0" lang="en-US" sz="600" b="1" i="0" u="none" strike="noStrike" cap="none" normalizeH="0" baseline="0" dirty="0" smtClean="0">
              <a:ln>
                <a:noFill/>
              </a:ln>
              <a:solidFill>
                <a:schemeClr val="tx1"/>
              </a:solidFill>
              <a:effectLst/>
              <a:latin typeface="Arial" pitchFamily="34" charset="0"/>
            </a:endParaRPr>
          </a:p>
          <a:p>
            <a:pPr lvl="4" eaLnBrk="0" fontAlgn="base" hangingPunct="0">
              <a:spcBef>
                <a:spcPct val="0"/>
              </a:spcBef>
              <a:spcAft>
                <a:spcPct val="0"/>
              </a:spcAft>
              <a:tabLst>
                <a:tab pos="2057400" algn="l"/>
                <a:tab pos="3429000" algn="l"/>
                <a:tab pos="5486400" algn="r"/>
              </a:tabLst>
            </a:pPr>
            <a:r>
              <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NETPAY (Net Payments) =</a:t>
            </a:r>
            <a:r>
              <a:rPr kumimoji="0" lang="en-US" sz="160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$500</a:t>
            </a:r>
            <a:endParaRPr kumimoji="0" lang="en-US" b="1" i="0" u="none" strike="noStrike" cap="none" normalizeH="0" baseline="0" dirty="0" smtClean="0">
              <a:ln>
                <a:noFill/>
              </a:ln>
              <a:solidFill>
                <a:schemeClr val="tx1"/>
              </a:solidFill>
              <a:effectLst/>
              <a:latin typeface="Arial" pitchFamily="34" charset="0"/>
            </a:endParaRPr>
          </a:p>
        </p:txBody>
      </p:sp>
      <p:sp>
        <p:nvSpPr>
          <p:cNvPr id="6" name="Slide Number Placeholder 5"/>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24</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tx2"/>
                </a:solidFill>
              </a:rPr>
              <a:t>Standard definitions for service category reporting</a:t>
            </a:r>
            <a:r>
              <a:rPr lang="en-US" dirty="0" smtClean="0">
                <a:solidFill>
                  <a:schemeClr val="tx2"/>
                </a:solidFill>
              </a:rPr>
              <a:t/>
            </a:r>
            <a:br>
              <a:rPr lang="en-US" dirty="0" smtClean="0">
                <a:solidFill>
                  <a:schemeClr val="tx2"/>
                </a:solidFill>
              </a:rPr>
            </a:br>
            <a:endParaRPr lang="en-US" dirty="0"/>
          </a:p>
        </p:txBody>
      </p:sp>
      <p:sp>
        <p:nvSpPr>
          <p:cNvPr id="4" name="Slide Number Placeholder 3"/>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25</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268788" y="6394450"/>
            <a:ext cx="457200" cy="231775"/>
          </a:xfrm>
          <a:prstGeom prst="rect">
            <a:avLst/>
          </a:prstGeom>
        </p:spPr>
        <p:txBody>
          <a:bodyPr/>
          <a:lstStyle/>
          <a:p>
            <a:fld id="{2B76567B-8B0B-4654-A338-925355305D4F}" type="slidenum">
              <a:rPr lang="en-US"/>
              <a:pPr/>
              <a:t>26</a:t>
            </a:fld>
            <a:endParaRPr lang="en-US"/>
          </a:p>
        </p:txBody>
      </p:sp>
      <p:sp>
        <p:nvSpPr>
          <p:cNvPr id="984066" name="Rectangle 2"/>
          <p:cNvSpPr>
            <a:spLocks noGrp="1" noChangeArrowheads="1"/>
          </p:cNvSpPr>
          <p:nvPr>
            <p:ph type="title"/>
          </p:nvPr>
        </p:nvSpPr>
        <p:spPr/>
        <p:txBody>
          <a:bodyPr/>
          <a:lstStyle/>
          <a:p>
            <a:r>
              <a:rPr lang="en-US" dirty="0" smtClean="0"/>
              <a:t>STANDARD SERVICE CATEGORY REPORTING</a:t>
            </a:r>
            <a:endParaRPr lang="en-US" dirty="0"/>
          </a:p>
        </p:txBody>
      </p:sp>
      <p:sp>
        <p:nvSpPr>
          <p:cNvPr id="984067" name="Rectangle 3"/>
          <p:cNvSpPr>
            <a:spLocks noGrp="1" noChangeArrowheads="1"/>
          </p:cNvSpPr>
          <p:nvPr>
            <p:ph type="body" idx="1"/>
          </p:nvPr>
        </p:nvSpPr>
        <p:spPr/>
        <p:txBody>
          <a:bodyPr>
            <a:normAutofit lnSpcReduction="10000"/>
          </a:bodyPr>
          <a:lstStyle/>
          <a:p>
            <a:r>
              <a:rPr lang="en-US" dirty="0" smtClean="0"/>
              <a:t>The following service categories have standard SAS macros </a:t>
            </a:r>
          </a:p>
          <a:p>
            <a:pPr lvl="1"/>
            <a:r>
              <a:rPr lang="en-US" dirty="0" smtClean="0"/>
              <a:t>Emergency room visit</a:t>
            </a:r>
          </a:p>
          <a:p>
            <a:pPr lvl="1"/>
            <a:r>
              <a:rPr lang="en-US" dirty="0" smtClean="0"/>
              <a:t>Office visit</a:t>
            </a:r>
          </a:p>
          <a:p>
            <a:pPr lvl="1"/>
            <a:r>
              <a:rPr lang="en-US" dirty="0" smtClean="0"/>
              <a:t>Intensive care unit (ICU)</a:t>
            </a:r>
          </a:p>
          <a:p>
            <a:pPr lvl="1"/>
            <a:r>
              <a:rPr lang="en-US" dirty="0" smtClean="0"/>
              <a:t>Critical care unit (CCU)</a:t>
            </a:r>
          </a:p>
          <a:p>
            <a:pPr lvl="1"/>
            <a:r>
              <a:rPr lang="en-US" dirty="0" smtClean="0"/>
              <a:t>Radiology </a:t>
            </a:r>
          </a:p>
          <a:p>
            <a:pPr lvl="1"/>
            <a:r>
              <a:rPr lang="en-US" dirty="0" smtClean="0"/>
              <a:t>Lab</a:t>
            </a:r>
          </a:p>
          <a:p>
            <a:pPr lvl="1"/>
            <a:r>
              <a:rPr lang="en-US" dirty="0" smtClean="0"/>
              <a:t>Long term care (LTC)</a:t>
            </a:r>
          </a:p>
          <a:p>
            <a:pPr lvl="1"/>
            <a:r>
              <a:rPr lang="en-US" dirty="0" smtClean="0"/>
              <a:t>Nursing home (NH)</a:t>
            </a:r>
          </a:p>
          <a:p>
            <a:pPr lvl="1"/>
            <a:r>
              <a:rPr lang="en-US" dirty="0" smtClean="0"/>
              <a:t>Charlson Comorbidity Index score (CCI)</a:t>
            </a:r>
          </a:p>
          <a:p>
            <a:pPr lvl="1"/>
            <a:r>
              <a:rPr lang="en-US" dirty="0" smtClean="0"/>
              <a:t>NCI – CCI (adapted for cancer patients)</a:t>
            </a:r>
          </a:p>
          <a:p>
            <a:r>
              <a:rPr lang="en-US" dirty="0" smtClean="0"/>
              <a:t>SAS macros are available at @J:\Shared_Files\Operations - Outcomes Research\SOPs\2015 CDA User Guide\Truven Templates\ORorelib.docx</a:t>
            </a:r>
            <a:endParaRPr lang="en-US" dirty="0"/>
          </a:p>
        </p:txBody>
      </p:sp>
      <p:sp>
        <p:nvSpPr>
          <p:cNvPr id="6" name="Slide Number Placeholder 3"/>
          <p:cNvSpPr>
            <a:spLocks noGrp="1"/>
          </p:cNvSpPr>
          <p:nvPr>
            <p:ph type="sldNum" sz="quarter" idx="12"/>
          </p:nvPr>
        </p:nvSpPr>
        <p:spPr>
          <a:xfrm>
            <a:off x="8610600" y="6400800"/>
            <a:ext cx="533400" cy="228600"/>
          </a:xfrm>
        </p:spPr>
        <p:txBody>
          <a:bodyPr/>
          <a:lstStyle/>
          <a:p>
            <a:fld id="{4136D35A-947D-450B-BDAF-9AABAF18ACB9}" type="slidenum">
              <a:rPr lang="en-US" smtClean="0">
                <a:latin typeface="Arial" pitchFamily="34" charset="0"/>
                <a:cs typeface="Arial" pitchFamily="34" charset="0"/>
              </a:rPr>
              <a:pPr/>
              <a:t>26</a:t>
            </a:fld>
            <a:endParaRPr lang="en-US" dirty="0">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268788" y="6394450"/>
            <a:ext cx="457200" cy="231775"/>
          </a:xfrm>
          <a:prstGeom prst="rect">
            <a:avLst/>
          </a:prstGeom>
        </p:spPr>
        <p:txBody>
          <a:bodyPr/>
          <a:lstStyle/>
          <a:p>
            <a:fld id="{2B76567B-8B0B-4654-A338-925355305D4F}" type="slidenum">
              <a:rPr lang="en-US"/>
              <a:pPr/>
              <a:t>27</a:t>
            </a:fld>
            <a:endParaRPr lang="en-US"/>
          </a:p>
        </p:txBody>
      </p:sp>
      <p:sp>
        <p:nvSpPr>
          <p:cNvPr id="984066" name="Rectangle 2"/>
          <p:cNvSpPr>
            <a:spLocks noGrp="1" noChangeArrowheads="1"/>
          </p:cNvSpPr>
          <p:nvPr>
            <p:ph type="title"/>
          </p:nvPr>
        </p:nvSpPr>
        <p:spPr/>
        <p:txBody>
          <a:bodyPr/>
          <a:lstStyle/>
          <a:p>
            <a:r>
              <a:rPr lang="en-US" dirty="0" smtClean="0"/>
              <a:t>PAYMENT PROXY</a:t>
            </a:r>
            <a:endParaRPr lang="en-US" dirty="0"/>
          </a:p>
        </p:txBody>
      </p:sp>
      <p:sp>
        <p:nvSpPr>
          <p:cNvPr id="984067" name="Rectangle 3"/>
          <p:cNvSpPr>
            <a:spLocks noGrp="1" noChangeArrowheads="1"/>
          </p:cNvSpPr>
          <p:nvPr>
            <p:ph type="body" idx="1"/>
          </p:nvPr>
        </p:nvSpPr>
        <p:spPr/>
        <p:txBody>
          <a:bodyPr>
            <a:normAutofit fontScale="85000" lnSpcReduction="10000"/>
          </a:bodyPr>
          <a:lstStyle/>
          <a:p>
            <a:r>
              <a:rPr lang="en-US" dirty="0" smtClean="0"/>
              <a:t>What is capitation? </a:t>
            </a:r>
          </a:p>
          <a:p>
            <a:pPr lvl="1"/>
            <a:r>
              <a:rPr lang="en-US" dirty="0" smtClean="0"/>
              <a:t>Health insurance company prepays providers on per member per month basis for agreed services, for example, office visits, lab services.  In exchange, the providers will provide health care services to the members at no further charge to the services provided.</a:t>
            </a:r>
          </a:p>
          <a:p>
            <a:r>
              <a:rPr lang="en-US" dirty="0" smtClean="0"/>
              <a:t>How to identify </a:t>
            </a:r>
            <a:r>
              <a:rPr lang="en-US" dirty="0" err="1" smtClean="0"/>
              <a:t>capitated</a:t>
            </a:r>
            <a:r>
              <a:rPr lang="en-US" dirty="0" smtClean="0"/>
              <a:t> claims in </a:t>
            </a:r>
            <a:r>
              <a:rPr lang="en-US" dirty="0" err="1" smtClean="0"/>
              <a:t>MarketScan</a:t>
            </a:r>
            <a:r>
              <a:rPr lang="en-US" dirty="0" smtClean="0"/>
              <a:t>?</a:t>
            </a:r>
          </a:p>
          <a:p>
            <a:pPr lvl="1"/>
            <a:r>
              <a:rPr lang="en-US" dirty="0" smtClean="0"/>
              <a:t>For data 2003+, capitated claims are identified by </a:t>
            </a:r>
            <a:r>
              <a:rPr lang="en-US" b="1" dirty="0" smtClean="0"/>
              <a:t>claim</a:t>
            </a:r>
            <a:r>
              <a:rPr lang="en-US" dirty="0" smtClean="0"/>
              <a:t> level variable CAPSVC=Y.</a:t>
            </a:r>
          </a:p>
          <a:p>
            <a:pPr lvl="1"/>
            <a:r>
              <a:rPr lang="en-US" dirty="0" smtClean="0"/>
              <a:t>For data prior to 2003, because CAPSVC flag was not available, capitation is identified at the </a:t>
            </a:r>
            <a:r>
              <a:rPr lang="en-US" b="1" dirty="0" smtClean="0"/>
              <a:t>patient</a:t>
            </a:r>
            <a:r>
              <a:rPr lang="en-US" dirty="0" smtClean="0"/>
              <a:t> level: If a patient has PLANTYP=4 (HMO) or 7 (POS with capitation), ALL claims of this patient will be subjected to payment proxy</a:t>
            </a:r>
          </a:p>
          <a:p>
            <a:r>
              <a:rPr lang="en-US" dirty="0" smtClean="0"/>
              <a:t>How is capitation presented in medical claims?</a:t>
            </a:r>
          </a:p>
          <a:p>
            <a:pPr lvl="1"/>
            <a:r>
              <a:rPr lang="en-US" dirty="0" smtClean="0"/>
              <a:t>Providers are expected to submit claims for services covered under capitation.  </a:t>
            </a:r>
          </a:p>
          <a:p>
            <a:pPr lvl="1"/>
            <a:r>
              <a:rPr lang="en-US" dirty="0" smtClean="0"/>
              <a:t>However, the PAY field is $0 given the pre-paid status.  </a:t>
            </a:r>
          </a:p>
          <a:p>
            <a:r>
              <a:rPr lang="en-US" dirty="0" smtClean="0"/>
              <a:t>How do we handle capitated claims for OR studies?</a:t>
            </a:r>
          </a:p>
          <a:p>
            <a:pPr lvl="1"/>
            <a:r>
              <a:rPr lang="en-US" dirty="0" smtClean="0"/>
              <a:t>Option 1: exclude capitated claims </a:t>
            </a:r>
          </a:p>
          <a:p>
            <a:pPr lvl="1"/>
            <a:r>
              <a:rPr lang="en-US" dirty="0" smtClean="0"/>
              <a:t>Option 2 (default): assign payment proxy to replace $0</a:t>
            </a:r>
          </a:p>
        </p:txBody>
      </p:sp>
      <p:sp>
        <p:nvSpPr>
          <p:cNvPr id="6" name="Slide Number Placeholder 3"/>
          <p:cNvSpPr>
            <a:spLocks noGrp="1"/>
          </p:cNvSpPr>
          <p:nvPr>
            <p:ph type="sldNum" sz="quarter" idx="12"/>
          </p:nvPr>
        </p:nvSpPr>
        <p:spPr>
          <a:xfrm>
            <a:off x="8610600" y="6400800"/>
            <a:ext cx="533400" cy="228600"/>
          </a:xfrm>
        </p:spPr>
        <p:txBody>
          <a:bodyPr/>
          <a:lstStyle/>
          <a:p>
            <a:fld id="{4136D35A-947D-450B-BDAF-9AABAF18ACB9}" type="slidenum">
              <a:rPr lang="en-US" smtClean="0">
                <a:latin typeface="Arial" pitchFamily="34" charset="0"/>
                <a:cs typeface="Arial" pitchFamily="34" charset="0"/>
              </a:rPr>
              <a:pPr/>
              <a:t>27</a:t>
            </a:fld>
            <a:endParaRPr lang="en-US" dirty="0">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268788" y="6394450"/>
            <a:ext cx="457200" cy="231775"/>
          </a:xfrm>
          <a:prstGeom prst="rect">
            <a:avLst/>
          </a:prstGeom>
        </p:spPr>
        <p:txBody>
          <a:bodyPr/>
          <a:lstStyle/>
          <a:p>
            <a:fld id="{2B76567B-8B0B-4654-A338-925355305D4F}" type="slidenum">
              <a:rPr lang="en-US"/>
              <a:pPr/>
              <a:t>28</a:t>
            </a:fld>
            <a:endParaRPr lang="en-US"/>
          </a:p>
        </p:txBody>
      </p:sp>
      <p:sp>
        <p:nvSpPr>
          <p:cNvPr id="984066" name="Rectangle 2"/>
          <p:cNvSpPr>
            <a:spLocks noGrp="1" noChangeArrowheads="1"/>
          </p:cNvSpPr>
          <p:nvPr>
            <p:ph type="title"/>
          </p:nvPr>
        </p:nvSpPr>
        <p:spPr/>
        <p:txBody>
          <a:bodyPr/>
          <a:lstStyle/>
          <a:p>
            <a:r>
              <a:rPr lang="en-US" dirty="0" smtClean="0"/>
              <a:t>PAYMENT PROXY</a:t>
            </a:r>
            <a:endParaRPr lang="en-US" dirty="0"/>
          </a:p>
        </p:txBody>
      </p:sp>
      <p:sp>
        <p:nvSpPr>
          <p:cNvPr id="984067" name="Rectangle 3"/>
          <p:cNvSpPr>
            <a:spLocks noGrp="1" noChangeArrowheads="1"/>
          </p:cNvSpPr>
          <p:nvPr>
            <p:ph type="body" idx="1"/>
          </p:nvPr>
        </p:nvSpPr>
        <p:spPr/>
        <p:txBody>
          <a:bodyPr>
            <a:normAutofit fontScale="85000" lnSpcReduction="10000"/>
          </a:bodyPr>
          <a:lstStyle/>
          <a:p>
            <a:pPr lvl="0"/>
            <a:r>
              <a:rPr lang="en-US" dirty="0" smtClean="0"/>
              <a:t>How is payment proxy built for MarketScan?</a:t>
            </a:r>
          </a:p>
          <a:p>
            <a:pPr lvl="1"/>
            <a:r>
              <a:rPr lang="en-US" dirty="0" smtClean="0"/>
              <a:t>For Commercial and Medicare: Payment proxy is based on the average PAY by year, region, and proc1, data type (S or O file) for non-capitated claims (non-$0, non-negative PAY). </a:t>
            </a:r>
          </a:p>
          <a:p>
            <a:pPr lvl="1"/>
            <a:r>
              <a:rPr lang="en-US" dirty="0" smtClean="0"/>
              <a:t>For Medicaid, payment proxy are derived using a regression model to “predict” the payment amount for a procedure grouping (for outpatient) or MDC diagnosis category (for inpatient), by year and client grouping.  The regression model takes all non-capitated claims by data type (S, O, L file)</a:t>
            </a:r>
          </a:p>
          <a:p>
            <a:pPr lvl="2"/>
            <a:r>
              <a:rPr lang="en-US" dirty="0" smtClean="0"/>
              <a:t>For S records a regression model is used to generate a predicted payment separately for each year and for each combination of </a:t>
            </a:r>
            <a:r>
              <a:rPr lang="en-US" b="1" dirty="0" smtClean="0"/>
              <a:t>client grouping, age grouping and </a:t>
            </a:r>
            <a:r>
              <a:rPr lang="en-US" b="1" dirty="0" err="1" smtClean="0"/>
              <a:t>mdc</a:t>
            </a:r>
            <a:r>
              <a:rPr lang="en-US" dirty="0" smtClean="0"/>
              <a:t> code.</a:t>
            </a:r>
            <a:endParaRPr lang="en-US" sz="2400" dirty="0" smtClean="0"/>
          </a:p>
          <a:p>
            <a:pPr lvl="2"/>
            <a:r>
              <a:rPr lang="en-US" dirty="0" smtClean="0"/>
              <a:t>For O records a regression model is used to generate a predicted payment separately for each year and for each combination of </a:t>
            </a:r>
            <a:r>
              <a:rPr lang="en-US" b="1" dirty="0" smtClean="0"/>
              <a:t>client grouping, age grouping and </a:t>
            </a:r>
            <a:r>
              <a:rPr lang="en-US" b="1" dirty="0" err="1" smtClean="0"/>
              <a:t>procgrp</a:t>
            </a:r>
            <a:r>
              <a:rPr lang="en-US" dirty="0" smtClean="0"/>
              <a:t> (</a:t>
            </a:r>
            <a:r>
              <a:rPr lang="en-US" dirty="0" err="1" smtClean="0"/>
              <a:t>procgrp</a:t>
            </a:r>
            <a:r>
              <a:rPr lang="en-US" dirty="0" smtClean="0"/>
              <a:t> is a MarketScan variable).  Special handling is included for low volume </a:t>
            </a:r>
            <a:r>
              <a:rPr lang="en-US" dirty="0" err="1" smtClean="0"/>
              <a:t>procgrp</a:t>
            </a:r>
            <a:r>
              <a:rPr lang="en-US" dirty="0" smtClean="0"/>
              <a:t> values.</a:t>
            </a:r>
            <a:endParaRPr lang="en-US" sz="2400" dirty="0" smtClean="0"/>
          </a:p>
          <a:p>
            <a:pPr lvl="2"/>
            <a:r>
              <a:rPr lang="en-US" dirty="0" smtClean="0"/>
              <a:t>For L records a regression model is used to generate a predicted payment separately for each year and for each combination of </a:t>
            </a:r>
            <a:r>
              <a:rPr lang="en-US" b="1" dirty="0" smtClean="0"/>
              <a:t>client grouping, age grouping and MDC or SVCSCAT</a:t>
            </a:r>
            <a:r>
              <a:rPr lang="en-US" dirty="0" smtClean="0"/>
              <a:t> (MDC and SVCSCAT is a MarketScan variable).  Special handling is included for low volume SVCSCAT values.</a:t>
            </a:r>
            <a:endParaRPr lang="en-US" sz="2400" dirty="0" smtClean="0"/>
          </a:p>
          <a:p>
            <a:pPr lvl="0"/>
            <a:r>
              <a:rPr lang="en-US" dirty="0" smtClean="0"/>
              <a:t>Payment proxy are applied to capitated claims based on the following criteria: payer, year, region, proc1, data type.</a:t>
            </a:r>
          </a:p>
          <a:p>
            <a:pPr lvl="1"/>
            <a:endParaRPr lang="en-US" dirty="0" smtClean="0"/>
          </a:p>
        </p:txBody>
      </p:sp>
      <p:sp>
        <p:nvSpPr>
          <p:cNvPr id="6" name="Slide Number Placeholder 3"/>
          <p:cNvSpPr>
            <a:spLocks noGrp="1"/>
          </p:cNvSpPr>
          <p:nvPr>
            <p:ph type="sldNum" sz="quarter" idx="12"/>
          </p:nvPr>
        </p:nvSpPr>
        <p:spPr>
          <a:xfrm>
            <a:off x="8610600" y="6400800"/>
            <a:ext cx="533400" cy="228600"/>
          </a:xfrm>
        </p:spPr>
        <p:txBody>
          <a:bodyPr/>
          <a:lstStyle/>
          <a:p>
            <a:fld id="{4136D35A-947D-450B-BDAF-9AABAF18ACB9}" type="slidenum">
              <a:rPr lang="en-US" smtClean="0">
                <a:latin typeface="Arial" pitchFamily="34" charset="0"/>
                <a:cs typeface="Arial" pitchFamily="34" charset="0"/>
              </a:rPr>
              <a:pPr/>
              <a:t>28</a:t>
            </a:fld>
            <a:endParaRPr lang="en-US" dirty="0">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268788" y="6394450"/>
            <a:ext cx="457200" cy="231775"/>
          </a:xfrm>
          <a:prstGeom prst="rect">
            <a:avLst/>
          </a:prstGeom>
        </p:spPr>
        <p:txBody>
          <a:bodyPr/>
          <a:lstStyle/>
          <a:p>
            <a:fld id="{2B76567B-8B0B-4654-A338-925355305D4F}" type="slidenum">
              <a:rPr lang="en-US"/>
              <a:pPr/>
              <a:t>29</a:t>
            </a:fld>
            <a:endParaRPr lang="en-US"/>
          </a:p>
        </p:txBody>
      </p:sp>
      <p:sp>
        <p:nvSpPr>
          <p:cNvPr id="984066" name="Rectangle 2"/>
          <p:cNvSpPr>
            <a:spLocks noGrp="1" noChangeArrowheads="1"/>
          </p:cNvSpPr>
          <p:nvPr>
            <p:ph type="title"/>
          </p:nvPr>
        </p:nvSpPr>
        <p:spPr/>
        <p:txBody>
          <a:bodyPr/>
          <a:lstStyle/>
          <a:p>
            <a:r>
              <a:rPr lang="en-US" dirty="0" smtClean="0"/>
              <a:t>NATIONAL WEIGHTS – COMMERCIAL &amp; MEDICARE </a:t>
            </a:r>
            <a:endParaRPr lang="en-US" dirty="0"/>
          </a:p>
        </p:txBody>
      </p:sp>
      <p:sp>
        <p:nvSpPr>
          <p:cNvPr id="984067" name="Rectangle 3"/>
          <p:cNvSpPr>
            <a:spLocks noGrp="1" noChangeArrowheads="1"/>
          </p:cNvSpPr>
          <p:nvPr>
            <p:ph type="body" idx="1"/>
          </p:nvPr>
        </p:nvSpPr>
        <p:spPr/>
        <p:txBody>
          <a:bodyPr/>
          <a:lstStyle/>
          <a:p>
            <a:r>
              <a:rPr lang="en-US" dirty="0" smtClean="0"/>
              <a:t>Why do we need national weights?</a:t>
            </a:r>
          </a:p>
          <a:p>
            <a:pPr lvl="1"/>
            <a:r>
              <a:rPr lang="en-US" dirty="0" smtClean="0"/>
              <a:t>To project MarketScan Commercial and Medicare samples to national population of individuals with employer-sponsored insurance (ESI), which accounts for about 58% of the US population.</a:t>
            </a:r>
          </a:p>
          <a:p>
            <a:r>
              <a:rPr lang="en-US" dirty="0" smtClean="0"/>
              <a:t>What are the weights based of?</a:t>
            </a:r>
          </a:p>
          <a:p>
            <a:pPr lvl="1"/>
            <a:r>
              <a:rPr lang="en-US" dirty="0" smtClean="0"/>
              <a:t>The MarketScan Commercial Insurance Weights are constructed using the Household Component of the Medical Expenditure Panel Survey (MEPS), which provides national estimates of the number of people with ESI.</a:t>
            </a:r>
          </a:p>
        </p:txBody>
      </p:sp>
      <p:sp>
        <p:nvSpPr>
          <p:cNvPr id="6" name="Slide Number Placeholder 3"/>
          <p:cNvSpPr>
            <a:spLocks noGrp="1"/>
          </p:cNvSpPr>
          <p:nvPr>
            <p:ph type="sldNum" sz="quarter" idx="12"/>
          </p:nvPr>
        </p:nvSpPr>
        <p:spPr>
          <a:xfrm>
            <a:off x="8610600" y="6400800"/>
            <a:ext cx="533400" cy="228600"/>
          </a:xfrm>
        </p:spPr>
        <p:txBody>
          <a:bodyPr/>
          <a:lstStyle/>
          <a:p>
            <a:fld id="{4136D35A-947D-450B-BDAF-9AABAF18ACB9}" type="slidenum">
              <a:rPr lang="en-US" smtClean="0">
                <a:latin typeface="Arial" pitchFamily="34" charset="0"/>
                <a:cs typeface="Arial" pitchFamily="34" charset="0"/>
              </a:rPr>
              <a:pPr/>
              <a:t>29</a:t>
            </a:fld>
            <a:endParaRPr lang="en-US"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tx2"/>
                </a:solidFill>
              </a:rPr>
              <a:t>Database Organization</a:t>
            </a:r>
            <a:r>
              <a:rPr lang="en-US" dirty="0" smtClean="0">
                <a:solidFill>
                  <a:schemeClr val="tx2"/>
                </a:solidFill>
              </a:rPr>
              <a:t/>
            </a:r>
            <a:br>
              <a:rPr lang="en-US" dirty="0" smtClean="0">
                <a:solidFill>
                  <a:schemeClr val="tx2"/>
                </a:solidFill>
              </a:rPr>
            </a:br>
            <a:endParaRPr lang="en-US" dirty="0"/>
          </a:p>
        </p:txBody>
      </p:sp>
      <p:sp>
        <p:nvSpPr>
          <p:cNvPr id="4" name="Slide Number Placeholder 3"/>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3</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268788" y="6394450"/>
            <a:ext cx="457200" cy="231775"/>
          </a:xfrm>
          <a:prstGeom prst="rect">
            <a:avLst/>
          </a:prstGeom>
        </p:spPr>
        <p:txBody>
          <a:bodyPr/>
          <a:lstStyle/>
          <a:p>
            <a:fld id="{2B76567B-8B0B-4654-A338-925355305D4F}" type="slidenum">
              <a:rPr lang="en-US"/>
              <a:pPr/>
              <a:t>30</a:t>
            </a:fld>
            <a:endParaRPr lang="en-US"/>
          </a:p>
        </p:txBody>
      </p:sp>
      <p:sp>
        <p:nvSpPr>
          <p:cNvPr id="984066" name="Rectangle 2"/>
          <p:cNvSpPr>
            <a:spLocks noGrp="1" noChangeArrowheads="1"/>
          </p:cNvSpPr>
          <p:nvPr>
            <p:ph type="title"/>
          </p:nvPr>
        </p:nvSpPr>
        <p:spPr/>
        <p:txBody>
          <a:bodyPr/>
          <a:lstStyle/>
          <a:p>
            <a:r>
              <a:rPr lang="en-US" dirty="0" smtClean="0"/>
              <a:t>NATIONAL WEIGHTS – COMMERCIAL &amp; MEDICARE </a:t>
            </a:r>
            <a:endParaRPr lang="en-US" dirty="0"/>
          </a:p>
        </p:txBody>
      </p:sp>
      <p:sp>
        <p:nvSpPr>
          <p:cNvPr id="984067" name="Rectangle 3"/>
          <p:cNvSpPr>
            <a:spLocks noGrp="1" noChangeArrowheads="1"/>
          </p:cNvSpPr>
          <p:nvPr>
            <p:ph type="body" idx="1"/>
          </p:nvPr>
        </p:nvSpPr>
        <p:spPr/>
        <p:txBody>
          <a:bodyPr>
            <a:normAutofit fontScale="92500" lnSpcReduction="10000"/>
          </a:bodyPr>
          <a:lstStyle/>
          <a:p>
            <a:r>
              <a:rPr lang="en-US" dirty="0" smtClean="0"/>
              <a:t>How are the weights built and applied?</a:t>
            </a:r>
          </a:p>
          <a:p>
            <a:pPr lvl="1"/>
            <a:r>
              <a:rPr lang="en-US" dirty="0" smtClean="0"/>
              <a:t>MEPS respondents are stratified based on age, region, metropolitan statistical area (MSA) classification, relationship the insurance policy holder. The weights are calculated as:</a:t>
            </a:r>
          </a:p>
          <a:p>
            <a:pPr lvl="1">
              <a:buNone/>
            </a:pPr>
            <a:r>
              <a:rPr lang="en-US" sz="1600" dirty="0" smtClean="0"/>
              <a:t>Weights = MEPS-estimated population/MarketScan-observed convenience sample</a:t>
            </a:r>
          </a:p>
          <a:p>
            <a:pPr lvl="1"/>
            <a:r>
              <a:rPr lang="en-US" dirty="0" smtClean="0"/>
              <a:t>72 strata are used to construct the MarketScan national weights for the Commercial populations, and 52 strata for the Medicare populations.</a:t>
            </a:r>
          </a:p>
          <a:p>
            <a:pPr lvl="1"/>
            <a:r>
              <a:rPr lang="en-US" dirty="0" smtClean="0"/>
              <a:t>To project study outcome to the national level in a given study, </a:t>
            </a:r>
          </a:p>
          <a:p>
            <a:pPr lvl="2"/>
            <a:r>
              <a:rPr lang="en-US" dirty="0" smtClean="0"/>
              <a:t>The stratified counts are used to calculate person-level weights, which are the ratio of MEPS-based national estimates in the different age/sex/region categories to the MarketScan number of persons in the same categories. </a:t>
            </a:r>
          </a:p>
          <a:p>
            <a:pPr lvl="3"/>
            <a:r>
              <a:rPr lang="en-US" dirty="0" smtClean="0"/>
              <a:t>Determine the weight category for each patient from the enrollment file </a:t>
            </a:r>
          </a:p>
          <a:p>
            <a:pPr lvl="3"/>
            <a:r>
              <a:rPr lang="en-US" dirty="0" smtClean="0"/>
              <a:t>Identify the corresponding weight from the MarketScan National Weight link table.  </a:t>
            </a:r>
          </a:p>
          <a:p>
            <a:pPr lvl="2"/>
            <a:r>
              <a:rPr lang="en-US" dirty="0" smtClean="0"/>
              <a:t>There are standard SAS macros to apply the weights </a:t>
            </a:r>
          </a:p>
          <a:p>
            <a:r>
              <a:rPr lang="en-US" dirty="0" smtClean="0"/>
              <a:t>See J:\Shared_Files\Coding_Resources\National Weights\ for documentation</a:t>
            </a:r>
          </a:p>
        </p:txBody>
      </p:sp>
      <p:sp>
        <p:nvSpPr>
          <p:cNvPr id="6" name="Slide Number Placeholder 3"/>
          <p:cNvSpPr>
            <a:spLocks noGrp="1"/>
          </p:cNvSpPr>
          <p:nvPr>
            <p:ph type="sldNum" sz="quarter" idx="12"/>
          </p:nvPr>
        </p:nvSpPr>
        <p:spPr>
          <a:xfrm>
            <a:off x="8610600" y="6400800"/>
            <a:ext cx="533400" cy="228600"/>
          </a:xfrm>
        </p:spPr>
        <p:txBody>
          <a:bodyPr/>
          <a:lstStyle/>
          <a:p>
            <a:fld id="{4136D35A-947D-450B-BDAF-9AABAF18ACB9}" type="slidenum">
              <a:rPr lang="en-US" smtClean="0">
                <a:latin typeface="Arial" pitchFamily="34" charset="0"/>
                <a:cs typeface="Arial" pitchFamily="34" charset="0"/>
              </a:rPr>
              <a:pPr/>
              <a:t>30</a:t>
            </a:fld>
            <a:endParaRPr lang="en-US" dirty="0">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268788" y="6394450"/>
            <a:ext cx="457200" cy="231775"/>
          </a:xfrm>
          <a:prstGeom prst="rect">
            <a:avLst/>
          </a:prstGeom>
        </p:spPr>
        <p:txBody>
          <a:bodyPr/>
          <a:lstStyle/>
          <a:p>
            <a:fld id="{2B76567B-8B0B-4654-A338-925355305D4F}" type="slidenum">
              <a:rPr lang="en-US"/>
              <a:pPr/>
              <a:t>31</a:t>
            </a:fld>
            <a:endParaRPr lang="en-US"/>
          </a:p>
        </p:txBody>
      </p:sp>
      <p:sp>
        <p:nvSpPr>
          <p:cNvPr id="984066" name="Rectangle 2"/>
          <p:cNvSpPr>
            <a:spLocks noGrp="1" noChangeArrowheads="1"/>
          </p:cNvSpPr>
          <p:nvPr>
            <p:ph type="title"/>
          </p:nvPr>
        </p:nvSpPr>
        <p:spPr/>
        <p:txBody>
          <a:bodyPr/>
          <a:lstStyle/>
          <a:p>
            <a:r>
              <a:rPr lang="en-US" dirty="0" smtClean="0"/>
              <a:t>RULEOUT LOGIC</a:t>
            </a:r>
            <a:endParaRPr lang="en-US" dirty="0"/>
          </a:p>
        </p:txBody>
      </p:sp>
      <p:sp>
        <p:nvSpPr>
          <p:cNvPr id="984067" name="Rectangle 3"/>
          <p:cNvSpPr>
            <a:spLocks noGrp="1" noChangeArrowheads="1"/>
          </p:cNvSpPr>
          <p:nvPr>
            <p:ph type="body" idx="1"/>
          </p:nvPr>
        </p:nvSpPr>
        <p:spPr/>
        <p:txBody>
          <a:bodyPr>
            <a:normAutofit/>
          </a:bodyPr>
          <a:lstStyle/>
          <a:p>
            <a:r>
              <a:rPr lang="en-US" dirty="0" smtClean="0"/>
              <a:t>Ruleout logic refers to the practice of identifying diagnostic claims which are deemed as not eligible to confirm a condition.  </a:t>
            </a:r>
          </a:p>
          <a:p>
            <a:pPr lvl="1"/>
            <a:r>
              <a:rPr lang="en-US" dirty="0" smtClean="0"/>
              <a:t>Diagnostic claims, i.e. claims for lab tests and screening, typically carry the diagnosis the patient is suspected to have.  </a:t>
            </a:r>
          </a:p>
          <a:p>
            <a:pPr lvl="1"/>
            <a:r>
              <a:rPr lang="en-US" dirty="0" smtClean="0"/>
              <a:t>We typically exclude diagnostic claims when using diagnosis to identify a particular condition</a:t>
            </a:r>
          </a:p>
          <a:p>
            <a:pPr lvl="1"/>
            <a:r>
              <a:rPr lang="en-US" dirty="0" smtClean="0"/>
              <a:t>There is no need to apply ruleout logic when using procedure code to identify a condition.</a:t>
            </a:r>
          </a:p>
          <a:p>
            <a:r>
              <a:rPr lang="en-US" dirty="0" smtClean="0"/>
              <a:t>Standard macro is available – see code ranges in the next few slides</a:t>
            </a:r>
          </a:p>
        </p:txBody>
      </p:sp>
      <p:sp>
        <p:nvSpPr>
          <p:cNvPr id="6" name="Slide Number Placeholder 3"/>
          <p:cNvSpPr>
            <a:spLocks noGrp="1"/>
          </p:cNvSpPr>
          <p:nvPr>
            <p:ph type="sldNum" sz="quarter" idx="12"/>
          </p:nvPr>
        </p:nvSpPr>
        <p:spPr>
          <a:xfrm>
            <a:off x="8610600" y="6400800"/>
            <a:ext cx="533400" cy="228600"/>
          </a:xfrm>
        </p:spPr>
        <p:txBody>
          <a:bodyPr/>
          <a:lstStyle/>
          <a:p>
            <a:fld id="{4136D35A-947D-450B-BDAF-9AABAF18ACB9}" type="slidenum">
              <a:rPr lang="en-US" smtClean="0">
                <a:latin typeface="Arial" pitchFamily="34" charset="0"/>
                <a:cs typeface="Arial" pitchFamily="34" charset="0"/>
              </a:rPr>
              <a:pPr/>
              <a:t>31</a:t>
            </a:fld>
            <a:endParaRPr lang="en-US" dirty="0">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268788" y="6394450"/>
            <a:ext cx="457200" cy="231775"/>
          </a:xfrm>
          <a:prstGeom prst="rect">
            <a:avLst/>
          </a:prstGeom>
        </p:spPr>
        <p:txBody>
          <a:bodyPr/>
          <a:lstStyle/>
          <a:p>
            <a:fld id="{2B76567B-8B0B-4654-A338-925355305D4F}" type="slidenum">
              <a:rPr lang="en-US"/>
              <a:pPr/>
              <a:t>32</a:t>
            </a:fld>
            <a:endParaRPr lang="en-US" dirty="0"/>
          </a:p>
        </p:txBody>
      </p:sp>
      <p:sp>
        <p:nvSpPr>
          <p:cNvPr id="984066" name="Rectangle 2"/>
          <p:cNvSpPr>
            <a:spLocks noGrp="1" noChangeArrowheads="1"/>
          </p:cNvSpPr>
          <p:nvPr>
            <p:ph type="title"/>
          </p:nvPr>
        </p:nvSpPr>
        <p:spPr/>
        <p:txBody>
          <a:bodyPr/>
          <a:lstStyle/>
          <a:p>
            <a:r>
              <a:rPr lang="en-US" dirty="0" smtClean="0"/>
              <a:t>RULEOUT LOGIC CODE SET</a:t>
            </a:r>
            <a:endParaRPr lang="en-US" dirty="0"/>
          </a:p>
        </p:txBody>
      </p:sp>
      <p:graphicFrame>
        <p:nvGraphicFramePr>
          <p:cNvPr id="7" name="Content Placeholder 6"/>
          <p:cNvGraphicFramePr>
            <a:graphicFrameLocks noGrp="1"/>
          </p:cNvGraphicFramePr>
          <p:nvPr>
            <p:ph idx="1"/>
          </p:nvPr>
        </p:nvGraphicFramePr>
        <p:xfrm>
          <a:off x="914400" y="1219200"/>
          <a:ext cx="7732714" cy="4257040"/>
        </p:xfrm>
        <a:graphic>
          <a:graphicData uri="http://schemas.openxmlformats.org/drawingml/2006/table">
            <a:tbl>
              <a:tblPr firstRow="1" bandRow="1">
                <a:tableStyleId>{5C22544A-7EE6-4342-B048-85BDC9FD1C3A}</a:tableStyleId>
              </a:tblPr>
              <a:tblGrid>
                <a:gridCol w="3276600"/>
                <a:gridCol w="4456114"/>
              </a:tblGrid>
              <a:tr h="370840">
                <a:tc>
                  <a:txBody>
                    <a:bodyPr/>
                    <a:lstStyle/>
                    <a:p>
                      <a:r>
                        <a:rPr lang="en-US" dirty="0" smtClean="0"/>
                        <a:t>Code</a:t>
                      </a:r>
                      <a:endParaRPr lang="en-US" dirty="0"/>
                    </a:p>
                  </a:txBody>
                  <a:tcPr/>
                </a:tc>
                <a:tc>
                  <a:txBody>
                    <a:bodyPr/>
                    <a:lstStyle/>
                    <a:p>
                      <a:r>
                        <a:rPr lang="en-US" dirty="0" smtClean="0"/>
                        <a:t>Description</a:t>
                      </a:r>
                      <a:endParaRPr lang="en-US" dirty="0"/>
                    </a:p>
                  </a:txBody>
                  <a:tcPr/>
                </a:tc>
              </a:tr>
              <a:tr h="23876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CPT codes</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Diagnostic/screening lab and radiology</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 </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7084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70010-76999 </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Radiology</a:t>
                      </a:r>
                      <a:r>
                        <a:rPr kumimoji="0" lang="en-US" sz="1200" b="1" i="0" u="none" strike="noStrike" cap="none" normalizeH="0" baseline="0" dirty="0" smtClean="0">
                          <a:ln>
                            <a:noFill/>
                          </a:ln>
                          <a:solidFill>
                            <a:schemeClr val="tx1"/>
                          </a:solidFill>
                          <a:effectLst/>
                          <a:latin typeface="Arial" charset="0"/>
                          <a:cs typeface="Arial" charset="0"/>
                        </a:rPr>
                        <a:t> </a:t>
                      </a:r>
                      <a:r>
                        <a:rPr kumimoji="0" lang="en-US" sz="1200" b="0" i="0" u="none" strike="noStrike" cap="none" normalizeH="0" baseline="0" dirty="0" smtClean="0">
                          <a:ln>
                            <a:noFill/>
                          </a:ln>
                          <a:solidFill>
                            <a:schemeClr val="tx1"/>
                          </a:solidFill>
                          <a:effectLst/>
                          <a:latin typeface="Arial" charset="0"/>
                          <a:cs typeface="Arial" charset="0"/>
                        </a:rPr>
                        <a:t>&amp; ultrasound</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2512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78000-78799</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Nuclear medicine</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5908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80000-89999</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Lab pathology &amp; laboratory </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6924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36400-36425</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Arial" charset="0"/>
                          <a:cs typeface="Arial" charset="0"/>
                        </a:rPr>
                        <a:t>Venipuncture</a:t>
                      </a:r>
                      <a:r>
                        <a:rPr kumimoji="0" lang="en-US" sz="1200" b="0" i="0" u="none" strike="noStrike" cap="none" normalizeH="0" baseline="0" dirty="0" smtClean="0">
                          <a:ln>
                            <a:noFill/>
                          </a:ln>
                          <a:solidFill>
                            <a:schemeClr val="tx1"/>
                          </a:solidFill>
                          <a:effectLst/>
                          <a:latin typeface="Arial" charset="0"/>
                          <a:cs typeface="Arial" charset="0"/>
                        </a:rPr>
                        <a:t> codes</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7084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HCPCS codes</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3368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Venipuncture</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 </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9972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S9529</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Routine venipuncture for collection of specimen(s)</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3368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Diagnostic/screening lab and radiology</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 </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7084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77055-77057</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Mammography screening, unilateral and bilateral, breast</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1496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77058-77059</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MRI of breast</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7084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77072-77084</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MRI of bone/joint </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bl>
          </a:graphicData>
        </a:graphic>
      </p:graphicFrame>
      <p:sp>
        <p:nvSpPr>
          <p:cNvPr id="6" name="Slide Number Placeholder 3"/>
          <p:cNvSpPr>
            <a:spLocks noGrp="1"/>
          </p:cNvSpPr>
          <p:nvPr>
            <p:ph type="sldNum" sz="quarter" idx="12"/>
          </p:nvPr>
        </p:nvSpPr>
        <p:spPr>
          <a:xfrm>
            <a:off x="8610600" y="6400800"/>
            <a:ext cx="533400" cy="228600"/>
          </a:xfrm>
        </p:spPr>
        <p:txBody>
          <a:bodyPr/>
          <a:lstStyle/>
          <a:p>
            <a:fld id="{4136D35A-947D-450B-BDAF-9AABAF18ACB9}" type="slidenum">
              <a:rPr lang="en-US" smtClean="0">
                <a:latin typeface="Arial" pitchFamily="34" charset="0"/>
                <a:cs typeface="Arial" pitchFamily="34" charset="0"/>
              </a:rPr>
              <a:pPr/>
              <a:t>32</a:t>
            </a:fld>
            <a:endParaRPr lang="en-US" dirty="0">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268788" y="6394450"/>
            <a:ext cx="457200" cy="231775"/>
          </a:xfrm>
          <a:prstGeom prst="rect">
            <a:avLst/>
          </a:prstGeom>
        </p:spPr>
        <p:txBody>
          <a:bodyPr/>
          <a:lstStyle/>
          <a:p>
            <a:fld id="{2B76567B-8B0B-4654-A338-925355305D4F}" type="slidenum">
              <a:rPr lang="en-US"/>
              <a:pPr/>
              <a:t>33</a:t>
            </a:fld>
            <a:endParaRPr lang="en-US"/>
          </a:p>
        </p:txBody>
      </p:sp>
      <p:sp>
        <p:nvSpPr>
          <p:cNvPr id="984066" name="Rectangle 2"/>
          <p:cNvSpPr>
            <a:spLocks noGrp="1" noChangeArrowheads="1"/>
          </p:cNvSpPr>
          <p:nvPr>
            <p:ph type="title"/>
          </p:nvPr>
        </p:nvSpPr>
        <p:spPr/>
        <p:txBody>
          <a:bodyPr/>
          <a:lstStyle/>
          <a:p>
            <a:r>
              <a:rPr lang="en-US" dirty="0" smtClean="0"/>
              <a:t>RULEOUT LOGIC CODE SET</a:t>
            </a:r>
            <a:endParaRPr lang="en-US" dirty="0"/>
          </a:p>
        </p:txBody>
      </p:sp>
      <p:graphicFrame>
        <p:nvGraphicFramePr>
          <p:cNvPr id="7" name="Content Placeholder 6"/>
          <p:cNvGraphicFramePr>
            <a:graphicFrameLocks noGrp="1"/>
          </p:cNvGraphicFramePr>
          <p:nvPr>
            <p:ph idx="1"/>
          </p:nvPr>
        </p:nvGraphicFramePr>
        <p:xfrm>
          <a:off x="838200" y="1295400"/>
          <a:ext cx="7732714" cy="4820920"/>
        </p:xfrm>
        <a:graphic>
          <a:graphicData uri="http://schemas.openxmlformats.org/drawingml/2006/table">
            <a:tbl>
              <a:tblPr firstRow="1" bandRow="1">
                <a:tableStyleId>{5C22544A-7EE6-4342-B048-85BDC9FD1C3A}</a:tableStyleId>
              </a:tblPr>
              <a:tblGrid>
                <a:gridCol w="1371600"/>
                <a:gridCol w="6361114"/>
              </a:tblGrid>
              <a:tr h="370840">
                <a:tc>
                  <a:txBody>
                    <a:bodyPr/>
                    <a:lstStyle/>
                    <a:p>
                      <a:r>
                        <a:rPr lang="en-US" dirty="0" smtClean="0"/>
                        <a:t>Code</a:t>
                      </a:r>
                      <a:endParaRPr lang="en-US" dirty="0"/>
                    </a:p>
                  </a:txBody>
                  <a:tcPr/>
                </a:tc>
                <a:tc>
                  <a:txBody>
                    <a:bodyPr/>
                    <a:lstStyle/>
                    <a:p>
                      <a:r>
                        <a:rPr lang="en-US" dirty="0" smtClean="0"/>
                        <a:t>Description</a:t>
                      </a:r>
                      <a:endParaRPr lang="en-US" dirty="0"/>
                    </a:p>
                  </a:txBody>
                  <a:tcPr/>
                </a:tc>
              </a:tr>
              <a:tr h="37084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Radiology</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 </a:t>
                      </a:r>
                      <a:r>
                        <a:rPr kumimoji="0" lang="en-US" sz="1200" b="1" i="0" u="none" strike="noStrike" cap="none" normalizeH="0" baseline="0" smtClean="0">
                          <a:ln>
                            <a:noFill/>
                          </a:ln>
                          <a:solidFill>
                            <a:schemeClr val="tx1"/>
                          </a:solidFill>
                          <a:effectLst/>
                          <a:latin typeface="Arial" charset="0"/>
                          <a:cs typeface="Arial" charset="0"/>
                        </a:rPr>
                        <a:t>Description</a:t>
                      </a:r>
                      <a:endParaRPr kumimoji="0" lang="en-US" sz="1200" b="1" i="0" u="none" strike="noStrike" cap="none" normalizeH="0" baseline="0" smtClean="0">
                        <a:ln>
                          <a:noFill/>
                        </a:ln>
                        <a:solidFill>
                          <a:schemeClr val="tx1"/>
                        </a:solidFill>
                        <a:effectLst/>
                        <a:latin typeface="Arial" charset="0"/>
                      </a:endParaRPr>
                    </a:p>
                  </a:txBody>
                  <a:tcPr marL="0" marR="182880" marT="0" marB="0" anchor="b" horzOverflow="overflow"/>
                </a:tc>
              </a:tr>
              <a:tr h="37084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G0130</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  Single energy x-ray, bone densitometry (SEXA)</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7084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G0202</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  Screening mammography, digital image, bilateral, all views</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7084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G0204</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  Diagnostic mammography, digital image, bilateral, all views</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7084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G0206</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  Diagnostic mammography, digital image, bilateral, single views</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7084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G0219</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  PET imaging whole body, melanoma for non-covered indications</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7084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G0235</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  PET imaging, any site, not otherwise specified</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7084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G0252</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  PET imaging, full or partial ring PET scanners only, for initial diagnosis of breast cancer or surgical planning</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7084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G0389</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  Ultrasound b-scan and/or real time with image documentation; for abdominal aortic aneurysm screening</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7084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S8037</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  Magnetic resonance cholangiopancreatography (</a:t>
                      </a:r>
                      <a:r>
                        <a:rPr kumimoji="0" lang="en-US" sz="1200" b="0" i="0" u="none" strike="noStrike" cap="none" normalizeH="0" baseline="0" dirty="0" err="1" smtClean="0">
                          <a:ln>
                            <a:noFill/>
                          </a:ln>
                          <a:solidFill>
                            <a:schemeClr val="tx1"/>
                          </a:solidFill>
                          <a:effectLst/>
                          <a:latin typeface="Arial" charset="0"/>
                          <a:cs typeface="Arial" charset="0"/>
                        </a:rPr>
                        <a:t>mcrp</a:t>
                      </a:r>
                      <a:r>
                        <a:rPr kumimoji="0" lang="en-US" sz="1200" b="0" i="0" u="none" strike="noStrike" cap="none" normalizeH="0" baseline="0" dirty="0" smtClean="0">
                          <a:ln>
                            <a:noFill/>
                          </a:ln>
                          <a:solidFill>
                            <a:schemeClr val="tx1"/>
                          </a:solidFill>
                          <a:effectLst/>
                          <a:latin typeface="Arial" charset="0"/>
                          <a:cs typeface="Arial" charset="0"/>
                        </a:rPr>
                        <a:t>)</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7084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S8042</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  Magnetic resonance imaging, MRI low field</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37084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S8080</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  Scintimammography, (radioimmunoscintigraphy of the breast, unilateral, including supply of radiopharmaceutical</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bl>
          </a:graphicData>
        </a:graphic>
      </p:graphicFrame>
      <p:sp>
        <p:nvSpPr>
          <p:cNvPr id="6" name="Slide Number Placeholder 3"/>
          <p:cNvSpPr>
            <a:spLocks noGrp="1"/>
          </p:cNvSpPr>
          <p:nvPr>
            <p:ph type="sldNum" sz="quarter" idx="12"/>
          </p:nvPr>
        </p:nvSpPr>
        <p:spPr>
          <a:xfrm>
            <a:off x="8610600" y="6400800"/>
            <a:ext cx="533400" cy="228600"/>
          </a:xfrm>
        </p:spPr>
        <p:txBody>
          <a:bodyPr/>
          <a:lstStyle/>
          <a:p>
            <a:fld id="{4136D35A-947D-450B-BDAF-9AABAF18ACB9}" type="slidenum">
              <a:rPr lang="en-US" smtClean="0">
                <a:latin typeface="Arial" pitchFamily="34" charset="0"/>
                <a:cs typeface="Arial" pitchFamily="34" charset="0"/>
              </a:rPr>
              <a:pPr/>
              <a:t>33</a:t>
            </a:fld>
            <a:endParaRPr lang="en-US" dirty="0">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268788" y="6394450"/>
            <a:ext cx="457200" cy="231775"/>
          </a:xfrm>
          <a:prstGeom prst="rect">
            <a:avLst/>
          </a:prstGeom>
        </p:spPr>
        <p:txBody>
          <a:bodyPr/>
          <a:lstStyle/>
          <a:p>
            <a:fld id="{2B76567B-8B0B-4654-A338-925355305D4F}" type="slidenum">
              <a:rPr lang="en-US"/>
              <a:pPr/>
              <a:t>34</a:t>
            </a:fld>
            <a:endParaRPr lang="en-US"/>
          </a:p>
        </p:txBody>
      </p:sp>
      <p:sp>
        <p:nvSpPr>
          <p:cNvPr id="984066" name="Rectangle 2"/>
          <p:cNvSpPr>
            <a:spLocks noGrp="1" noChangeArrowheads="1"/>
          </p:cNvSpPr>
          <p:nvPr>
            <p:ph type="title"/>
          </p:nvPr>
        </p:nvSpPr>
        <p:spPr/>
        <p:txBody>
          <a:bodyPr/>
          <a:lstStyle/>
          <a:p>
            <a:r>
              <a:rPr lang="en-US" dirty="0" smtClean="0"/>
              <a:t>RULEOUT LOGIC CODE SET</a:t>
            </a:r>
            <a:endParaRPr lang="en-US" dirty="0"/>
          </a:p>
        </p:txBody>
      </p:sp>
      <p:graphicFrame>
        <p:nvGraphicFramePr>
          <p:cNvPr id="7" name="Content Placeholder 6"/>
          <p:cNvGraphicFramePr>
            <a:graphicFrameLocks noGrp="1"/>
          </p:cNvGraphicFramePr>
          <p:nvPr>
            <p:ph idx="1"/>
          </p:nvPr>
        </p:nvGraphicFramePr>
        <p:xfrm>
          <a:off x="838200" y="1066800"/>
          <a:ext cx="7732714" cy="4800600"/>
        </p:xfrm>
        <a:graphic>
          <a:graphicData uri="http://schemas.openxmlformats.org/drawingml/2006/table">
            <a:tbl>
              <a:tblPr firstRow="1" bandRow="1">
                <a:tableStyleId>{5C22544A-7EE6-4342-B048-85BDC9FD1C3A}</a:tableStyleId>
              </a:tblPr>
              <a:tblGrid>
                <a:gridCol w="1371600"/>
                <a:gridCol w="6361114"/>
              </a:tblGrid>
              <a:tr h="370840">
                <a:tc>
                  <a:txBody>
                    <a:bodyPr/>
                    <a:lstStyle/>
                    <a:p>
                      <a:r>
                        <a:rPr lang="en-US" dirty="0" smtClean="0"/>
                        <a:t>Code</a:t>
                      </a:r>
                      <a:endParaRPr lang="en-US" dirty="0"/>
                    </a:p>
                  </a:txBody>
                  <a:tcPr/>
                </a:tc>
                <a:tc>
                  <a:txBody>
                    <a:bodyPr/>
                    <a:lstStyle/>
                    <a:p>
                      <a:r>
                        <a:rPr lang="en-US" dirty="0" smtClean="0"/>
                        <a:t>Description</a:t>
                      </a:r>
                      <a:endParaRPr lang="en-US" dirty="0"/>
                    </a:p>
                  </a:txBody>
                  <a:tcPr/>
                </a:tc>
              </a:tr>
              <a:tr h="23876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Laboratory</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 </a:t>
                      </a:r>
                      <a:r>
                        <a:rPr kumimoji="0" lang="en-US" sz="1200" b="1" i="0" u="none" strike="noStrike" cap="none" normalizeH="0" baseline="0" smtClean="0">
                          <a:ln>
                            <a:noFill/>
                          </a:ln>
                          <a:solidFill>
                            <a:schemeClr val="tx1"/>
                          </a:solidFill>
                          <a:effectLst/>
                          <a:latin typeface="Arial" charset="0"/>
                          <a:cs typeface="Arial" charset="0"/>
                        </a:rPr>
                        <a:t>Description</a:t>
                      </a:r>
                      <a:endParaRPr kumimoji="0" lang="en-US" sz="1200" b="1" i="0" u="none" strike="noStrike" cap="none" normalizeH="0" baseline="0" smtClean="0">
                        <a:ln>
                          <a:noFill/>
                        </a:ln>
                        <a:solidFill>
                          <a:schemeClr val="tx1"/>
                        </a:solidFill>
                        <a:effectLst/>
                        <a:latin typeface="Arial" charset="0"/>
                      </a:endParaRPr>
                    </a:p>
                  </a:txBody>
                  <a:tcPr marL="0" marR="182880" marT="0" marB="0" anchor="b" horzOverflow="overflow"/>
                </a:tc>
              </a:tr>
              <a:tr h="24892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G0101</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Cervical cancer screening – pelvic and breast exam</a:t>
                      </a:r>
                    </a:p>
                  </a:txBody>
                  <a:tcPr marL="0" marR="182880" marT="0" marB="0" anchor="b" horzOverflow="overflow"/>
                </a:tc>
              </a:tr>
              <a:tr h="28448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G0102</a:t>
                      </a: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Prostate exam screening – digital rectal exam</a:t>
                      </a: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G0103</a:t>
                      </a: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Prostate exam screening – prostate specific antigen test (psa)</a:t>
                      </a: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G0104</a:t>
                      </a: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Colorectal cancer screening – flexible sigmoidoscopy</a:t>
                      </a: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G0105</a:t>
                      </a: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Colorectal cancer screening – colonoscopy on individual at high risk</a:t>
                      </a: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G0106</a:t>
                      </a:r>
                    </a:p>
                  </a:txBody>
                  <a:tcPr marL="0" marR="182880" marT="0" marB="0" anchor="b" horzOverflow="overflow"/>
                </a:tc>
                <a:tc>
                  <a:txBody>
                    <a:bodyPr/>
                    <a:lstStyle/>
                    <a:p>
                      <a:pPr marL="228600" marR="0" lvl="0" indent="-228600" algn="l" defTabSz="914400" rtl="0" eaLnBrk="1" fontAlgn="base" latinLnBrk="0" hangingPunct="1">
                        <a:lnSpc>
                          <a:spcPct val="100000"/>
                        </a:lnSpc>
                        <a:spcBef>
                          <a:spcPct val="50000"/>
                        </a:spcBef>
                        <a:spcAft>
                          <a:spcPct val="0"/>
                        </a:spcAft>
                        <a:buClr>
                          <a:schemeClr val="tx2"/>
                        </a:buClr>
                        <a:buSzTx/>
                        <a:buFontTx/>
                        <a:buNone/>
                        <a:tabLst/>
                      </a:pPr>
                      <a:r>
                        <a:rPr kumimoji="0" lang="en-US" sz="1200" b="0" i="0" u="none" strike="noStrike" cap="none" normalizeH="0" baseline="0" smtClean="0">
                          <a:ln>
                            <a:noFill/>
                          </a:ln>
                          <a:solidFill>
                            <a:schemeClr val="tx1"/>
                          </a:solidFill>
                          <a:effectLst/>
                          <a:latin typeface="Arial" charset="0"/>
                        </a:rPr>
                        <a:t>Colorectal cancer screening; alternative to g0104, screening sigmoidoscopy, barium enema </a:t>
                      </a: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G0107</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Colorectal cancer screening, fecal-occult blood test, 1-3 simultaneous determinations </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G0120</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Colorectal cancer screening, screening colonoscopy, barium enema</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G0121</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Colorectal cancer screening, screening colonoscopy, barium enema, low risk patient</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G0122</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Colorectal cancer screening, barium enema</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G0123</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Screening cytopathology, cervical or vaginal</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G0124</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Screening cytopathology, cervical or vaginal</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G0141</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Screening cytopathology smears, cervical or vaginal</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G0143</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Screening cytopathology, cervical or vaginal</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G0144</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Screening cytopathology, cervical or vaginal</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G0145</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Screening cytopathology, cervical or vaginal</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G0124</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Screening cytopathology, cervical or vaginal</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G0141</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Screening cytopathology smears, cervical or vaginal</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bl>
          </a:graphicData>
        </a:graphic>
      </p:graphicFrame>
      <p:sp>
        <p:nvSpPr>
          <p:cNvPr id="6" name="Slide Number Placeholder 3"/>
          <p:cNvSpPr>
            <a:spLocks noGrp="1"/>
          </p:cNvSpPr>
          <p:nvPr>
            <p:ph type="sldNum" sz="quarter" idx="12"/>
          </p:nvPr>
        </p:nvSpPr>
        <p:spPr>
          <a:xfrm>
            <a:off x="8610600" y="6400800"/>
            <a:ext cx="533400" cy="228600"/>
          </a:xfrm>
        </p:spPr>
        <p:txBody>
          <a:bodyPr/>
          <a:lstStyle/>
          <a:p>
            <a:fld id="{4136D35A-947D-450B-BDAF-9AABAF18ACB9}" type="slidenum">
              <a:rPr lang="en-US" smtClean="0">
                <a:latin typeface="Arial" pitchFamily="34" charset="0"/>
                <a:cs typeface="Arial" pitchFamily="34" charset="0"/>
              </a:rPr>
              <a:pPr/>
              <a:t>34</a:t>
            </a:fld>
            <a:endParaRPr lang="en-US" dirty="0">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268788" y="6394450"/>
            <a:ext cx="457200" cy="231775"/>
          </a:xfrm>
          <a:prstGeom prst="rect">
            <a:avLst/>
          </a:prstGeom>
        </p:spPr>
        <p:txBody>
          <a:bodyPr/>
          <a:lstStyle/>
          <a:p>
            <a:fld id="{2B76567B-8B0B-4654-A338-925355305D4F}" type="slidenum">
              <a:rPr lang="en-US"/>
              <a:pPr/>
              <a:t>35</a:t>
            </a:fld>
            <a:endParaRPr lang="en-US"/>
          </a:p>
        </p:txBody>
      </p:sp>
      <p:sp>
        <p:nvSpPr>
          <p:cNvPr id="984066" name="Rectangle 2"/>
          <p:cNvSpPr>
            <a:spLocks noGrp="1" noChangeArrowheads="1"/>
          </p:cNvSpPr>
          <p:nvPr>
            <p:ph type="title"/>
          </p:nvPr>
        </p:nvSpPr>
        <p:spPr/>
        <p:txBody>
          <a:bodyPr/>
          <a:lstStyle/>
          <a:p>
            <a:r>
              <a:rPr lang="en-US" dirty="0" smtClean="0"/>
              <a:t>RULEOUT LOGIC CODE SET</a:t>
            </a:r>
            <a:endParaRPr lang="en-US" dirty="0"/>
          </a:p>
        </p:txBody>
      </p:sp>
      <p:graphicFrame>
        <p:nvGraphicFramePr>
          <p:cNvPr id="7" name="Content Placeholder 6"/>
          <p:cNvGraphicFramePr>
            <a:graphicFrameLocks noGrp="1"/>
          </p:cNvGraphicFramePr>
          <p:nvPr>
            <p:ph idx="1"/>
          </p:nvPr>
        </p:nvGraphicFramePr>
        <p:xfrm>
          <a:off x="838200" y="838200"/>
          <a:ext cx="7732714" cy="5217160"/>
        </p:xfrm>
        <a:graphic>
          <a:graphicData uri="http://schemas.openxmlformats.org/drawingml/2006/table">
            <a:tbl>
              <a:tblPr firstRow="1" bandRow="1">
                <a:tableStyleId>{5C22544A-7EE6-4342-B048-85BDC9FD1C3A}</a:tableStyleId>
              </a:tblPr>
              <a:tblGrid>
                <a:gridCol w="1371600"/>
                <a:gridCol w="6361114"/>
              </a:tblGrid>
              <a:tr h="370840">
                <a:tc>
                  <a:txBody>
                    <a:bodyPr/>
                    <a:lstStyle/>
                    <a:p>
                      <a:r>
                        <a:rPr lang="en-US" dirty="0" smtClean="0"/>
                        <a:t>Code</a:t>
                      </a:r>
                      <a:endParaRPr lang="en-US" dirty="0"/>
                    </a:p>
                  </a:txBody>
                  <a:tcPr/>
                </a:tc>
                <a:tc>
                  <a:txBody>
                    <a:bodyPr/>
                    <a:lstStyle/>
                    <a:p>
                      <a:r>
                        <a:rPr lang="en-US" dirty="0" smtClean="0"/>
                        <a:t>Description</a:t>
                      </a:r>
                      <a:endParaRPr lang="en-US" dirty="0"/>
                    </a:p>
                  </a:txBody>
                  <a:tcPr/>
                </a:tc>
              </a:tr>
              <a:tr h="23876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Laboratory cont’d</a:t>
                      </a:r>
                      <a:endParaRPr kumimoji="0" lang="en-US" sz="1200" b="1"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 Description</a:t>
                      </a:r>
                      <a:endParaRPr kumimoji="0" lang="en-US" sz="1200" b="1" i="0" u="none" strike="noStrike" cap="none" normalizeH="0" baseline="0" smtClean="0">
                        <a:ln>
                          <a:noFill/>
                        </a:ln>
                        <a:solidFill>
                          <a:schemeClr val="tx1"/>
                        </a:solidFill>
                        <a:effectLst/>
                        <a:latin typeface="Arial" charset="0"/>
                      </a:endParaRPr>
                    </a:p>
                  </a:txBody>
                  <a:tcPr marL="0" marR="182880" marT="0" marB="0" anchor="b" horzOverflow="overflow"/>
                </a:tc>
              </a:tr>
              <a:tr h="24892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G0143</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Screening cytopathology, cervical or vaginal</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4892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G0144</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Screening cytopathology, cervical or vaginal</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4892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G0145</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Screening cytopathology, cervical or vaginal</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4892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G0147</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Screening cytopathology smears, cervical or vaginal</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r>
              <a:tr h="28448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G0148</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Screening cytopathology smears, cervical or vaginal</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G0306</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Complete CBC, automated and automated WBC differential count</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G0307</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Complete CBC, automated</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G0328</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Colorectal cancer screening, fetal occult blood test, immunoassay</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G0394</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Blood occult test, feces, for single determination for colorectal neoplasm</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P3000</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Screening pap smear</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P3001</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Screening pap smear</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P7001</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Culture, bacterial, urine;  quantitative, sensitivity study</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Q0091</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Screening pap smear, </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Q0113</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Pinworm examinations</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Q0114</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Fern test</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Q0115</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Post-coital direct, qualitative examinations of vaginal or cervix</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S3620 </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Newborn Metabolic Screening Panel</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S3820 - S3889</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Genetic testing </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S3890</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228600" marR="0" lvl="0" indent="-22860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DNA analysis, fecal, for colorectal cancer screening</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bl>
          </a:graphicData>
        </a:graphic>
      </p:graphicFrame>
      <p:sp>
        <p:nvSpPr>
          <p:cNvPr id="6" name="Slide Number Placeholder 3"/>
          <p:cNvSpPr>
            <a:spLocks noGrp="1"/>
          </p:cNvSpPr>
          <p:nvPr>
            <p:ph type="sldNum" sz="quarter" idx="12"/>
          </p:nvPr>
        </p:nvSpPr>
        <p:spPr>
          <a:xfrm>
            <a:off x="8610600" y="6400800"/>
            <a:ext cx="533400" cy="228600"/>
          </a:xfrm>
        </p:spPr>
        <p:txBody>
          <a:bodyPr/>
          <a:lstStyle/>
          <a:p>
            <a:fld id="{4136D35A-947D-450B-BDAF-9AABAF18ACB9}" type="slidenum">
              <a:rPr lang="en-US" smtClean="0">
                <a:latin typeface="Arial" pitchFamily="34" charset="0"/>
                <a:cs typeface="Arial" pitchFamily="34" charset="0"/>
              </a:rPr>
              <a:pPr/>
              <a:t>35</a:t>
            </a:fld>
            <a:endParaRPr lang="en-US" dirty="0">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4268788" y="6394450"/>
            <a:ext cx="457200" cy="231775"/>
          </a:xfrm>
          <a:prstGeom prst="rect">
            <a:avLst/>
          </a:prstGeom>
        </p:spPr>
        <p:txBody>
          <a:bodyPr/>
          <a:lstStyle/>
          <a:p>
            <a:fld id="{2B76567B-8B0B-4654-A338-925355305D4F}" type="slidenum">
              <a:rPr lang="en-US"/>
              <a:pPr/>
              <a:t>36</a:t>
            </a:fld>
            <a:endParaRPr lang="en-US"/>
          </a:p>
        </p:txBody>
      </p:sp>
      <p:sp>
        <p:nvSpPr>
          <p:cNvPr id="984066" name="Rectangle 2"/>
          <p:cNvSpPr>
            <a:spLocks noGrp="1" noChangeArrowheads="1"/>
          </p:cNvSpPr>
          <p:nvPr>
            <p:ph type="title"/>
          </p:nvPr>
        </p:nvSpPr>
        <p:spPr/>
        <p:txBody>
          <a:bodyPr/>
          <a:lstStyle/>
          <a:p>
            <a:r>
              <a:rPr lang="en-US" dirty="0" smtClean="0"/>
              <a:t>RULEOUT LOGIC CODE SET</a:t>
            </a:r>
            <a:endParaRPr lang="en-US" dirty="0"/>
          </a:p>
        </p:txBody>
      </p:sp>
      <p:graphicFrame>
        <p:nvGraphicFramePr>
          <p:cNvPr id="7" name="Content Placeholder 6"/>
          <p:cNvGraphicFramePr>
            <a:graphicFrameLocks noGrp="1"/>
          </p:cNvGraphicFramePr>
          <p:nvPr>
            <p:ph idx="1"/>
          </p:nvPr>
        </p:nvGraphicFramePr>
        <p:xfrm>
          <a:off x="838200" y="1066800"/>
          <a:ext cx="7732714" cy="3652520"/>
        </p:xfrm>
        <a:graphic>
          <a:graphicData uri="http://schemas.openxmlformats.org/drawingml/2006/table">
            <a:tbl>
              <a:tblPr firstRow="1" bandRow="1">
                <a:tableStyleId>{5C22544A-7EE6-4342-B048-85BDC9FD1C3A}</a:tableStyleId>
              </a:tblPr>
              <a:tblGrid>
                <a:gridCol w="1371600"/>
                <a:gridCol w="6361114"/>
              </a:tblGrid>
              <a:tr h="370840">
                <a:tc>
                  <a:txBody>
                    <a:bodyPr/>
                    <a:lstStyle/>
                    <a:p>
                      <a:r>
                        <a:rPr lang="en-US" dirty="0" smtClean="0"/>
                        <a:t>Code</a:t>
                      </a:r>
                      <a:endParaRPr lang="en-US" dirty="0"/>
                    </a:p>
                  </a:txBody>
                  <a:tcPr/>
                </a:tc>
                <a:tc>
                  <a:txBody>
                    <a:bodyPr/>
                    <a:lstStyle/>
                    <a:p>
                      <a:r>
                        <a:rPr lang="en-US" dirty="0" smtClean="0"/>
                        <a:t>Description</a:t>
                      </a:r>
                      <a:endParaRPr lang="en-US" dirty="0"/>
                    </a:p>
                  </a:txBody>
                  <a:tcPr/>
                </a:tc>
              </a:tr>
              <a:tr h="23876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Codes</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Mental heath screening codes</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r>
              <a:tr h="24892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cs typeface="Arial" charset="0"/>
                        </a:rPr>
                        <a:t>HCPCS</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2"/>
                        </a:buClr>
                        <a:buSzTx/>
                        <a:buFontTx/>
                        <a:buNone/>
                        <a:tabLst/>
                      </a:pP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r>
              <a:tr h="24892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H0001</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Alcohol and/or drug assessment</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4892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H0002</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Behavioral health screening to determine eligibility for admission to treatment program</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4892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H0003</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Alcohol and/or drug screening; laboratory analysis of specimens for presence of alcohol and/or drugs</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8448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H0031</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Mental health assessment, by non-physician</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H0049</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Alcohol and/or drug screening</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charset="0"/>
                          <a:cs typeface="Arial" charset="0"/>
                        </a:rPr>
                        <a:t>CPT</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ase" latinLnBrk="0" hangingPunct="1">
                        <a:lnSpc>
                          <a:spcPct val="100000"/>
                        </a:lnSpc>
                        <a:spcBef>
                          <a:spcPct val="50000"/>
                        </a:spcBef>
                        <a:spcAft>
                          <a:spcPct val="0"/>
                        </a:spcAft>
                        <a:buClr>
                          <a:schemeClr val="tx2"/>
                        </a:buClr>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96110</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Developmental testing; limited (Developmental Screening Test II, Early Language Milestone Screen) with interpretation and report</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96111</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Developmental testing; extended</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90801</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Psychiatric diagnostic interview examination</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r h="2286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90802</a:t>
                      </a:r>
                      <a:endParaRPr kumimoji="0" lang="en-US" sz="1200" b="0" i="0" u="none" strike="noStrike" cap="none" normalizeH="0" baseline="0" smtClean="0">
                        <a:ln>
                          <a:noFill/>
                        </a:ln>
                        <a:solidFill>
                          <a:schemeClr val="tx1"/>
                        </a:solidFill>
                        <a:effectLst/>
                        <a:latin typeface="Arial" charset="0"/>
                      </a:endParaRPr>
                    </a:p>
                  </a:txBody>
                  <a:tcPr marL="0" marR="182880" marT="0" marB="0"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cs typeface="Arial" charset="0"/>
                        </a:rPr>
                        <a:t>Interactive psychiatric diagnostic interview examination using play equipment, physical devices, language interpreter</a:t>
                      </a:r>
                      <a:endParaRPr kumimoji="0" lang="en-US" sz="1200" b="0" i="0" u="none" strike="noStrike" cap="none" normalizeH="0" baseline="0" dirty="0" smtClean="0">
                        <a:ln>
                          <a:noFill/>
                        </a:ln>
                        <a:solidFill>
                          <a:schemeClr val="tx1"/>
                        </a:solidFill>
                        <a:effectLst/>
                        <a:latin typeface="Arial" charset="0"/>
                      </a:endParaRPr>
                    </a:p>
                  </a:txBody>
                  <a:tcPr marL="0" marR="182880" marT="0" marB="0" anchor="b" horzOverflow="overflow"/>
                </a:tc>
              </a:tr>
            </a:tbl>
          </a:graphicData>
        </a:graphic>
      </p:graphicFrame>
      <p:sp>
        <p:nvSpPr>
          <p:cNvPr id="6" name="Slide Number Placeholder 3"/>
          <p:cNvSpPr>
            <a:spLocks noGrp="1"/>
          </p:cNvSpPr>
          <p:nvPr>
            <p:ph type="sldNum" sz="quarter" idx="12"/>
          </p:nvPr>
        </p:nvSpPr>
        <p:spPr>
          <a:xfrm>
            <a:off x="8610600" y="6400800"/>
            <a:ext cx="533400" cy="228600"/>
          </a:xfrm>
        </p:spPr>
        <p:txBody>
          <a:bodyPr/>
          <a:lstStyle/>
          <a:p>
            <a:fld id="{4136D35A-947D-450B-BDAF-9AABAF18ACB9}" type="slidenum">
              <a:rPr lang="en-US" smtClean="0">
                <a:latin typeface="Arial" pitchFamily="34" charset="0"/>
                <a:cs typeface="Arial" pitchFamily="34" charset="0"/>
              </a:rPr>
              <a:pPr/>
              <a:t>36</a:t>
            </a:fld>
            <a:endParaRPr lang="en-US"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762000" y="1219201"/>
          <a:ext cx="7772399" cy="4800598"/>
        </p:xfrm>
        <a:graphic>
          <a:graphicData uri="http://schemas.openxmlformats.org/drawingml/2006/table">
            <a:tbl>
              <a:tblPr firstRow="1" bandRow="1">
                <a:tableStyleId>{5C22544A-7EE6-4342-B048-85BDC9FD1C3A}</a:tableStyleId>
              </a:tblPr>
              <a:tblGrid>
                <a:gridCol w="1371600"/>
                <a:gridCol w="2037347"/>
                <a:gridCol w="1772653"/>
                <a:gridCol w="2590799"/>
              </a:tblGrid>
              <a:tr h="601545">
                <a:tc>
                  <a:txBody>
                    <a:bodyPr/>
                    <a:lstStyle/>
                    <a:p>
                      <a:pPr marL="0" marR="0" algn="ctr">
                        <a:spcBef>
                          <a:spcPts val="300"/>
                        </a:spcBef>
                        <a:spcAft>
                          <a:spcPts val="300"/>
                        </a:spcAft>
                      </a:pPr>
                      <a:r>
                        <a:rPr lang="en-US" sz="1600" b="1" dirty="0">
                          <a:latin typeface="Arial"/>
                          <a:ea typeface="Times New Roman"/>
                          <a:cs typeface="Times New Roman"/>
                        </a:rPr>
                        <a:t>Healthcare Service</a:t>
                      </a:r>
                      <a:endParaRPr lang="en-US" sz="1050" dirty="0">
                        <a:latin typeface="Times New Roman"/>
                        <a:ea typeface="Times New Roman"/>
                        <a:cs typeface="Times New Roman"/>
                      </a:endParaRPr>
                    </a:p>
                  </a:txBody>
                  <a:tcPr marL="68580" marR="68580" marT="0" marB="0" anchor="ctr"/>
                </a:tc>
                <a:tc>
                  <a:txBody>
                    <a:bodyPr/>
                    <a:lstStyle/>
                    <a:p>
                      <a:pPr marL="0" marR="0" algn="ctr">
                        <a:spcBef>
                          <a:spcPts val="300"/>
                        </a:spcBef>
                        <a:spcAft>
                          <a:spcPts val="300"/>
                        </a:spcAft>
                      </a:pPr>
                      <a:r>
                        <a:rPr lang="en-US" sz="1600" b="1" dirty="0">
                          <a:latin typeface="Arial"/>
                          <a:ea typeface="Times New Roman"/>
                          <a:cs typeface="Times New Roman"/>
                        </a:rPr>
                        <a:t>Table</a:t>
                      </a:r>
                      <a:endParaRPr lang="en-US" sz="1050" dirty="0">
                        <a:latin typeface="Times New Roman"/>
                        <a:ea typeface="Times New Roman"/>
                        <a:cs typeface="Times New Roman"/>
                      </a:endParaRPr>
                    </a:p>
                  </a:txBody>
                  <a:tcPr marL="68580" marR="68580" marT="0" marB="0" anchor="ctr"/>
                </a:tc>
                <a:tc>
                  <a:txBody>
                    <a:bodyPr/>
                    <a:lstStyle/>
                    <a:p>
                      <a:pPr marL="0" marR="0" algn="ctr">
                        <a:spcBef>
                          <a:spcPts val="300"/>
                        </a:spcBef>
                        <a:spcAft>
                          <a:spcPts val="300"/>
                        </a:spcAft>
                      </a:pPr>
                      <a:r>
                        <a:rPr lang="en-US" sz="1600" b="1" dirty="0">
                          <a:latin typeface="Arial"/>
                          <a:ea typeface="Times New Roman"/>
                          <a:cs typeface="Times New Roman"/>
                        </a:rPr>
                        <a:t>Table Name</a:t>
                      </a:r>
                      <a:endParaRPr lang="en-US" sz="1050" dirty="0">
                        <a:latin typeface="Times New Roman"/>
                        <a:ea typeface="Times New Roman"/>
                        <a:cs typeface="Times New Roman"/>
                      </a:endParaRPr>
                    </a:p>
                  </a:txBody>
                  <a:tcPr marL="68580" marR="68580" marT="0" marB="0" anchor="ctr"/>
                </a:tc>
                <a:tc>
                  <a:txBody>
                    <a:bodyPr/>
                    <a:lstStyle/>
                    <a:p>
                      <a:pPr marL="0" marR="0" algn="ctr" defTabSz="914400" rtl="0" eaLnBrk="1" latinLnBrk="0" hangingPunct="1">
                        <a:spcBef>
                          <a:spcPts val="300"/>
                        </a:spcBef>
                        <a:spcAft>
                          <a:spcPts val="300"/>
                        </a:spcAft>
                      </a:pPr>
                      <a:r>
                        <a:rPr lang="en-US" sz="1600" b="1" kern="1200" dirty="0" smtClean="0">
                          <a:solidFill>
                            <a:schemeClr val="lt1"/>
                          </a:solidFill>
                          <a:latin typeface="Arial"/>
                          <a:ea typeface="Times New Roman"/>
                          <a:cs typeface="Times New Roman"/>
                        </a:rPr>
                        <a:t>Record Layout</a:t>
                      </a:r>
                      <a:endParaRPr lang="en-US" sz="1600" b="1" kern="1200" dirty="0">
                        <a:solidFill>
                          <a:schemeClr val="lt1"/>
                        </a:solidFill>
                        <a:latin typeface="Arial"/>
                        <a:ea typeface="Times New Roman"/>
                        <a:cs typeface="Times New Roman"/>
                      </a:endParaRPr>
                    </a:p>
                  </a:txBody>
                  <a:tcPr marL="68580" marR="68580" marT="0" marB="0" anchor="ctr"/>
                </a:tc>
              </a:tr>
              <a:tr h="403103">
                <a:tc>
                  <a:txBody>
                    <a:bodyPr/>
                    <a:lstStyle/>
                    <a:p>
                      <a:pPr marL="0" marR="0">
                        <a:spcBef>
                          <a:spcPts val="300"/>
                        </a:spcBef>
                        <a:spcAft>
                          <a:spcPts val="300"/>
                        </a:spcAft>
                      </a:pPr>
                      <a:r>
                        <a:rPr lang="en-US" sz="1200" b="1" dirty="0">
                          <a:latin typeface="Arial" pitchFamily="34" charset="0"/>
                          <a:ea typeface="Times New Roman"/>
                          <a:cs typeface="Arial" pitchFamily="34" charset="0"/>
                        </a:rPr>
                        <a:t>Services</a:t>
                      </a:r>
                      <a:endParaRPr lang="en-US" sz="120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r>
                        <a:rPr lang="en-US" sz="1200" dirty="0">
                          <a:latin typeface="Arial" pitchFamily="34" charset="0"/>
                          <a:ea typeface="Times New Roman"/>
                          <a:cs typeface="Arial" pitchFamily="34" charset="0"/>
                        </a:rPr>
                        <a:t>Inpatient Admissions (I)</a:t>
                      </a:r>
                    </a:p>
                  </a:txBody>
                  <a:tcPr marL="68580" marR="68580" marT="0" marB="0" anchor="ctr"/>
                </a:tc>
                <a:tc>
                  <a:txBody>
                    <a:bodyPr/>
                    <a:lstStyle/>
                    <a:p>
                      <a:pPr marL="0" marR="0">
                        <a:spcBef>
                          <a:spcPts val="300"/>
                        </a:spcBef>
                        <a:spcAft>
                          <a:spcPts val="300"/>
                        </a:spcAft>
                      </a:pPr>
                      <a:r>
                        <a:rPr lang="en-US" sz="1200" dirty="0" err="1">
                          <a:latin typeface="Arial" pitchFamily="34" charset="0"/>
                          <a:ea typeface="Times New Roman"/>
                          <a:cs typeface="Arial" pitchFamily="34" charset="0"/>
                        </a:rPr>
                        <a:t>ccaeiyyv</a:t>
                      </a:r>
                      <a:r>
                        <a:rPr lang="en-US" sz="1200" dirty="0">
                          <a:latin typeface="Arial" pitchFamily="34" charset="0"/>
                          <a:ea typeface="Times New Roman"/>
                          <a:cs typeface="Arial" pitchFamily="34" charset="0"/>
                        </a:rPr>
                        <a:t>; </a:t>
                      </a:r>
                      <a:r>
                        <a:rPr lang="en-US" sz="1200" dirty="0" err="1">
                          <a:latin typeface="Arial" pitchFamily="34" charset="0"/>
                          <a:ea typeface="Times New Roman"/>
                          <a:cs typeface="Arial" pitchFamily="34" charset="0"/>
                        </a:rPr>
                        <a:t>mdcriyyv</a:t>
                      </a:r>
                      <a:r>
                        <a:rPr lang="en-US" sz="1200" dirty="0">
                          <a:latin typeface="Arial" pitchFamily="34" charset="0"/>
                          <a:ea typeface="Times New Roman"/>
                          <a:cs typeface="Arial" pitchFamily="34" charset="0"/>
                        </a:rPr>
                        <a:t>; </a:t>
                      </a:r>
                      <a:r>
                        <a:rPr lang="en-US" sz="1200" dirty="0" err="1">
                          <a:latin typeface="Arial" pitchFamily="34" charset="0"/>
                          <a:ea typeface="Times New Roman"/>
                          <a:cs typeface="Arial" pitchFamily="34" charset="0"/>
                        </a:rPr>
                        <a:t>medicaid_i_yyyy_v</a:t>
                      </a:r>
                      <a:endParaRPr lang="en-US" sz="120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r>
                        <a:rPr lang="en-US" sz="1200" dirty="0" smtClean="0">
                          <a:latin typeface="Arial" pitchFamily="34" charset="0"/>
                          <a:cs typeface="Arial" pitchFamily="34" charset="0"/>
                        </a:rPr>
                        <a:t>one record = one hospital admission and discharge</a:t>
                      </a:r>
                      <a:endParaRPr lang="en-US" sz="1200" dirty="0">
                        <a:latin typeface="Arial" pitchFamily="34" charset="0"/>
                        <a:ea typeface="Times New Roman"/>
                        <a:cs typeface="Arial" pitchFamily="34" charset="0"/>
                      </a:endParaRPr>
                    </a:p>
                  </a:txBody>
                  <a:tcPr marL="68580" marR="68580" marT="0" marB="0" anchor="ctr"/>
                </a:tc>
              </a:tr>
              <a:tr h="604657">
                <a:tc>
                  <a:txBody>
                    <a:bodyPr/>
                    <a:lstStyle/>
                    <a:p>
                      <a:pPr marL="0" marR="0">
                        <a:spcBef>
                          <a:spcPts val="300"/>
                        </a:spcBef>
                        <a:spcAft>
                          <a:spcPts val="300"/>
                        </a:spcAft>
                      </a:pPr>
                      <a:endParaRPr lang="en-US" sz="120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r>
                        <a:rPr lang="en-US" sz="1200" dirty="0">
                          <a:latin typeface="Arial" pitchFamily="34" charset="0"/>
                          <a:ea typeface="Times New Roman"/>
                          <a:cs typeface="Arial" pitchFamily="34" charset="0"/>
                        </a:rPr>
                        <a:t>Inpatient Services (S)</a:t>
                      </a:r>
                    </a:p>
                  </a:txBody>
                  <a:tcPr marL="68580" marR="68580" marT="0" marB="0" anchor="ctr"/>
                </a:tc>
                <a:tc>
                  <a:txBody>
                    <a:bodyPr/>
                    <a:lstStyle/>
                    <a:p>
                      <a:pPr marL="0" marR="0">
                        <a:spcBef>
                          <a:spcPts val="300"/>
                        </a:spcBef>
                        <a:spcAft>
                          <a:spcPts val="300"/>
                        </a:spcAft>
                      </a:pPr>
                      <a:r>
                        <a:rPr lang="en-US" sz="1200" dirty="0" err="1">
                          <a:latin typeface="Arial" pitchFamily="34" charset="0"/>
                          <a:ea typeface="Times New Roman"/>
                          <a:cs typeface="Arial" pitchFamily="34" charset="0"/>
                        </a:rPr>
                        <a:t>ccaesyyv</a:t>
                      </a:r>
                      <a:r>
                        <a:rPr lang="en-US" sz="1200" dirty="0">
                          <a:latin typeface="Arial" pitchFamily="34" charset="0"/>
                          <a:ea typeface="Times New Roman"/>
                          <a:cs typeface="Arial" pitchFamily="34" charset="0"/>
                        </a:rPr>
                        <a:t>; </a:t>
                      </a:r>
                      <a:r>
                        <a:rPr lang="en-US" sz="1200" dirty="0" err="1">
                          <a:latin typeface="Arial" pitchFamily="34" charset="0"/>
                          <a:ea typeface="Times New Roman"/>
                          <a:cs typeface="Arial" pitchFamily="34" charset="0"/>
                        </a:rPr>
                        <a:t>mdcrsyyv</a:t>
                      </a:r>
                      <a:r>
                        <a:rPr lang="en-US" sz="1200" dirty="0">
                          <a:latin typeface="Arial" pitchFamily="34" charset="0"/>
                          <a:ea typeface="Times New Roman"/>
                          <a:cs typeface="Arial" pitchFamily="34" charset="0"/>
                        </a:rPr>
                        <a:t>; </a:t>
                      </a:r>
                      <a:r>
                        <a:rPr lang="en-US" sz="1200" dirty="0" err="1">
                          <a:latin typeface="Arial" pitchFamily="34" charset="0"/>
                          <a:ea typeface="Times New Roman"/>
                          <a:cs typeface="Arial" pitchFamily="34" charset="0"/>
                        </a:rPr>
                        <a:t>medicaid_s_yyyy_v</a:t>
                      </a:r>
                      <a:endParaRPr lang="en-US" sz="1200" dirty="0">
                        <a:latin typeface="Arial" pitchFamily="34" charset="0"/>
                        <a:ea typeface="Times New Roman"/>
                        <a:cs typeface="Arial" pitchFamily="34" charset="0"/>
                      </a:endParaRPr>
                    </a:p>
                  </a:txBody>
                  <a:tcPr marL="68580" marR="68580" marT="0" marB="0" anchor="ctr"/>
                </a:tc>
                <a:tc>
                  <a:txBody>
                    <a:bodyPr/>
                    <a:lstStyle/>
                    <a:p>
                      <a:pPr marL="0" marR="0" lvl="1" indent="0" algn="l" defTabSz="914400" rtl="0" eaLnBrk="1" fontAlgn="auto" latinLnBrk="0" hangingPunct="1">
                        <a:lnSpc>
                          <a:spcPct val="100000"/>
                        </a:lnSpc>
                        <a:spcBef>
                          <a:spcPts val="300"/>
                        </a:spcBef>
                        <a:spcAft>
                          <a:spcPts val="300"/>
                        </a:spcAft>
                        <a:buClrTx/>
                        <a:buSzTx/>
                        <a:buFontTx/>
                        <a:buNone/>
                        <a:tabLst/>
                        <a:defRPr/>
                      </a:pPr>
                      <a:r>
                        <a:rPr lang="en-US" sz="1200" dirty="0" smtClean="0">
                          <a:latin typeface="Arial" pitchFamily="34" charset="0"/>
                          <a:cs typeface="Arial" pitchFamily="34" charset="0"/>
                        </a:rPr>
                        <a:t>one record = one service claim; Multiple services make up one admission</a:t>
                      </a:r>
                      <a:endParaRPr lang="en-US" sz="1200" dirty="0">
                        <a:latin typeface="Arial" pitchFamily="34" charset="0"/>
                        <a:ea typeface="Times New Roman"/>
                        <a:cs typeface="Arial" pitchFamily="34" charset="0"/>
                      </a:endParaRPr>
                    </a:p>
                  </a:txBody>
                  <a:tcPr marL="68580" marR="68580" marT="0" marB="0" anchor="ctr"/>
                </a:tc>
              </a:tr>
              <a:tr h="772675">
                <a:tc>
                  <a:txBody>
                    <a:bodyPr/>
                    <a:lstStyle/>
                    <a:p>
                      <a:pPr marL="0" marR="0">
                        <a:spcBef>
                          <a:spcPts val="300"/>
                        </a:spcBef>
                        <a:spcAft>
                          <a:spcPts val="300"/>
                        </a:spcAft>
                      </a:pPr>
                      <a:endParaRPr lang="en-US" sz="120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r>
                        <a:rPr lang="en-US" sz="1200">
                          <a:latin typeface="Arial" pitchFamily="34" charset="0"/>
                          <a:ea typeface="Times New Roman"/>
                          <a:cs typeface="Arial" pitchFamily="34" charset="0"/>
                        </a:rPr>
                        <a:t>Outpatient Services (O)</a:t>
                      </a:r>
                    </a:p>
                  </a:txBody>
                  <a:tcPr marL="68580" marR="68580" marT="0" marB="0" anchor="ctr"/>
                </a:tc>
                <a:tc>
                  <a:txBody>
                    <a:bodyPr/>
                    <a:lstStyle/>
                    <a:p>
                      <a:pPr marL="0" marR="0">
                        <a:spcBef>
                          <a:spcPts val="300"/>
                        </a:spcBef>
                        <a:spcAft>
                          <a:spcPts val="300"/>
                        </a:spcAft>
                      </a:pPr>
                      <a:r>
                        <a:rPr lang="en-US" sz="1200" dirty="0" err="1">
                          <a:latin typeface="Arial" pitchFamily="34" charset="0"/>
                          <a:ea typeface="Times New Roman"/>
                          <a:cs typeface="Arial" pitchFamily="34" charset="0"/>
                        </a:rPr>
                        <a:t>ccaeoyyv</a:t>
                      </a:r>
                      <a:r>
                        <a:rPr lang="en-US" sz="1200" dirty="0">
                          <a:latin typeface="Arial" pitchFamily="34" charset="0"/>
                          <a:ea typeface="Times New Roman"/>
                          <a:cs typeface="Arial" pitchFamily="34" charset="0"/>
                        </a:rPr>
                        <a:t>; </a:t>
                      </a:r>
                      <a:r>
                        <a:rPr lang="en-US" sz="1200" dirty="0" err="1">
                          <a:latin typeface="Arial" pitchFamily="34" charset="0"/>
                          <a:ea typeface="Times New Roman"/>
                          <a:cs typeface="Arial" pitchFamily="34" charset="0"/>
                        </a:rPr>
                        <a:t>mdcroyyv</a:t>
                      </a:r>
                      <a:r>
                        <a:rPr lang="en-US" sz="1200" dirty="0">
                          <a:latin typeface="Arial" pitchFamily="34" charset="0"/>
                          <a:ea typeface="Times New Roman"/>
                          <a:cs typeface="Arial" pitchFamily="34" charset="0"/>
                        </a:rPr>
                        <a:t>; </a:t>
                      </a:r>
                      <a:r>
                        <a:rPr lang="en-US" sz="1200" dirty="0" err="1">
                          <a:latin typeface="Arial" pitchFamily="34" charset="0"/>
                          <a:ea typeface="Times New Roman"/>
                          <a:cs typeface="Arial" pitchFamily="34" charset="0"/>
                        </a:rPr>
                        <a:t>medicaid_o_yyyy_v</a:t>
                      </a:r>
                      <a:endParaRPr lang="en-US" sz="1200" dirty="0">
                        <a:latin typeface="Arial" pitchFamily="34" charset="0"/>
                        <a:ea typeface="Times New Roman"/>
                        <a:cs typeface="Arial" pitchFamily="34" charset="0"/>
                      </a:endParaRPr>
                    </a:p>
                  </a:txBody>
                  <a:tcPr marL="68580" marR="68580" marT="0" marB="0" anchor="ctr"/>
                </a:tc>
                <a:tc>
                  <a:txBody>
                    <a:bodyPr/>
                    <a:lstStyle/>
                    <a:p>
                      <a:pPr marL="0" marR="0" lvl="1" indent="0" algn="l" defTabSz="914400" rtl="0" eaLnBrk="1" fontAlgn="auto" latinLnBrk="0" hangingPunct="1">
                        <a:lnSpc>
                          <a:spcPct val="100000"/>
                        </a:lnSpc>
                        <a:spcBef>
                          <a:spcPts val="300"/>
                        </a:spcBef>
                        <a:spcAft>
                          <a:spcPts val="300"/>
                        </a:spcAft>
                        <a:buClrTx/>
                        <a:buSzTx/>
                        <a:buFontTx/>
                        <a:buNone/>
                        <a:tabLst/>
                        <a:defRPr/>
                      </a:pPr>
                      <a:r>
                        <a:rPr lang="en-US" sz="1200" dirty="0" smtClean="0">
                          <a:latin typeface="Arial" pitchFamily="34" charset="0"/>
                          <a:cs typeface="Arial" pitchFamily="34" charset="0"/>
                        </a:rPr>
                        <a:t>one record = one service </a:t>
                      </a:r>
                      <a:r>
                        <a:rPr lang="en-US" sz="1200" kern="1200" dirty="0" smtClean="0">
                          <a:solidFill>
                            <a:schemeClr val="dk1"/>
                          </a:solidFill>
                          <a:latin typeface="Arial" pitchFamily="34" charset="0"/>
                          <a:ea typeface="+mn-ea"/>
                          <a:cs typeface="Arial" pitchFamily="34" charset="0"/>
                        </a:rPr>
                        <a:t>claim; Multiple services can make up an outpatient “visit” </a:t>
                      </a:r>
                    </a:p>
                  </a:txBody>
                  <a:tcPr marL="68580" marR="68580" marT="0" marB="0" anchor="ctr"/>
                </a:tc>
              </a:tr>
              <a:tr h="403103">
                <a:tc>
                  <a:txBody>
                    <a:bodyPr/>
                    <a:lstStyle/>
                    <a:p>
                      <a:pPr marL="0" marR="0">
                        <a:spcBef>
                          <a:spcPts val="300"/>
                        </a:spcBef>
                        <a:spcAft>
                          <a:spcPts val="300"/>
                        </a:spcAft>
                      </a:pPr>
                      <a:endParaRPr lang="en-US" sz="120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r>
                        <a:rPr lang="en-US" sz="1200" dirty="0">
                          <a:latin typeface="Arial" pitchFamily="34" charset="0"/>
                          <a:ea typeface="Times New Roman"/>
                          <a:cs typeface="Arial" pitchFamily="34" charset="0"/>
                        </a:rPr>
                        <a:t>Facility Headers (F)</a:t>
                      </a:r>
                    </a:p>
                  </a:txBody>
                  <a:tcPr marL="68580" marR="68580" marT="0" marB="0" anchor="ctr"/>
                </a:tc>
                <a:tc>
                  <a:txBody>
                    <a:bodyPr/>
                    <a:lstStyle/>
                    <a:p>
                      <a:pPr marL="0" marR="0">
                        <a:spcBef>
                          <a:spcPts val="300"/>
                        </a:spcBef>
                        <a:spcAft>
                          <a:spcPts val="300"/>
                        </a:spcAft>
                      </a:pPr>
                      <a:r>
                        <a:rPr lang="en-US" sz="1200" dirty="0" err="1">
                          <a:latin typeface="Arial" pitchFamily="34" charset="0"/>
                          <a:ea typeface="Times New Roman"/>
                          <a:cs typeface="Arial" pitchFamily="34" charset="0"/>
                        </a:rPr>
                        <a:t>ccaefyyv</a:t>
                      </a:r>
                      <a:r>
                        <a:rPr lang="en-US" sz="1200" dirty="0">
                          <a:latin typeface="Arial" pitchFamily="34" charset="0"/>
                          <a:ea typeface="Times New Roman"/>
                          <a:cs typeface="Arial" pitchFamily="34" charset="0"/>
                        </a:rPr>
                        <a:t>; </a:t>
                      </a:r>
                      <a:r>
                        <a:rPr lang="en-US" sz="1200" dirty="0" err="1">
                          <a:latin typeface="Arial" pitchFamily="34" charset="0"/>
                          <a:ea typeface="Times New Roman"/>
                          <a:cs typeface="Arial" pitchFamily="34" charset="0"/>
                        </a:rPr>
                        <a:t>mdcrfyyv</a:t>
                      </a:r>
                      <a:r>
                        <a:rPr lang="en-US" sz="1200" dirty="0">
                          <a:latin typeface="Arial" pitchFamily="34" charset="0"/>
                          <a:ea typeface="Times New Roman"/>
                          <a:cs typeface="Arial" pitchFamily="34" charset="0"/>
                        </a:rPr>
                        <a:t>; </a:t>
                      </a:r>
                      <a:r>
                        <a:rPr lang="en-US" sz="1200" dirty="0" err="1">
                          <a:latin typeface="Arial" pitchFamily="34" charset="0"/>
                          <a:ea typeface="Times New Roman"/>
                          <a:cs typeface="Arial" pitchFamily="34" charset="0"/>
                        </a:rPr>
                        <a:t>medicaid_f_yyyy_v</a:t>
                      </a:r>
                      <a:endParaRPr lang="en-US" sz="1200" dirty="0">
                        <a:latin typeface="Arial" pitchFamily="34" charset="0"/>
                        <a:ea typeface="Times New Roman"/>
                        <a:cs typeface="Arial" pitchFamily="34" charset="0"/>
                      </a:endParaRPr>
                    </a:p>
                  </a:txBody>
                  <a:tcPr marL="68580" marR="68580" marT="0" marB="0" anchor="ctr"/>
                </a:tc>
                <a:tc>
                  <a:txBody>
                    <a:bodyPr/>
                    <a:lstStyle/>
                    <a:p>
                      <a:pPr marL="0" marR="0" lvl="1" indent="0" algn="l" defTabSz="914400" rtl="0" eaLnBrk="1" fontAlgn="auto" latinLnBrk="0" hangingPunct="1">
                        <a:lnSpc>
                          <a:spcPct val="100000"/>
                        </a:lnSpc>
                        <a:spcBef>
                          <a:spcPts val="300"/>
                        </a:spcBef>
                        <a:spcAft>
                          <a:spcPts val="300"/>
                        </a:spcAft>
                        <a:buClrTx/>
                        <a:buSzTx/>
                        <a:buFontTx/>
                        <a:buNone/>
                        <a:tabLst/>
                        <a:defRPr/>
                      </a:pPr>
                      <a:r>
                        <a:rPr lang="en-US" sz="1200" kern="1200" dirty="0" smtClean="0">
                          <a:solidFill>
                            <a:schemeClr val="dk1"/>
                          </a:solidFill>
                          <a:latin typeface="Arial" pitchFamily="34" charset="0"/>
                          <a:ea typeface="+mn-ea"/>
                          <a:cs typeface="Arial" pitchFamily="34" charset="0"/>
                        </a:rPr>
                        <a:t>one record = one header claim; May be inpatient or outpatient</a:t>
                      </a:r>
                      <a:endParaRPr lang="en-US" sz="1200" dirty="0">
                        <a:latin typeface="Arial" pitchFamily="34" charset="0"/>
                        <a:ea typeface="Times New Roman"/>
                        <a:cs typeface="Arial" pitchFamily="34" charset="0"/>
                      </a:endParaRPr>
                    </a:p>
                  </a:txBody>
                  <a:tcPr marL="68580" marR="68580" marT="0" marB="0" anchor="ctr"/>
                </a:tc>
              </a:tr>
              <a:tr h="403103">
                <a:tc>
                  <a:txBody>
                    <a:bodyPr/>
                    <a:lstStyle/>
                    <a:p>
                      <a:pPr marL="0" marR="0">
                        <a:spcBef>
                          <a:spcPts val="300"/>
                        </a:spcBef>
                        <a:spcAft>
                          <a:spcPts val="300"/>
                        </a:spcAft>
                      </a:pPr>
                      <a:endParaRPr lang="en-US" sz="120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r>
                        <a:rPr lang="en-US" sz="1200" dirty="0">
                          <a:latin typeface="Arial" pitchFamily="34" charset="0"/>
                          <a:ea typeface="Times New Roman"/>
                          <a:cs typeface="Arial" pitchFamily="34" charset="0"/>
                        </a:rPr>
                        <a:t>Outpatient Pharmaceutical Claims (D)</a:t>
                      </a:r>
                    </a:p>
                  </a:txBody>
                  <a:tcPr marL="68580" marR="68580" marT="0" marB="0" anchor="ctr"/>
                </a:tc>
                <a:tc>
                  <a:txBody>
                    <a:bodyPr/>
                    <a:lstStyle/>
                    <a:p>
                      <a:pPr marL="0" marR="0">
                        <a:spcBef>
                          <a:spcPts val="300"/>
                        </a:spcBef>
                        <a:spcAft>
                          <a:spcPts val="300"/>
                        </a:spcAft>
                      </a:pPr>
                      <a:r>
                        <a:rPr lang="en-US" sz="1200" dirty="0" err="1">
                          <a:latin typeface="Arial" pitchFamily="34" charset="0"/>
                          <a:ea typeface="Times New Roman"/>
                          <a:cs typeface="Arial" pitchFamily="34" charset="0"/>
                        </a:rPr>
                        <a:t>ccaedyyv</a:t>
                      </a:r>
                      <a:r>
                        <a:rPr lang="en-US" sz="1200" dirty="0">
                          <a:latin typeface="Arial" pitchFamily="34" charset="0"/>
                          <a:ea typeface="Times New Roman"/>
                          <a:cs typeface="Arial" pitchFamily="34" charset="0"/>
                        </a:rPr>
                        <a:t>; </a:t>
                      </a:r>
                      <a:r>
                        <a:rPr lang="en-US" sz="1200" dirty="0" err="1">
                          <a:latin typeface="Arial" pitchFamily="34" charset="0"/>
                          <a:ea typeface="Times New Roman"/>
                          <a:cs typeface="Arial" pitchFamily="34" charset="0"/>
                        </a:rPr>
                        <a:t>mdcrdyyv</a:t>
                      </a:r>
                      <a:r>
                        <a:rPr lang="en-US" sz="1200" dirty="0">
                          <a:latin typeface="Arial" pitchFamily="34" charset="0"/>
                          <a:ea typeface="Times New Roman"/>
                          <a:cs typeface="Arial" pitchFamily="34" charset="0"/>
                        </a:rPr>
                        <a:t>; </a:t>
                      </a:r>
                      <a:r>
                        <a:rPr lang="en-US" sz="1200" dirty="0" err="1">
                          <a:latin typeface="Arial" pitchFamily="34" charset="0"/>
                          <a:ea typeface="Times New Roman"/>
                          <a:cs typeface="Arial" pitchFamily="34" charset="0"/>
                        </a:rPr>
                        <a:t>medicaid_d_yyyy_v</a:t>
                      </a:r>
                      <a:endParaRPr lang="en-US" sz="120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r>
                        <a:rPr lang="en-US" sz="1200" dirty="0" smtClean="0">
                          <a:latin typeface="Arial" pitchFamily="34" charset="0"/>
                          <a:cs typeface="Arial" pitchFamily="34" charset="0"/>
                        </a:rPr>
                        <a:t>one record = one prescription fill</a:t>
                      </a:r>
                      <a:endParaRPr lang="en-US" sz="1200" dirty="0">
                        <a:latin typeface="Arial" pitchFamily="34" charset="0"/>
                        <a:ea typeface="Times New Roman"/>
                        <a:cs typeface="Arial" pitchFamily="34" charset="0"/>
                      </a:endParaRPr>
                    </a:p>
                  </a:txBody>
                  <a:tcPr marL="68580" marR="68580" marT="0" marB="0" anchor="ctr"/>
                </a:tc>
              </a:tr>
              <a:tr h="403103">
                <a:tc>
                  <a:txBody>
                    <a:bodyPr/>
                    <a:lstStyle/>
                    <a:p>
                      <a:pPr marL="0" marR="0">
                        <a:spcBef>
                          <a:spcPts val="300"/>
                        </a:spcBef>
                        <a:spcAft>
                          <a:spcPts val="300"/>
                        </a:spcAft>
                      </a:pPr>
                      <a:r>
                        <a:rPr lang="en-US" sz="1200" b="1" i="0" kern="0" dirty="0">
                          <a:latin typeface="Arial" pitchFamily="34" charset="0"/>
                          <a:ea typeface="Times New Roman"/>
                          <a:cs typeface="Arial" pitchFamily="34" charset="0"/>
                        </a:rPr>
                        <a:t>Covered Lives Counts</a:t>
                      </a:r>
                      <a:endParaRPr lang="en-US" sz="1200" b="1" i="1" kern="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r>
                        <a:rPr lang="en-US" sz="1200" dirty="0">
                          <a:latin typeface="Arial" pitchFamily="34" charset="0"/>
                          <a:ea typeface="Times New Roman"/>
                          <a:cs typeface="Arial" pitchFamily="34" charset="0"/>
                        </a:rPr>
                        <a:t>Aggregated Populations (P)</a:t>
                      </a:r>
                    </a:p>
                  </a:txBody>
                  <a:tcPr marL="68580" marR="68580" marT="0" marB="0" anchor="ctr"/>
                </a:tc>
                <a:tc>
                  <a:txBody>
                    <a:bodyPr/>
                    <a:lstStyle/>
                    <a:p>
                      <a:pPr marL="0" marR="0">
                        <a:spcBef>
                          <a:spcPts val="300"/>
                        </a:spcBef>
                        <a:spcAft>
                          <a:spcPts val="300"/>
                        </a:spcAft>
                      </a:pPr>
                      <a:r>
                        <a:rPr lang="en-US" sz="1200" dirty="0" err="1">
                          <a:latin typeface="Arial" pitchFamily="34" charset="0"/>
                          <a:ea typeface="Times New Roman"/>
                          <a:cs typeface="Arial" pitchFamily="34" charset="0"/>
                        </a:rPr>
                        <a:t>ccaepyyv</a:t>
                      </a:r>
                      <a:r>
                        <a:rPr lang="en-US" sz="1200" dirty="0">
                          <a:latin typeface="Arial" pitchFamily="34" charset="0"/>
                          <a:ea typeface="Times New Roman"/>
                          <a:cs typeface="Arial" pitchFamily="34" charset="0"/>
                        </a:rPr>
                        <a:t>; </a:t>
                      </a:r>
                      <a:r>
                        <a:rPr lang="en-US" sz="1200" dirty="0" err="1">
                          <a:latin typeface="Arial" pitchFamily="34" charset="0"/>
                          <a:ea typeface="Times New Roman"/>
                          <a:cs typeface="Arial" pitchFamily="34" charset="0"/>
                        </a:rPr>
                        <a:t>mdcrpyyv</a:t>
                      </a:r>
                      <a:r>
                        <a:rPr lang="en-US" sz="1200" dirty="0">
                          <a:latin typeface="Arial" pitchFamily="34" charset="0"/>
                          <a:ea typeface="Times New Roman"/>
                          <a:cs typeface="Arial" pitchFamily="34" charset="0"/>
                        </a:rPr>
                        <a:t>; </a:t>
                      </a:r>
                      <a:r>
                        <a:rPr lang="en-US" sz="1200" dirty="0" err="1">
                          <a:latin typeface="Arial" pitchFamily="34" charset="0"/>
                          <a:ea typeface="Times New Roman"/>
                          <a:cs typeface="Arial" pitchFamily="34" charset="0"/>
                        </a:rPr>
                        <a:t>medicaid_p_yyyy_v</a:t>
                      </a:r>
                      <a:endParaRPr lang="en-US" sz="120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endParaRPr lang="en-US" sz="1200" dirty="0">
                        <a:latin typeface="Arial" pitchFamily="34" charset="0"/>
                        <a:ea typeface="Times New Roman"/>
                        <a:cs typeface="Arial" pitchFamily="34" charset="0"/>
                      </a:endParaRPr>
                    </a:p>
                  </a:txBody>
                  <a:tcPr marL="68580" marR="68580" marT="0" marB="0" anchor="ctr"/>
                </a:tc>
              </a:tr>
              <a:tr h="403103">
                <a:tc>
                  <a:txBody>
                    <a:bodyPr/>
                    <a:lstStyle/>
                    <a:p>
                      <a:pPr marL="0" marR="0">
                        <a:spcBef>
                          <a:spcPts val="300"/>
                        </a:spcBef>
                        <a:spcAft>
                          <a:spcPts val="300"/>
                        </a:spcAft>
                      </a:pPr>
                      <a:r>
                        <a:rPr lang="en-US" sz="1200" b="1" i="0" kern="0" dirty="0">
                          <a:latin typeface="Arial" pitchFamily="34" charset="0"/>
                          <a:ea typeface="Times New Roman"/>
                          <a:cs typeface="Arial" pitchFamily="34" charset="0"/>
                        </a:rPr>
                        <a:t>Enrollment</a:t>
                      </a:r>
                      <a:endParaRPr lang="en-US" sz="1200" b="1" i="1" kern="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r>
                        <a:rPr lang="fr-FR" sz="1200" dirty="0" err="1">
                          <a:latin typeface="Arial" pitchFamily="34" charset="0"/>
                          <a:ea typeface="Times New Roman"/>
                          <a:cs typeface="Arial" pitchFamily="34" charset="0"/>
                        </a:rPr>
                        <a:t>Annual</a:t>
                      </a:r>
                      <a:r>
                        <a:rPr lang="fr-FR" sz="1200" dirty="0">
                          <a:latin typeface="Arial" pitchFamily="34" charset="0"/>
                          <a:ea typeface="Times New Roman"/>
                          <a:cs typeface="Arial" pitchFamily="34" charset="0"/>
                        </a:rPr>
                        <a:t> </a:t>
                      </a:r>
                      <a:r>
                        <a:rPr lang="fr-FR" sz="1200" dirty="0" err="1">
                          <a:latin typeface="Arial" pitchFamily="34" charset="0"/>
                          <a:ea typeface="Times New Roman"/>
                          <a:cs typeface="Arial" pitchFamily="34" charset="0"/>
                        </a:rPr>
                        <a:t>Enrollment</a:t>
                      </a:r>
                      <a:r>
                        <a:rPr lang="fr-FR" sz="1200" dirty="0">
                          <a:latin typeface="Arial" pitchFamily="34" charset="0"/>
                          <a:ea typeface="Times New Roman"/>
                          <a:cs typeface="Arial" pitchFamily="34" charset="0"/>
                        </a:rPr>
                        <a:t> File (A)</a:t>
                      </a:r>
                      <a:endParaRPr lang="en-US" sz="120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r>
                        <a:rPr lang="en-US" sz="1200">
                          <a:latin typeface="Arial" pitchFamily="34" charset="0"/>
                          <a:ea typeface="Times New Roman"/>
                          <a:cs typeface="Arial" pitchFamily="34" charset="0"/>
                        </a:rPr>
                        <a:t>ccaeayyv; mdcrayyv; medicaid_a_yyyy_v</a:t>
                      </a:r>
                    </a:p>
                  </a:txBody>
                  <a:tcPr marL="68580" marR="68580" marT="0" marB="0" anchor="ctr"/>
                </a:tc>
                <a:tc>
                  <a:txBody>
                    <a:bodyPr/>
                    <a:lstStyle/>
                    <a:p>
                      <a:pPr marL="0" marR="0">
                        <a:spcBef>
                          <a:spcPts val="300"/>
                        </a:spcBef>
                        <a:spcAft>
                          <a:spcPts val="300"/>
                        </a:spcAft>
                      </a:pPr>
                      <a:endParaRPr lang="en-US" sz="1200" dirty="0">
                        <a:latin typeface="Arial" pitchFamily="34" charset="0"/>
                        <a:ea typeface="Times New Roman"/>
                        <a:cs typeface="Arial" pitchFamily="34" charset="0"/>
                      </a:endParaRPr>
                    </a:p>
                  </a:txBody>
                  <a:tcPr marL="68580" marR="68580" marT="0" marB="0" anchor="ctr"/>
                </a:tc>
              </a:tr>
              <a:tr h="403103">
                <a:tc>
                  <a:txBody>
                    <a:bodyPr/>
                    <a:lstStyle/>
                    <a:p>
                      <a:pPr marL="0" marR="0">
                        <a:spcBef>
                          <a:spcPts val="300"/>
                        </a:spcBef>
                        <a:spcAft>
                          <a:spcPts val="300"/>
                        </a:spcAft>
                      </a:pPr>
                      <a:endParaRPr lang="en-US" sz="120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r>
                        <a:rPr lang="fr-FR" sz="1200" dirty="0" err="1">
                          <a:latin typeface="Arial" pitchFamily="34" charset="0"/>
                          <a:ea typeface="Times New Roman"/>
                          <a:cs typeface="Arial" pitchFamily="34" charset="0"/>
                        </a:rPr>
                        <a:t>Enrollment</a:t>
                      </a:r>
                      <a:r>
                        <a:rPr lang="fr-FR" sz="1200" dirty="0">
                          <a:latin typeface="Arial" pitchFamily="34" charset="0"/>
                          <a:ea typeface="Times New Roman"/>
                          <a:cs typeface="Arial" pitchFamily="34" charset="0"/>
                        </a:rPr>
                        <a:t> </a:t>
                      </a:r>
                      <a:r>
                        <a:rPr lang="fr-FR" sz="1200" dirty="0" err="1">
                          <a:latin typeface="Arial" pitchFamily="34" charset="0"/>
                          <a:ea typeface="Times New Roman"/>
                          <a:cs typeface="Arial" pitchFamily="34" charset="0"/>
                        </a:rPr>
                        <a:t>Detail</a:t>
                      </a:r>
                      <a:r>
                        <a:rPr lang="fr-FR" sz="1200" dirty="0">
                          <a:latin typeface="Arial" pitchFamily="34" charset="0"/>
                          <a:ea typeface="Times New Roman"/>
                          <a:cs typeface="Arial" pitchFamily="34" charset="0"/>
                        </a:rPr>
                        <a:t> (T)</a:t>
                      </a:r>
                      <a:endParaRPr lang="en-US" sz="120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r>
                        <a:rPr lang="en-US" sz="1200" dirty="0" err="1">
                          <a:latin typeface="Arial" pitchFamily="34" charset="0"/>
                          <a:ea typeface="Times New Roman"/>
                          <a:cs typeface="Arial" pitchFamily="34" charset="0"/>
                        </a:rPr>
                        <a:t>ccaetyyv</a:t>
                      </a:r>
                      <a:r>
                        <a:rPr lang="en-US" sz="1200" dirty="0">
                          <a:latin typeface="Arial" pitchFamily="34" charset="0"/>
                          <a:ea typeface="Times New Roman"/>
                          <a:cs typeface="Arial" pitchFamily="34" charset="0"/>
                        </a:rPr>
                        <a:t>; </a:t>
                      </a:r>
                      <a:r>
                        <a:rPr lang="en-US" sz="1200" dirty="0" err="1">
                          <a:latin typeface="Arial" pitchFamily="34" charset="0"/>
                          <a:ea typeface="Times New Roman"/>
                          <a:cs typeface="Arial" pitchFamily="34" charset="0"/>
                        </a:rPr>
                        <a:t>mdcrtyyv</a:t>
                      </a:r>
                      <a:r>
                        <a:rPr lang="en-US" sz="1200" dirty="0">
                          <a:latin typeface="Arial" pitchFamily="34" charset="0"/>
                          <a:ea typeface="Times New Roman"/>
                          <a:cs typeface="Arial" pitchFamily="34" charset="0"/>
                        </a:rPr>
                        <a:t>; </a:t>
                      </a:r>
                      <a:r>
                        <a:rPr lang="en-US" sz="1200" dirty="0" err="1">
                          <a:latin typeface="Arial" pitchFamily="34" charset="0"/>
                          <a:ea typeface="Times New Roman"/>
                          <a:cs typeface="Arial" pitchFamily="34" charset="0"/>
                        </a:rPr>
                        <a:t>medicaid_t_yyyy_v</a:t>
                      </a:r>
                      <a:endParaRPr lang="en-US" sz="120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endParaRPr lang="en-US" sz="1200" dirty="0">
                        <a:latin typeface="Arial" pitchFamily="34" charset="0"/>
                        <a:ea typeface="Times New Roman"/>
                        <a:cs typeface="Arial" pitchFamily="34" charset="0"/>
                      </a:endParaRPr>
                    </a:p>
                  </a:txBody>
                  <a:tcPr marL="68580" marR="68580" marT="0" marB="0" anchor="ctr"/>
                </a:tc>
              </a:tr>
              <a:tr h="403103">
                <a:tc>
                  <a:txBody>
                    <a:bodyPr/>
                    <a:lstStyle/>
                    <a:p>
                      <a:pPr marL="0" marR="0">
                        <a:spcBef>
                          <a:spcPts val="300"/>
                        </a:spcBef>
                        <a:spcAft>
                          <a:spcPts val="300"/>
                        </a:spcAft>
                      </a:pPr>
                      <a:r>
                        <a:rPr lang="en-US" sz="1200" b="1" dirty="0">
                          <a:latin typeface="Arial" pitchFamily="34" charset="0"/>
                          <a:ea typeface="Times New Roman"/>
                          <a:cs typeface="Arial" pitchFamily="34" charset="0"/>
                        </a:rPr>
                        <a:t>Medicaid Long Term Care</a:t>
                      </a:r>
                      <a:endParaRPr lang="en-US" sz="120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r>
                        <a:rPr lang="en-US" sz="1200" dirty="0">
                          <a:latin typeface="Arial" pitchFamily="34" charset="0"/>
                          <a:ea typeface="Times New Roman"/>
                          <a:cs typeface="Arial" pitchFamily="34" charset="0"/>
                        </a:rPr>
                        <a:t>Long Term Care (LTC)</a:t>
                      </a:r>
                    </a:p>
                  </a:txBody>
                  <a:tcPr marL="68580" marR="68580" marT="0" marB="0" anchor="ctr"/>
                </a:tc>
                <a:tc>
                  <a:txBody>
                    <a:bodyPr/>
                    <a:lstStyle/>
                    <a:p>
                      <a:pPr marL="0" marR="0">
                        <a:spcBef>
                          <a:spcPts val="300"/>
                        </a:spcBef>
                        <a:spcAft>
                          <a:spcPts val="300"/>
                        </a:spcAft>
                      </a:pPr>
                      <a:r>
                        <a:rPr lang="en-US" sz="1200" dirty="0" err="1">
                          <a:latin typeface="Arial" pitchFamily="34" charset="0"/>
                          <a:ea typeface="Times New Roman"/>
                          <a:cs typeface="Arial" pitchFamily="34" charset="0"/>
                        </a:rPr>
                        <a:t>medicaid_l_yyyy_v</a:t>
                      </a:r>
                      <a:endParaRPr lang="en-US" sz="1200" dirty="0">
                        <a:latin typeface="Arial" pitchFamily="34" charset="0"/>
                        <a:ea typeface="Times New Roman"/>
                        <a:cs typeface="Arial" pitchFamily="34" charset="0"/>
                      </a:endParaRPr>
                    </a:p>
                  </a:txBody>
                  <a:tcPr marL="68580" marR="68580" marT="0" marB="0" anchor="ctr"/>
                </a:tc>
                <a:tc>
                  <a:txBody>
                    <a:bodyPr/>
                    <a:lstStyle/>
                    <a:p>
                      <a:pPr marL="0" marR="0">
                        <a:spcBef>
                          <a:spcPts val="300"/>
                        </a:spcBef>
                        <a:spcAft>
                          <a:spcPts val="300"/>
                        </a:spcAft>
                      </a:pPr>
                      <a:endParaRPr lang="en-US" sz="1200" dirty="0">
                        <a:latin typeface="Arial" pitchFamily="34" charset="0"/>
                        <a:ea typeface="Times New Roman"/>
                        <a:cs typeface="Arial" pitchFamily="34" charset="0"/>
                      </a:endParaRPr>
                    </a:p>
                  </a:txBody>
                  <a:tcPr marL="68580" marR="68580" marT="0" marB="0" anchor="ctr"/>
                </a:tc>
              </a:tr>
            </a:tbl>
          </a:graphicData>
        </a:graphic>
      </p:graphicFrame>
      <p:sp>
        <p:nvSpPr>
          <p:cNvPr id="3" name="Title 2"/>
          <p:cNvSpPr>
            <a:spLocks noGrp="1"/>
          </p:cNvSpPr>
          <p:nvPr>
            <p:ph type="title"/>
          </p:nvPr>
        </p:nvSpPr>
        <p:spPr/>
        <p:txBody>
          <a:bodyPr/>
          <a:lstStyle/>
          <a:p>
            <a:r>
              <a:rPr lang="en-US" dirty="0" err="1" smtClean="0"/>
              <a:t>MarketScan</a:t>
            </a:r>
            <a:r>
              <a:rPr lang="en-US" dirty="0" smtClean="0"/>
              <a:t> Database Organization</a:t>
            </a:r>
            <a:endParaRPr lang="en-US" dirty="0"/>
          </a:p>
        </p:txBody>
      </p:sp>
      <p:sp>
        <p:nvSpPr>
          <p:cNvPr id="6" name="Slide Number Placeholder 5"/>
          <p:cNvSpPr>
            <a:spLocks noGrp="1"/>
          </p:cNvSpPr>
          <p:nvPr>
            <p:ph type="sldNum" sz="quarter" idx="12"/>
          </p:nvPr>
        </p:nvSpPr>
        <p:spPr/>
        <p:txBody>
          <a:bodyPr/>
          <a:lstStyle/>
          <a:p>
            <a:r>
              <a:rPr lang="en-US" dirty="0" smtClean="0">
                <a:latin typeface="Arial" pitchFamily="34" charset="0"/>
                <a:cs typeface="Arial" pitchFamily="34" charset="0"/>
              </a:rPr>
              <a:t>4</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914400"/>
            <a:ext cx="7732776" cy="5181600"/>
          </a:xfrm>
        </p:spPr>
        <p:txBody>
          <a:bodyPr>
            <a:noAutofit/>
          </a:bodyPr>
          <a:lstStyle/>
          <a:p>
            <a:r>
              <a:rPr lang="en-US" dirty="0" smtClean="0"/>
              <a:t>Each record contains data for a single inpatient admission</a:t>
            </a:r>
          </a:p>
          <a:p>
            <a:endParaRPr lang="en-US" dirty="0" smtClean="0"/>
          </a:p>
          <a:p>
            <a:r>
              <a:rPr lang="en-US" dirty="0" smtClean="0"/>
              <a:t>Each record is a summary of the individual service records, </a:t>
            </a:r>
            <a:r>
              <a:rPr lang="en-US" b="1" i="1" dirty="0" smtClean="0"/>
              <a:t>both facility and physician services</a:t>
            </a:r>
          </a:p>
          <a:p>
            <a:endParaRPr lang="en-US" dirty="0" smtClean="0"/>
          </a:p>
          <a:p>
            <a:r>
              <a:rPr lang="en-US" dirty="0" smtClean="0"/>
              <a:t>The inpatient admissions record is created after identifying all service records associated with the admission</a:t>
            </a:r>
          </a:p>
          <a:p>
            <a:endParaRPr lang="en-US" dirty="0" smtClean="0"/>
          </a:p>
          <a:p>
            <a:r>
              <a:rPr lang="en-US" dirty="0" smtClean="0"/>
              <a:t>Each record contains principal diagnosis (PDX) and procedure (PPROC) and up to 15 additional diagnoses (DX1-DX15) and procedures (PROC1-PROC15)</a:t>
            </a:r>
          </a:p>
          <a:p>
            <a:endParaRPr lang="en-US" dirty="0" smtClean="0"/>
          </a:p>
          <a:p>
            <a:r>
              <a:rPr lang="en-US" dirty="0" smtClean="0"/>
              <a:t>A unique identifier “CASEID” field links to the individual service records</a:t>
            </a:r>
          </a:p>
          <a:p>
            <a:pPr lvl="1"/>
            <a:r>
              <a:rPr lang="en-US" dirty="0" smtClean="0"/>
              <a:t>Unique within each calendar year</a:t>
            </a:r>
            <a:endParaRPr lang="en-US" dirty="0"/>
          </a:p>
        </p:txBody>
      </p:sp>
      <p:sp>
        <p:nvSpPr>
          <p:cNvPr id="3" name="Title 2"/>
          <p:cNvSpPr>
            <a:spLocks noGrp="1"/>
          </p:cNvSpPr>
          <p:nvPr>
            <p:ph type="title"/>
          </p:nvPr>
        </p:nvSpPr>
        <p:spPr/>
        <p:txBody>
          <a:bodyPr/>
          <a:lstStyle/>
          <a:p>
            <a:r>
              <a:rPr lang="en-US" dirty="0" smtClean="0"/>
              <a:t>INPATIENT ADMISSIONS TABLE (I)</a:t>
            </a:r>
            <a:endParaRPr lang="en-US" dirty="0"/>
          </a:p>
        </p:txBody>
      </p:sp>
      <p:sp>
        <p:nvSpPr>
          <p:cNvPr id="4" name="Slide Number Placeholder 3"/>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5</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Inpatient Services Table contains the individual records (both facility and physician services) that are summed to create the inpatient admission record</a:t>
            </a:r>
          </a:p>
          <a:p>
            <a:endParaRPr lang="en-US" dirty="0" smtClean="0"/>
          </a:p>
          <a:p>
            <a:r>
              <a:rPr lang="en-US" dirty="0" smtClean="0"/>
              <a:t>Each record can contain one procedure and up to four diagnosis codes </a:t>
            </a:r>
          </a:p>
          <a:p>
            <a:pPr lvl="1"/>
            <a:r>
              <a:rPr lang="en-US" dirty="0" smtClean="0"/>
              <a:t>Not all contributors provide up to four diagnosis codes</a:t>
            </a:r>
          </a:p>
          <a:p>
            <a:endParaRPr lang="en-US" dirty="0" smtClean="0"/>
          </a:p>
          <a:p>
            <a:r>
              <a:rPr lang="en-US" dirty="0" smtClean="0"/>
              <a:t>Facility records are derived from the Uniform Billing 04 form  </a:t>
            </a:r>
          </a:p>
          <a:p>
            <a:endParaRPr lang="en-US" dirty="0" smtClean="0"/>
          </a:p>
          <a:p>
            <a:r>
              <a:rPr lang="en-US" dirty="0" smtClean="0"/>
              <a:t>Physician services are derived from the CMS 1500</a:t>
            </a:r>
          </a:p>
          <a:p>
            <a:endParaRPr lang="en-US" dirty="0"/>
          </a:p>
        </p:txBody>
      </p:sp>
      <p:sp>
        <p:nvSpPr>
          <p:cNvPr id="3" name="Title 2"/>
          <p:cNvSpPr>
            <a:spLocks noGrp="1"/>
          </p:cNvSpPr>
          <p:nvPr>
            <p:ph type="title"/>
          </p:nvPr>
        </p:nvSpPr>
        <p:spPr/>
        <p:txBody>
          <a:bodyPr/>
          <a:lstStyle/>
          <a:p>
            <a:r>
              <a:rPr lang="en-US" dirty="0" smtClean="0"/>
              <a:t>INPATIENT SERVICES TABLE (S)</a:t>
            </a:r>
            <a:endParaRPr lang="en-US" dirty="0"/>
          </a:p>
        </p:txBody>
      </p:sp>
      <p:sp>
        <p:nvSpPr>
          <p:cNvPr id="4" name="Slide Number Placeholder 3"/>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6</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990600"/>
            <a:ext cx="7732776" cy="5181600"/>
          </a:xfrm>
        </p:spPr>
        <p:txBody>
          <a:bodyPr>
            <a:normAutofit fontScale="85000" lnSpcReduction="20000"/>
          </a:bodyPr>
          <a:lstStyle/>
          <a:p>
            <a:pPr>
              <a:lnSpc>
                <a:spcPct val="120000"/>
              </a:lnSpc>
            </a:pPr>
            <a:r>
              <a:rPr lang="en-US" sz="2100" dirty="0" smtClean="0"/>
              <a:t>The Outpatient Services Table contains claims for services that were rendered in an outpatient facility, doctor’s office, or hospital outpatient facility</a:t>
            </a:r>
          </a:p>
          <a:p>
            <a:pPr>
              <a:lnSpc>
                <a:spcPct val="90000"/>
              </a:lnSpc>
            </a:pPr>
            <a:endParaRPr lang="en-US" dirty="0" smtClean="0"/>
          </a:p>
          <a:p>
            <a:pPr>
              <a:lnSpc>
                <a:spcPct val="110000"/>
              </a:lnSpc>
            </a:pPr>
            <a:r>
              <a:rPr lang="en-US" sz="2100" dirty="0" smtClean="0"/>
              <a:t>Each record can contain one procedure and up to four diagnosis codes</a:t>
            </a:r>
          </a:p>
          <a:p>
            <a:pPr lvl="1">
              <a:lnSpc>
                <a:spcPct val="90000"/>
              </a:lnSpc>
            </a:pPr>
            <a:r>
              <a:rPr lang="en-US" sz="1900" dirty="0" smtClean="0"/>
              <a:t>Not all contributors provide up to four diagnosis codes</a:t>
            </a:r>
          </a:p>
          <a:p>
            <a:pPr>
              <a:lnSpc>
                <a:spcPct val="90000"/>
              </a:lnSpc>
            </a:pPr>
            <a:endParaRPr lang="en-US" dirty="0" smtClean="0"/>
          </a:p>
          <a:p>
            <a:pPr>
              <a:lnSpc>
                <a:spcPct val="110000"/>
              </a:lnSpc>
            </a:pPr>
            <a:r>
              <a:rPr lang="en-US" sz="2100" dirty="0" smtClean="0"/>
              <a:t>Outpatient ancillary services (laboratory tests, radiology, etc.) are included in the outpatient file</a:t>
            </a:r>
          </a:p>
          <a:p>
            <a:pPr>
              <a:lnSpc>
                <a:spcPct val="90000"/>
              </a:lnSpc>
            </a:pPr>
            <a:endParaRPr lang="en-US" dirty="0" smtClean="0"/>
          </a:p>
          <a:p>
            <a:pPr>
              <a:lnSpc>
                <a:spcPct val="90000"/>
              </a:lnSpc>
            </a:pPr>
            <a:r>
              <a:rPr lang="en-US" sz="2100" dirty="0" smtClean="0"/>
              <a:t>Includes HCPCS J-codes for </a:t>
            </a:r>
            <a:r>
              <a:rPr lang="en-US" sz="2100" dirty="0" err="1" smtClean="0"/>
              <a:t>injectable</a:t>
            </a:r>
            <a:r>
              <a:rPr lang="en-US" sz="2100" dirty="0" smtClean="0"/>
              <a:t> drugs or biologics </a:t>
            </a:r>
          </a:p>
          <a:p>
            <a:pPr>
              <a:lnSpc>
                <a:spcPct val="90000"/>
              </a:lnSpc>
            </a:pPr>
            <a:endParaRPr lang="en-US" sz="2100" dirty="0" smtClean="0"/>
          </a:p>
          <a:p>
            <a:pPr>
              <a:lnSpc>
                <a:spcPct val="90000"/>
              </a:lnSpc>
            </a:pPr>
            <a:r>
              <a:rPr lang="en-US" sz="2100" dirty="0" smtClean="0"/>
              <a:t>Outpatient services is not a visit-level file</a:t>
            </a:r>
          </a:p>
          <a:p>
            <a:pPr>
              <a:lnSpc>
                <a:spcPct val="90000"/>
              </a:lnSpc>
            </a:pPr>
            <a:endParaRPr lang="en-US" sz="2100" dirty="0" smtClean="0"/>
          </a:p>
          <a:p>
            <a:pPr>
              <a:lnSpc>
                <a:spcPct val="110000"/>
              </a:lnSpc>
            </a:pPr>
            <a:r>
              <a:rPr lang="en-US" sz="2100" dirty="0" smtClean="0"/>
              <a:t>Outpatient “visit” creation requires aggregation of the outpatient service-level file</a:t>
            </a:r>
          </a:p>
          <a:p>
            <a:pPr lvl="1">
              <a:lnSpc>
                <a:spcPct val="120000"/>
              </a:lnSpc>
            </a:pPr>
            <a:r>
              <a:rPr lang="en-US" sz="1900" dirty="0" smtClean="0"/>
              <a:t>Aggregate on a combination of Enrollee ID, Date Service Incurred, Provider Type</a:t>
            </a:r>
          </a:p>
          <a:p>
            <a:pPr lvl="1">
              <a:lnSpc>
                <a:spcPct val="90000"/>
              </a:lnSpc>
            </a:pPr>
            <a:r>
              <a:rPr lang="en-US" sz="1900" dirty="0" smtClean="0"/>
              <a:t>Appropriate methodology dependent upon analysis goals</a:t>
            </a:r>
          </a:p>
          <a:p>
            <a:endParaRPr lang="en-US" dirty="0"/>
          </a:p>
        </p:txBody>
      </p:sp>
      <p:sp>
        <p:nvSpPr>
          <p:cNvPr id="3" name="Title 2"/>
          <p:cNvSpPr>
            <a:spLocks noGrp="1"/>
          </p:cNvSpPr>
          <p:nvPr>
            <p:ph type="title"/>
          </p:nvPr>
        </p:nvSpPr>
        <p:spPr/>
        <p:txBody>
          <a:bodyPr/>
          <a:lstStyle/>
          <a:p>
            <a:r>
              <a:rPr lang="en-US" dirty="0" smtClean="0"/>
              <a:t>OUTPATIENT SERVICES TABLE (O)</a:t>
            </a:r>
            <a:endParaRPr lang="en-US" dirty="0"/>
          </a:p>
        </p:txBody>
      </p:sp>
      <p:sp>
        <p:nvSpPr>
          <p:cNvPr id="4" name="Slide Number Placeholder 3"/>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7</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Includes all inpatient and outpatient facilities </a:t>
            </a:r>
          </a:p>
          <a:p>
            <a:endParaRPr lang="en-US" dirty="0" smtClean="0"/>
          </a:p>
          <a:p>
            <a:r>
              <a:rPr lang="en-US" dirty="0" smtClean="0"/>
              <a:t>Summarizes services billed by facilities – linkable to inpatient and outpatient files</a:t>
            </a:r>
          </a:p>
          <a:p>
            <a:endParaRPr lang="en-US" dirty="0" smtClean="0"/>
          </a:p>
          <a:p>
            <a:r>
              <a:rPr lang="en-US" dirty="0" smtClean="0"/>
              <a:t>Each record can contain up to nine diagnosis and six procedure codes</a:t>
            </a:r>
          </a:p>
          <a:p>
            <a:endParaRPr lang="en-US" dirty="0" smtClean="0"/>
          </a:p>
          <a:p>
            <a:r>
              <a:rPr lang="en-US" dirty="0" smtClean="0"/>
              <a:t>Data from UB-04 forms</a:t>
            </a:r>
          </a:p>
          <a:p>
            <a:endParaRPr lang="en-US" dirty="0"/>
          </a:p>
        </p:txBody>
      </p:sp>
      <p:sp>
        <p:nvSpPr>
          <p:cNvPr id="3" name="Title 2"/>
          <p:cNvSpPr>
            <a:spLocks noGrp="1"/>
          </p:cNvSpPr>
          <p:nvPr>
            <p:ph type="title"/>
          </p:nvPr>
        </p:nvSpPr>
        <p:spPr/>
        <p:txBody>
          <a:bodyPr/>
          <a:lstStyle/>
          <a:p>
            <a:r>
              <a:rPr lang="en-US" dirty="0" smtClean="0"/>
              <a:t>FACILITY HEADER TABLE (F)	</a:t>
            </a:r>
            <a:endParaRPr lang="en-US" dirty="0"/>
          </a:p>
        </p:txBody>
      </p:sp>
      <p:sp>
        <p:nvSpPr>
          <p:cNvPr id="4" name="Slide Number Placeholder 3"/>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8</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80000"/>
              </a:lnSpc>
            </a:pPr>
            <a:r>
              <a:rPr lang="en-US" dirty="0" smtClean="0"/>
              <a:t>Contains outpatient prescriptions drug claims from mail-order programs or retail pharmacy</a:t>
            </a:r>
          </a:p>
          <a:p>
            <a:pPr>
              <a:lnSpc>
                <a:spcPct val="80000"/>
              </a:lnSpc>
            </a:pPr>
            <a:endParaRPr lang="en-US" sz="1800" dirty="0" smtClean="0"/>
          </a:p>
          <a:p>
            <a:pPr>
              <a:lnSpc>
                <a:spcPct val="80000"/>
              </a:lnSpc>
            </a:pPr>
            <a:r>
              <a:rPr lang="en-US" dirty="0" smtClean="0"/>
              <a:t>Each record is a single prescription fill</a:t>
            </a:r>
          </a:p>
          <a:p>
            <a:pPr lvl="1">
              <a:lnSpc>
                <a:spcPct val="80000"/>
              </a:lnSpc>
            </a:pPr>
            <a:r>
              <a:rPr lang="en-US" dirty="0" smtClean="0"/>
              <a:t>NDC number </a:t>
            </a:r>
          </a:p>
          <a:p>
            <a:pPr lvl="1">
              <a:lnSpc>
                <a:spcPct val="80000"/>
              </a:lnSpc>
            </a:pPr>
            <a:r>
              <a:rPr lang="en-US" dirty="0" smtClean="0"/>
              <a:t>Days supplied</a:t>
            </a:r>
          </a:p>
          <a:p>
            <a:pPr lvl="1">
              <a:lnSpc>
                <a:spcPct val="80000"/>
              </a:lnSpc>
            </a:pPr>
            <a:r>
              <a:rPr lang="en-US" dirty="0" smtClean="0"/>
              <a:t>Number dispensed</a:t>
            </a:r>
          </a:p>
          <a:p>
            <a:pPr lvl="1">
              <a:lnSpc>
                <a:spcPct val="80000"/>
              </a:lnSpc>
            </a:pPr>
            <a:r>
              <a:rPr lang="en-US" dirty="0" smtClean="0"/>
              <a:t>Payment (Out-of-pocket payments, plan/employer payments, COB)</a:t>
            </a:r>
          </a:p>
          <a:p>
            <a:pPr>
              <a:lnSpc>
                <a:spcPct val="80000"/>
              </a:lnSpc>
            </a:pPr>
            <a:endParaRPr lang="en-US" sz="1800" dirty="0" smtClean="0"/>
          </a:p>
          <a:p>
            <a:pPr>
              <a:lnSpc>
                <a:spcPct val="80000"/>
              </a:lnSpc>
            </a:pPr>
            <a:r>
              <a:rPr lang="en-US" dirty="0" smtClean="0"/>
              <a:t>Data are enhanced using REDBOOK</a:t>
            </a:r>
            <a:r>
              <a:rPr lang="en-US" dirty="0" smtClean="0">
                <a:cs typeface="Arial" charset="0"/>
              </a:rPr>
              <a:t>™</a:t>
            </a:r>
            <a:r>
              <a:rPr lang="en-US" dirty="0" smtClean="0"/>
              <a:t> </a:t>
            </a:r>
          </a:p>
          <a:p>
            <a:pPr lvl="1">
              <a:lnSpc>
                <a:spcPct val="80000"/>
              </a:lnSpc>
            </a:pPr>
            <a:r>
              <a:rPr lang="en-US" dirty="0" smtClean="0"/>
              <a:t>Brand Name</a:t>
            </a:r>
          </a:p>
          <a:p>
            <a:pPr lvl="1">
              <a:lnSpc>
                <a:spcPct val="80000"/>
              </a:lnSpc>
            </a:pPr>
            <a:r>
              <a:rPr lang="en-US" dirty="0" smtClean="0"/>
              <a:t>Generic Name</a:t>
            </a:r>
          </a:p>
          <a:p>
            <a:pPr lvl="1">
              <a:lnSpc>
                <a:spcPct val="80000"/>
              </a:lnSpc>
            </a:pPr>
            <a:r>
              <a:rPr lang="en-US" dirty="0" smtClean="0"/>
              <a:t>Strength</a:t>
            </a:r>
          </a:p>
          <a:p>
            <a:pPr lvl="1">
              <a:lnSpc>
                <a:spcPct val="80000"/>
              </a:lnSpc>
            </a:pPr>
            <a:r>
              <a:rPr lang="en-US" dirty="0" smtClean="0"/>
              <a:t>Therapeutic Group/Class</a:t>
            </a:r>
          </a:p>
          <a:p>
            <a:pPr lvl="1">
              <a:lnSpc>
                <a:spcPct val="80000"/>
              </a:lnSpc>
            </a:pPr>
            <a:r>
              <a:rPr lang="en-US" dirty="0" smtClean="0"/>
              <a:t>For</a:t>
            </a:r>
            <a:r>
              <a:rPr lang="en-US" sz="2000" dirty="0" smtClean="0"/>
              <a:t>m</a:t>
            </a:r>
          </a:p>
          <a:p>
            <a:endParaRPr lang="en-US" dirty="0"/>
          </a:p>
        </p:txBody>
      </p:sp>
      <p:sp>
        <p:nvSpPr>
          <p:cNvPr id="3" name="Title 2"/>
          <p:cNvSpPr>
            <a:spLocks noGrp="1"/>
          </p:cNvSpPr>
          <p:nvPr>
            <p:ph type="title"/>
          </p:nvPr>
        </p:nvSpPr>
        <p:spPr/>
        <p:txBody>
          <a:bodyPr/>
          <a:lstStyle/>
          <a:p>
            <a:r>
              <a:rPr lang="en-US" dirty="0" smtClean="0"/>
              <a:t>OUTPATIENT PHARMACEUTICAL CLAIMS TABLE (D)</a:t>
            </a:r>
            <a:endParaRPr lang="en-US" dirty="0"/>
          </a:p>
        </p:txBody>
      </p:sp>
      <p:sp>
        <p:nvSpPr>
          <p:cNvPr id="4" name="Slide Number Placeholder 3"/>
          <p:cNvSpPr>
            <a:spLocks noGrp="1"/>
          </p:cNvSpPr>
          <p:nvPr>
            <p:ph type="sldNum" sz="quarter" idx="12"/>
          </p:nvPr>
        </p:nvSpPr>
        <p:spPr/>
        <p:txBody>
          <a:bodyPr/>
          <a:lstStyle/>
          <a:p>
            <a:fld id="{4136D35A-947D-450B-BDAF-9AABAF18ACB9}" type="slidenum">
              <a:rPr lang="en-US" smtClean="0">
                <a:latin typeface="Arial" pitchFamily="34" charset="0"/>
                <a:cs typeface="Arial" pitchFamily="34" charset="0"/>
              </a:rPr>
              <a:pPr/>
              <a:t>9</a:t>
            </a:fld>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ruven Colors">
      <a:dk1>
        <a:srgbClr val="25282A"/>
      </a:dk1>
      <a:lt1>
        <a:sysClr val="window" lastClr="FFFFFF"/>
      </a:lt1>
      <a:dk2>
        <a:srgbClr val="0072CE"/>
      </a:dk2>
      <a:lt2>
        <a:srgbClr val="FFFFFF"/>
      </a:lt2>
      <a:accent1>
        <a:srgbClr val="0072CE"/>
      </a:accent1>
      <a:accent2>
        <a:srgbClr val="5C068C"/>
      </a:accent2>
      <a:accent3>
        <a:srgbClr val="2E008B"/>
      </a:accent3>
      <a:accent4>
        <a:srgbClr val="25282A"/>
      </a:accent4>
      <a:accent5>
        <a:srgbClr val="0072CE"/>
      </a:accent5>
      <a:accent6>
        <a:srgbClr val="5C068C"/>
      </a:accent6>
      <a:hlink>
        <a:srgbClr val="2E008B"/>
      </a:hlink>
      <a:folHlink>
        <a:srgbClr val="25282A"/>
      </a:folHlink>
    </a:clrScheme>
    <a:fontScheme name="Truven - DRAFT1">
      <a:majorFont>
        <a:latin typeface="Gotham Bold"/>
        <a:ea typeface=""/>
        <a:cs typeface=""/>
      </a:majorFont>
      <a:minorFont>
        <a:latin typeface="Melior C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solidFill>
              <a:schemeClr val="bg1"/>
            </a:solidFill>
            <a:latin typeface="Gotham Bold" pitchFamily="50" charset="0"/>
            <a:cs typeface="Gotham Bold" pitchFamily="50"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4707</TotalTime>
  <Words>3385</Words>
  <Application>Microsoft Office PowerPoint</Application>
  <PresentationFormat>On-screen Show (4:3)</PresentationFormat>
  <Paragraphs>579</Paragraphs>
  <Slides>36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Georgia</vt:lpstr>
      <vt:lpstr>Gotham Bold</vt:lpstr>
      <vt:lpstr>Melior Com</vt:lpstr>
      <vt:lpstr>Symbol</vt:lpstr>
      <vt:lpstr>Times New Roman</vt:lpstr>
      <vt:lpstr>Wingdings</vt:lpstr>
      <vt:lpstr>Office Theme</vt:lpstr>
      <vt:lpstr>TRUVEN HEALTH ANALYTICS</vt:lpstr>
      <vt:lpstr>AGENDA</vt:lpstr>
      <vt:lpstr>Database Organization </vt:lpstr>
      <vt:lpstr>MarketScan Database Organization</vt:lpstr>
      <vt:lpstr>INPATIENT ADMISSIONS TABLE (I)</vt:lpstr>
      <vt:lpstr>INPATIENT SERVICES TABLE (S)</vt:lpstr>
      <vt:lpstr>OUTPATIENT SERVICES TABLE (O)</vt:lpstr>
      <vt:lpstr>FACILITY HEADER TABLE (F) </vt:lpstr>
      <vt:lpstr>OUTPATIENT PHARMACEUTICAL CLAIMS TABLE (D)</vt:lpstr>
      <vt:lpstr>AGGREGATED POPULATIONS TABLE (P)</vt:lpstr>
      <vt:lpstr>ENROLLMENT TABLES (A and T)</vt:lpstr>
      <vt:lpstr>DATA FLOW DIAGRAM</vt:lpstr>
      <vt:lpstr>MARKETSCAN VS. MARKETSCAN ONE?</vt:lpstr>
      <vt:lpstr>Data Elements</vt:lpstr>
      <vt:lpstr>PERSON-LEVEL IDENTIFIERS</vt:lpstr>
      <vt:lpstr>CLINICAL VARIABLE SUMMARY</vt:lpstr>
      <vt:lpstr>CLINICAL VARIABLE SUMMARY (CONT’D)</vt:lpstr>
      <vt:lpstr>CLINICAL VARIABLE SUMMARY (cont’d)</vt:lpstr>
      <vt:lpstr>KEY DEMOGRAPHIC VARIABLES</vt:lpstr>
      <vt:lpstr>KEY DEMOGRAPHIC VARIABLES - MEDICAID</vt:lpstr>
      <vt:lpstr>KEY PROVIDER VARIABLES</vt:lpstr>
      <vt:lpstr>KEY INPATIENT VARIABLES</vt:lpstr>
      <vt:lpstr>KEY FINANCIAL DATA ELEMENTS</vt:lpstr>
      <vt:lpstr>FINANCIAL VARIABLE CALCULATION</vt:lpstr>
      <vt:lpstr>Standard definitions for service category reporting </vt:lpstr>
      <vt:lpstr>STANDARD SERVICE CATEGORY REPORTING</vt:lpstr>
      <vt:lpstr>PAYMENT PROXY</vt:lpstr>
      <vt:lpstr>PAYMENT PROXY</vt:lpstr>
      <vt:lpstr>NATIONAL WEIGHTS – COMMERCIAL &amp; MEDICARE </vt:lpstr>
      <vt:lpstr>NATIONAL WEIGHTS – COMMERCIAL &amp; MEDICARE </vt:lpstr>
      <vt:lpstr>RULEOUT LOGIC</vt:lpstr>
      <vt:lpstr>RULEOUT LOGIC CODE SET</vt:lpstr>
      <vt:lpstr>RULEOUT LOGIC CODE SET</vt:lpstr>
      <vt:lpstr>RULEOUT LOGIC CODE SET</vt:lpstr>
      <vt:lpstr>RULEOUT LOGIC CODE SET</vt:lpstr>
      <vt:lpstr>RULEOUT LOGIC CODE SET</vt:lpstr>
    </vt:vector>
  </TitlesOfParts>
  <Company>Thomson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Jenna Marcum</dc:creator>
  <cp:lastModifiedBy>Meyer Fulcher, Nicole</cp:lastModifiedBy>
  <cp:revision>226</cp:revision>
  <dcterms:created xsi:type="dcterms:W3CDTF">2012-06-04T17:42:04Z</dcterms:created>
  <dcterms:modified xsi:type="dcterms:W3CDTF">2016-06-15T16:33:13Z</dcterms:modified>
</cp:coreProperties>
</file>