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658" r:id="rId2"/>
  </p:sldMasterIdLst>
  <p:notesMasterIdLst>
    <p:notesMasterId r:id="rId13"/>
  </p:notesMasterIdLst>
  <p:sldIdLst>
    <p:sldId id="256" r:id="rId3"/>
    <p:sldId id="286" r:id="rId4"/>
    <p:sldId id="287" r:id="rId5"/>
    <p:sldId id="288" r:id="rId6"/>
    <p:sldId id="289" r:id="rId7"/>
    <p:sldId id="291" r:id="rId8"/>
    <p:sldId id="290" r:id="rId9"/>
    <p:sldId id="293" r:id="rId10"/>
    <p:sldId id="294" r:id="rId11"/>
    <p:sldId id="295" r:id="rId12"/>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35326B-9155-4C96-B00B-4439EF17E77D}">
  <a:tblStyle styleId="{4F35326B-9155-4C96-B00B-4439EF17E77D}" styleName="Table_0"/>
  <a:tblStyle styleId="{7EFD795F-4BC6-4FA0-8413-6DCD514F3B93}"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63"/>
    <p:restoredTop sz="81358"/>
  </p:normalViewPr>
  <p:slideViewPr>
    <p:cSldViewPr snapToGrid="0" snapToObjects="1">
      <p:cViewPr varScale="1">
        <p:scale>
          <a:sx n="105" d="100"/>
          <a:sy n="105" d="100"/>
        </p:scale>
        <p:origin x="20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6"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6" cy="479425"/>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9120186"/>
            <a:ext cx="3170236" cy="47942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6"/>
            <a:ext cx="3170236" cy="4794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 name="Shape 67"/>
          <p:cNvSpPr txBox="1">
            <a:spLocks noGrp="1"/>
          </p:cNvSpPr>
          <p:nvPr>
            <p:ph type="body" idx="1"/>
          </p:nvPr>
        </p:nvSpPr>
        <p:spPr>
          <a:xfrm>
            <a:off x="731837" y="4560887"/>
            <a:ext cx="5851525" cy="431958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dirty="0" smtClean="0"/>
              <a:t>This</a:t>
            </a:r>
            <a:r>
              <a:rPr lang="en-US" sz="1800" b="0" i="0" u="none" strike="noStrike" cap="none" baseline="0" dirty="0" smtClean="0"/>
              <a:t> presentation focus on Access, navigation and resources. I will not talk the database in details. If you go to </a:t>
            </a:r>
            <a:r>
              <a:rPr lang="en-US" sz="1800" b="0" i="0" u="none" strike="noStrike" cap="none" baseline="0" dirty="0" err="1" smtClean="0"/>
              <a:t>MarketScan</a:t>
            </a:r>
            <a:r>
              <a:rPr lang="en-US" sz="1800" b="0" i="0" u="none" strike="noStrike" cap="none" baseline="0" dirty="0" smtClean="0"/>
              <a:t> box folder, you can find many useful info about the database </a:t>
            </a:r>
            <a:endParaRPr sz="1800" b="0" i="0" u="none" strike="noStrike" cap="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The </a:t>
            </a:r>
            <a:r>
              <a:rPr lang="en-US" sz="1800" kern="1200" dirty="0" err="1" smtClean="0">
                <a:solidFill>
                  <a:schemeClr val="tx1"/>
                </a:solidFill>
                <a:effectLst/>
                <a:latin typeface="+mn-lt"/>
                <a:ea typeface="+mn-ea"/>
                <a:cs typeface="+mn-cs"/>
              </a:rPr>
              <a:t>Truven</a:t>
            </a:r>
            <a:r>
              <a:rPr lang="en-US" sz="1800" kern="1200" dirty="0" smtClean="0">
                <a:solidFill>
                  <a:schemeClr val="tx1"/>
                </a:solidFill>
                <a:effectLst/>
                <a:latin typeface="+mn-lt"/>
                <a:ea typeface="+mn-ea"/>
                <a:cs typeface="+mn-cs"/>
              </a:rPr>
              <a:t> Health </a:t>
            </a:r>
            <a:r>
              <a:rPr lang="en-US" sz="1800" kern="1200" dirty="0" err="1" smtClean="0">
                <a:solidFill>
                  <a:schemeClr val="tx1"/>
                </a:solidFill>
                <a:effectLst/>
                <a:latin typeface="+mn-lt"/>
                <a:ea typeface="+mn-ea"/>
                <a:cs typeface="+mn-cs"/>
              </a:rPr>
              <a:t>MarketScan</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Databases capture person-specific clinical utilization, expenditures, and enrollment across inpatient, outpatient, prescription drug, and carve-out services. The data come from a selection of large employers, health plans, and government and public organizations. The Databases link paid claims and encounter data to detailed patient information across sites and types of providers and over time. </a:t>
            </a:r>
          </a:p>
          <a:p>
            <a:endParaRPr lang="en-US" dirty="0" smtClean="0"/>
          </a:p>
          <a:p>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smtClean="0">
                <a:solidFill>
                  <a:srgbClr val="000000"/>
                </a:solidFill>
                <a:latin typeface="Arial"/>
                <a:ea typeface="Arial"/>
                <a:cs typeface="Arial"/>
                <a:sym typeface="Arial"/>
              </a:rPr>
              <a:t>2</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444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smtClean="0">
                <a:solidFill>
                  <a:srgbClr val="000000"/>
                </a:solidFill>
                <a:latin typeface="Arial"/>
                <a:ea typeface="Arial"/>
                <a:cs typeface="Arial"/>
                <a:sym typeface="Arial"/>
              </a:rPr>
              <a:t>3</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5183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457200" y="2130425"/>
            <a:ext cx="5029199" cy="1470024"/>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40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457200" y="3886200"/>
            <a:ext cx="5029199" cy="1752600"/>
          </a:xfrm>
          <a:prstGeom prst="rect">
            <a:avLst/>
          </a:prstGeom>
          <a:noFill/>
          <a:ln>
            <a:noFill/>
          </a:ln>
        </p:spPr>
        <p:txBody>
          <a:bodyPr lIns="91425" tIns="91425" rIns="91425" bIns="91425" anchor="t" anchorCtr="0"/>
          <a:lstStyle>
            <a:lvl1pPr marL="0" marR="0" lvl="0" indent="0" algn="l" rtl="0">
              <a:spcBef>
                <a:spcPts val="360"/>
              </a:spcBef>
              <a:spcAft>
                <a:spcPts val="0"/>
              </a:spcAft>
              <a:buClr>
                <a:schemeClr val="accent2"/>
              </a:buClr>
              <a:buFont typeface="Arial"/>
              <a:buNone/>
              <a:defRPr sz="1800" b="1" i="0" u="none" strike="noStrike" cap="none">
                <a:solidFill>
                  <a:schemeClr val="accent2"/>
                </a:solidFill>
                <a:latin typeface="Arial"/>
                <a:ea typeface="Arial"/>
                <a:cs typeface="Arial"/>
                <a:sym typeface="Arial"/>
              </a:defRPr>
            </a:lvl1pPr>
            <a:lvl2pPr marL="742950" marR="0" lvl="1" indent="-273050" algn="l" rtl="0">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1022350"/>
            <a:ext cx="8229600" cy="427037"/>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endParaRPr/>
          </a:p>
        </p:txBody>
      </p:sp>
      <p:sp>
        <p:nvSpPr>
          <p:cNvPr id="28" name="Shape 28"/>
          <p:cNvSpPr txBox="1">
            <a:spLocks noGrp="1"/>
          </p:cNvSpPr>
          <p:nvPr>
            <p:ph type="body" idx="1"/>
          </p:nvPr>
        </p:nvSpPr>
        <p:spPr>
          <a:xfrm>
            <a:off x="457200" y="1676400"/>
            <a:ext cx="3886200" cy="4419599"/>
          </a:xfrm>
          <a:prstGeom prst="rect">
            <a:avLst/>
          </a:prstGeom>
          <a:noFill/>
          <a:ln>
            <a:noFill/>
          </a:ln>
        </p:spPr>
        <p:txBody>
          <a:bodyPr lIns="91425" tIns="91425" rIns="91425" bIns="91425" anchor="t" anchorCtr="0"/>
          <a:lstStyle>
            <a:lvl1pPr marL="231775" marR="0" lvl="0" indent="-104775" algn="l" rtl="0">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2950" marR="0" lvl="1" indent="-273050" algn="l" rtl="0">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457200" y="6324600"/>
            <a:ext cx="7315200" cy="2286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100" b="0" i="0" u="none" strike="noStrike" cap="none">
                <a:solidFill>
                  <a:srgbClr val="004266"/>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watsonhealth-inline-color-pos.png"/>
          <p:cNvPicPr preferRelativeResize="0"/>
          <p:nvPr/>
        </p:nvPicPr>
        <p:blipFill rotWithShape="1">
          <a:blip r:embed="rId3">
            <a:alphaModFix/>
          </a:blip>
          <a:srcRect/>
          <a:stretch/>
        </p:blipFill>
        <p:spPr>
          <a:xfrm>
            <a:off x="457200" y="609600"/>
            <a:ext cx="2819400" cy="246062"/>
          </a:xfrm>
          <a:prstGeom prst="rect">
            <a:avLst/>
          </a:prstGeom>
          <a:noFill/>
          <a:ln>
            <a:noFill/>
          </a:ln>
        </p:spPr>
      </p:pic>
      <p:pic>
        <p:nvPicPr>
          <p:cNvPr id="11" name="Shape 11" descr="Internal_logo_standard.png"/>
          <p:cNvPicPr preferRelativeResize="0"/>
          <p:nvPr/>
        </p:nvPicPr>
        <p:blipFill rotWithShape="1">
          <a:blip r:embed="rId4">
            <a:alphaModFix/>
          </a:blip>
          <a:srcRect t="12043" r="44700" b="3399"/>
          <a:stretch/>
        </p:blipFill>
        <p:spPr>
          <a:xfrm>
            <a:off x="4495800" y="0"/>
            <a:ext cx="4533899" cy="6858000"/>
          </a:xfrm>
          <a:prstGeom prst="rect">
            <a:avLst/>
          </a:prstGeom>
          <a:noFill/>
          <a:ln>
            <a:noFill/>
          </a:ln>
        </p:spPr>
      </p:pic>
      <p:pic>
        <p:nvPicPr>
          <p:cNvPr id="12" name="Shape 12"/>
          <p:cNvPicPr preferRelativeResize="0"/>
          <p:nvPr/>
        </p:nvPicPr>
        <p:blipFill rotWithShape="1">
          <a:blip r:embed="rId5">
            <a:alphaModFix/>
          </a:blip>
          <a:srcRect/>
          <a:stretch/>
        </p:blipFill>
        <p:spPr>
          <a:xfrm>
            <a:off x="381000" y="5870575"/>
            <a:ext cx="2995612" cy="835025"/>
          </a:xfrm>
          <a:prstGeom prst="rect">
            <a:avLst/>
          </a:prstGeom>
          <a:noFill/>
          <a:ln>
            <a:noFill/>
          </a:ln>
        </p:spPr>
      </p:pic>
      <p:sp>
        <p:nvSpPr>
          <p:cNvPr id="13" name="Shape 13"/>
          <p:cNvSpPr txBox="1">
            <a:spLocks noGrp="1"/>
          </p:cNvSpPr>
          <p:nvPr>
            <p:ph type="title"/>
          </p:nvPr>
        </p:nvSpPr>
        <p:spPr>
          <a:xfrm>
            <a:off x="457200" y="1022350"/>
            <a:ext cx="8229600" cy="427037"/>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endParaRPr/>
          </a:p>
        </p:txBody>
      </p:sp>
      <p:sp>
        <p:nvSpPr>
          <p:cNvPr id="14" name="Shape 14"/>
          <p:cNvSpPr txBox="1">
            <a:spLocks noGrp="1"/>
          </p:cNvSpPr>
          <p:nvPr>
            <p:ph type="body" idx="1"/>
          </p:nvPr>
        </p:nvSpPr>
        <p:spPr>
          <a:xfrm>
            <a:off x="457200" y="1676400"/>
            <a:ext cx="3886200" cy="4449761"/>
          </a:xfrm>
          <a:prstGeom prst="rect">
            <a:avLst/>
          </a:prstGeom>
          <a:noFill/>
          <a:ln>
            <a:noFill/>
          </a:ln>
        </p:spPr>
        <p:txBody>
          <a:bodyPr lIns="91425" tIns="91425" rIns="91425" bIns="91425" anchor="t" anchorCtr="0"/>
          <a:lstStyle>
            <a:lvl1pPr marL="231775" marR="0" lvl="0" indent="-104775" algn="l" rtl="0">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2950" marR="0" lvl="1" indent="-273050" algn="l" rtl="0">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pic>
        <p:nvPicPr>
          <p:cNvPr id="19" name="Shape 19" descr="watsonhealth-inline-color-pos.png"/>
          <p:cNvPicPr preferRelativeResize="0"/>
          <p:nvPr/>
        </p:nvPicPr>
        <p:blipFill rotWithShape="1">
          <a:blip r:embed="rId3">
            <a:alphaModFix/>
          </a:blip>
          <a:srcRect/>
          <a:stretch/>
        </p:blipFill>
        <p:spPr>
          <a:xfrm>
            <a:off x="457200" y="457200"/>
            <a:ext cx="1981199" cy="173037"/>
          </a:xfrm>
          <a:prstGeom prst="rect">
            <a:avLst/>
          </a:prstGeom>
          <a:noFill/>
          <a:ln>
            <a:noFill/>
          </a:ln>
        </p:spPr>
      </p:pic>
      <p:cxnSp>
        <p:nvCxnSpPr>
          <p:cNvPr id="20" name="Shape 20"/>
          <p:cNvCxnSpPr/>
          <p:nvPr/>
        </p:nvCxnSpPr>
        <p:spPr>
          <a:xfrm>
            <a:off x="457200" y="838200"/>
            <a:ext cx="8305799" cy="0"/>
          </a:xfrm>
          <a:prstGeom prst="straightConnector1">
            <a:avLst/>
          </a:prstGeom>
          <a:noFill/>
          <a:ln w="9525" cap="flat" cmpd="sng">
            <a:solidFill>
              <a:schemeClr val="dk1"/>
            </a:solidFill>
            <a:prstDash val="solid"/>
            <a:miter/>
            <a:headEnd type="none" w="med" len="med"/>
            <a:tailEnd type="none" w="med" len="med"/>
          </a:ln>
        </p:spPr>
      </p:cxnSp>
      <p:pic>
        <p:nvPicPr>
          <p:cNvPr id="21" name="Shape 21" descr="IBM_logo_green"/>
          <p:cNvPicPr preferRelativeResize="0"/>
          <p:nvPr/>
        </p:nvPicPr>
        <p:blipFill rotWithShape="1">
          <a:blip r:embed="rId4">
            <a:alphaModFix/>
          </a:blip>
          <a:srcRect/>
          <a:stretch/>
        </p:blipFill>
        <p:spPr>
          <a:xfrm>
            <a:off x="8296275" y="419100"/>
            <a:ext cx="466725" cy="190500"/>
          </a:xfrm>
          <a:prstGeom prst="rect">
            <a:avLst/>
          </a:prstGeom>
          <a:noFill/>
          <a:ln>
            <a:noFill/>
          </a:ln>
        </p:spPr>
      </p:pic>
      <p:pic>
        <p:nvPicPr>
          <p:cNvPr id="22" name="Shape 22"/>
          <p:cNvPicPr preferRelativeResize="0"/>
          <p:nvPr/>
        </p:nvPicPr>
        <p:blipFill rotWithShape="1">
          <a:blip r:embed="rId5">
            <a:alphaModFix/>
          </a:blip>
          <a:srcRect/>
          <a:stretch/>
        </p:blipFill>
        <p:spPr>
          <a:xfrm>
            <a:off x="7002461" y="6172200"/>
            <a:ext cx="1912936" cy="533399"/>
          </a:xfrm>
          <a:prstGeom prst="rect">
            <a:avLst/>
          </a:prstGeom>
          <a:noFill/>
          <a:ln>
            <a:noFill/>
          </a:ln>
        </p:spPr>
      </p:pic>
      <p:sp>
        <p:nvSpPr>
          <p:cNvPr id="23" name="Shape 23"/>
          <p:cNvSpPr txBox="1">
            <a:spLocks noGrp="1"/>
          </p:cNvSpPr>
          <p:nvPr>
            <p:ph type="title"/>
          </p:nvPr>
        </p:nvSpPr>
        <p:spPr>
          <a:xfrm>
            <a:off x="457200" y="1022350"/>
            <a:ext cx="8229600" cy="427037"/>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676400"/>
            <a:ext cx="3886200" cy="4449761"/>
          </a:xfrm>
          <a:prstGeom prst="rect">
            <a:avLst/>
          </a:prstGeom>
          <a:noFill/>
          <a:ln>
            <a:noFill/>
          </a:ln>
        </p:spPr>
        <p:txBody>
          <a:bodyPr lIns="91425" tIns="91425" rIns="91425" bIns="91425" anchor="t" anchorCtr="0"/>
          <a:lstStyle>
            <a:lvl1pPr marL="231775" marR="0" lvl="0" indent="-104775" algn="l" rtl="0">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2950" marR="0" lvl="1" indent="-273050" algn="l" rtl="0">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457200" y="6324600"/>
            <a:ext cx="7315200" cy="2286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100" b="0" i="0" u="none" strike="noStrike" cap="none">
                <a:solidFill>
                  <a:srgbClr val="004266"/>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bm.ent.box.com/folder/1504244768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457200" y="2971800"/>
            <a:ext cx="5029199" cy="628649"/>
          </a:xfrm>
          <a:prstGeom prst="rect">
            <a:avLst/>
          </a:prstGeom>
          <a:noFill/>
          <a:ln>
            <a:noFill/>
          </a:ln>
        </p:spPr>
        <p:txBody>
          <a:bodyPr lIns="0" tIns="0" rIns="0" bIns="0" anchor="b" anchorCtr="0">
            <a:noAutofit/>
          </a:bodyPr>
          <a:lstStyle/>
          <a:p>
            <a:r>
              <a:rPr lang="en-US" sz="3200" dirty="0" smtClean="0"/>
              <a:t>Brief </a:t>
            </a:r>
            <a:r>
              <a:rPr lang="en-US" sz="3200" dirty="0"/>
              <a:t>Introduction of </a:t>
            </a:r>
            <a:r>
              <a:rPr lang="en-US" sz="3200" dirty="0" err="1"/>
              <a:t>MarketScan</a:t>
            </a:r>
            <a:r>
              <a:rPr lang="en-US" sz="3200" dirty="0"/>
              <a:t> NIKE Server Access</a:t>
            </a:r>
          </a:p>
        </p:txBody>
      </p:sp>
      <p:sp>
        <p:nvSpPr>
          <p:cNvPr id="70" name="Shape 70"/>
          <p:cNvSpPr txBox="1">
            <a:spLocks noGrp="1"/>
          </p:cNvSpPr>
          <p:nvPr>
            <p:ph type="subTitle" idx="1"/>
          </p:nvPr>
        </p:nvSpPr>
        <p:spPr>
          <a:xfrm>
            <a:off x="457200" y="3886200"/>
            <a:ext cx="5029199" cy="1143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1800" b="1" i="0" u="none" strike="noStrike" cap="none" dirty="0">
                <a:solidFill>
                  <a:schemeClr val="accent2"/>
                </a:solidFill>
                <a:latin typeface="Arial"/>
                <a:ea typeface="Arial"/>
                <a:cs typeface="Arial"/>
                <a:sym typeface="Arial"/>
              </a:rPr>
              <a:t>Yi Ding</a:t>
            </a:r>
          </a:p>
          <a:p>
            <a:pPr marL="0" marR="0" lvl="0" indent="0" algn="l" rtl="0">
              <a:lnSpc>
                <a:spcPct val="100000"/>
              </a:lnSpc>
              <a:spcBef>
                <a:spcPts val="0"/>
              </a:spcBef>
              <a:spcAft>
                <a:spcPts val="0"/>
              </a:spcAft>
              <a:buClr>
                <a:schemeClr val="accent2"/>
              </a:buClr>
              <a:buSzPct val="25000"/>
              <a:buFont typeface="Arial"/>
              <a:buNone/>
            </a:pPr>
            <a:r>
              <a:rPr lang="en-US" sz="1800" b="1" i="0" u="none" strike="noStrike" cap="none" dirty="0" smtClean="0">
                <a:solidFill>
                  <a:schemeClr val="accent2"/>
                </a:solidFill>
                <a:latin typeface="Arial"/>
                <a:ea typeface="Arial"/>
                <a:cs typeface="Arial"/>
                <a:sym typeface="Arial"/>
              </a:rPr>
              <a:t>August  2017</a:t>
            </a:r>
            <a:endParaRPr lang="en-US" sz="1800" b="1" i="0" u="none" strike="noStrike" cap="none" dirty="0">
              <a:solidFill>
                <a:schemeClr val="accent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67284" y="995017"/>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Materials:  </a:t>
            </a:r>
            <a:r>
              <a:rPr lang="en-US" sz="2000" dirty="0" err="1" smtClean="0">
                <a:solidFill>
                  <a:schemeClr val="bg2">
                    <a:lumMod val="75000"/>
                    <a:lumOff val="25000"/>
                  </a:schemeClr>
                </a:solidFill>
              </a:rPr>
              <a:t>MarketScan</a:t>
            </a:r>
            <a:r>
              <a:rPr lang="en-US" sz="2000" dirty="0" smtClean="0">
                <a:solidFill>
                  <a:schemeClr val="bg2">
                    <a:lumMod val="75000"/>
                    <a:lumOff val="25000"/>
                  </a:schemeClr>
                </a:solidFill>
              </a:rPr>
              <a:t> box folder under Training Materials</a:t>
            </a:r>
            <a:endParaRPr lang="en-US" sz="2000" dirty="0">
              <a:solidFill>
                <a:schemeClr val="bg2">
                  <a:lumMod val="75000"/>
                  <a:lumOff val="25000"/>
                </a:schemeClr>
              </a:solidFill>
            </a:endParaRPr>
          </a:p>
        </p:txBody>
      </p:sp>
      <p:sp>
        <p:nvSpPr>
          <p:cNvPr id="5" name="Rectangle 4"/>
          <p:cNvSpPr/>
          <p:nvPr/>
        </p:nvSpPr>
        <p:spPr>
          <a:xfrm>
            <a:off x="367284" y="2019336"/>
            <a:ext cx="3674404" cy="523220"/>
          </a:xfrm>
          <a:prstGeom prst="rect">
            <a:avLst/>
          </a:prstGeom>
        </p:spPr>
        <p:txBody>
          <a:bodyPr wrap="none">
            <a:spAutoFit/>
          </a:bodyPr>
          <a:lstStyle/>
          <a:p>
            <a:r>
              <a:rPr lang="en-US" dirty="0">
                <a:hlinkClick r:id="rId2"/>
              </a:rPr>
              <a:t>https://</a:t>
            </a:r>
            <a:r>
              <a:rPr lang="en-US" dirty="0" smtClean="0">
                <a:hlinkClick r:id="rId2"/>
              </a:rPr>
              <a:t>ibm.ent.box.com/folder/15042447682</a:t>
            </a:r>
            <a:endParaRPr lang="en-US" dirty="0" smtClean="0"/>
          </a:p>
          <a:p>
            <a:endParaRPr lang="en-US" dirty="0"/>
          </a:p>
        </p:txBody>
      </p:sp>
    </p:spTree>
    <p:extLst>
      <p:ext uri="{BB962C8B-B14F-4D97-AF65-F5344CB8AC3E}">
        <p14:creationId xmlns:p14="http://schemas.microsoft.com/office/powerpoint/2010/main" val="90339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NIKE Server</a:t>
            </a:r>
            <a:endParaRPr lang="en-US" dirty="0"/>
          </a:p>
        </p:txBody>
      </p:sp>
      <p:sp>
        <p:nvSpPr>
          <p:cNvPr id="4" name="TextBox 3"/>
          <p:cNvSpPr txBox="1"/>
          <p:nvPr/>
        </p:nvSpPr>
        <p:spPr>
          <a:xfrm>
            <a:off x="457200" y="1804416"/>
            <a:ext cx="8382000" cy="923330"/>
          </a:xfrm>
          <a:prstGeom prst="rect">
            <a:avLst/>
          </a:prstGeom>
          <a:noFill/>
        </p:spPr>
        <p:txBody>
          <a:bodyPr wrap="square" rtlCol="0">
            <a:spAutoFit/>
          </a:bodyPr>
          <a:lstStyle/>
          <a:p>
            <a:pPr algn="just">
              <a:defRPr/>
            </a:pPr>
            <a:r>
              <a:rPr lang="en-US" sz="1800" kern="1200" dirty="0" err="1" smtClean="0">
                <a:solidFill>
                  <a:schemeClr val="bg2">
                    <a:lumMod val="75000"/>
                    <a:lumOff val="25000"/>
                  </a:schemeClr>
                </a:solidFill>
              </a:rPr>
              <a:t>MarketScan</a:t>
            </a:r>
            <a:r>
              <a:rPr lang="en-US" sz="1800" kern="1200" dirty="0" smtClean="0">
                <a:solidFill>
                  <a:schemeClr val="bg2">
                    <a:lumMod val="75000"/>
                    <a:lumOff val="25000"/>
                  </a:schemeClr>
                </a:solidFill>
              </a:rPr>
              <a:t> </a:t>
            </a:r>
            <a:r>
              <a:rPr lang="en-US" sz="1800" kern="1200" dirty="0">
                <a:solidFill>
                  <a:schemeClr val="bg2">
                    <a:lumMod val="75000"/>
                    <a:lumOff val="25000"/>
                  </a:schemeClr>
                </a:solidFill>
              </a:rPr>
              <a:t>Databases capture person-specific clinical utilization, expenditures, and enrollment across inpatient, outpatient, prescription drug, and carve-out services. </a:t>
            </a:r>
            <a:endParaRPr lang="en-US" sz="1800" dirty="0">
              <a:solidFill>
                <a:schemeClr val="bg2">
                  <a:lumMod val="75000"/>
                  <a:lumOff val="25000"/>
                </a:schemeClr>
              </a:solidFill>
            </a:endParaRPr>
          </a:p>
        </p:txBody>
      </p:sp>
      <p:sp>
        <p:nvSpPr>
          <p:cNvPr id="5" name="Title 1"/>
          <p:cNvSpPr txBox="1">
            <a:spLocks/>
          </p:cNvSpPr>
          <p:nvPr/>
        </p:nvSpPr>
        <p:spPr>
          <a:xfrm>
            <a:off x="457200" y="3082775"/>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Access with </a:t>
            </a:r>
            <a:r>
              <a:rPr lang="en-US" sz="2000" dirty="0" smtClean="0">
                <a:solidFill>
                  <a:schemeClr val="bg2">
                    <a:lumMod val="75000"/>
                    <a:lumOff val="25000"/>
                  </a:schemeClr>
                </a:solidFill>
              </a:rPr>
              <a:t>Terminal with </a:t>
            </a:r>
            <a:r>
              <a:rPr lang="en-US" sz="2000" dirty="0" err="1" smtClean="0">
                <a:solidFill>
                  <a:schemeClr val="bg2">
                    <a:lumMod val="75000"/>
                    <a:lumOff val="25000"/>
                  </a:schemeClr>
                </a:solidFill>
              </a:rPr>
              <a:t>ssh</a:t>
            </a:r>
            <a:r>
              <a:rPr lang="en-US" sz="2000" dirty="0" smtClean="0">
                <a:solidFill>
                  <a:schemeClr val="bg2">
                    <a:lumMod val="75000"/>
                    <a:lumOff val="25000"/>
                  </a:schemeClr>
                </a:solidFill>
              </a:rPr>
              <a:t> command</a:t>
            </a:r>
            <a:endParaRPr lang="en-US" sz="2000" dirty="0">
              <a:solidFill>
                <a:schemeClr val="bg2">
                  <a:lumMod val="75000"/>
                  <a:lumOff val="25000"/>
                </a:schemeClr>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20797" b="57213"/>
          <a:stretch/>
        </p:blipFill>
        <p:spPr>
          <a:xfrm>
            <a:off x="457200" y="3864841"/>
            <a:ext cx="5753608" cy="2015975"/>
          </a:xfrm>
          <a:prstGeom prst="rect">
            <a:avLst/>
          </a:prstGeom>
        </p:spPr>
      </p:pic>
    </p:spTree>
    <p:extLst>
      <p:ext uri="{BB962C8B-B14F-4D97-AF65-F5344CB8AC3E}">
        <p14:creationId xmlns:p14="http://schemas.microsoft.com/office/powerpoint/2010/main" val="185444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45008" y="1107671"/>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Home folder when login,  use cd / to go to main folder</a:t>
            </a:r>
            <a:endParaRPr lang="en-US" sz="2000" dirty="0">
              <a:solidFill>
                <a:schemeClr val="bg2">
                  <a:lumMod val="75000"/>
                  <a:lumOff val="25000"/>
                </a:scheme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586"/>
          <a:stretch/>
        </p:blipFill>
        <p:spPr>
          <a:xfrm>
            <a:off x="507492" y="1534708"/>
            <a:ext cx="8636508" cy="2946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92" y="4364228"/>
            <a:ext cx="7772400" cy="1993900"/>
          </a:xfrm>
          <a:prstGeom prst="rect">
            <a:avLst/>
          </a:prstGeom>
        </p:spPr>
      </p:pic>
    </p:spTree>
    <p:extLst>
      <p:ext uri="{BB962C8B-B14F-4D97-AF65-F5344CB8AC3E}">
        <p14:creationId xmlns:p14="http://schemas.microsoft.com/office/powerpoint/2010/main" val="174355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08" y="1553972"/>
            <a:ext cx="8229600" cy="1092200"/>
          </a:xfrm>
          <a:prstGeom prst="rect">
            <a:avLst/>
          </a:prstGeom>
        </p:spPr>
      </p:pic>
      <p:sp>
        <p:nvSpPr>
          <p:cNvPr id="5" name="Title 1"/>
          <p:cNvSpPr txBox="1">
            <a:spLocks/>
          </p:cNvSpPr>
          <p:nvPr/>
        </p:nvSpPr>
        <p:spPr>
          <a:xfrm>
            <a:off x="359664" y="973559"/>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a:t>
            </a:r>
            <a:r>
              <a:rPr lang="en-US" sz="2000" dirty="0" err="1" smtClean="0">
                <a:solidFill>
                  <a:schemeClr val="bg2">
                    <a:lumMod val="75000"/>
                    <a:lumOff val="25000"/>
                  </a:schemeClr>
                </a:solidFill>
              </a:rPr>
              <a:t>mscan</a:t>
            </a:r>
            <a:r>
              <a:rPr lang="en-US" sz="2000" dirty="0" smtClean="0">
                <a:solidFill>
                  <a:schemeClr val="bg2">
                    <a:lumMod val="75000"/>
                    <a:lumOff val="25000"/>
                  </a:schemeClr>
                </a:solidFill>
              </a:rPr>
              <a:t>/data/archive:   data from 1990 - 2012</a:t>
            </a:r>
            <a:endParaRPr lang="en-US" sz="2000" dirty="0">
              <a:solidFill>
                <a:schemeClr val="bg2">
                  <a:lumMod val="75000"/>
                  <a:lumOff val="25000"/>
                </a:schemeClr>
              </a:solidFill>
            </a:endParaRPr>
          </a:p>
        </p:txBody>
      </p:sp>
      <p:sp>
        <p:nvSpPr>
          <p:cNvPr id="6" name="Title 1"/>
          <p:cNvSpPr txBox="1">
            <a:spLocks/>
          </p:cNvSpPr>
          <p:nvPr/>
        </p:nvSpPr>
        <p:spPr>
          <a:xfrm>
            <a:off x="347472" y="3088871"/>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/mscan2/data/archive:   data from 2013 - 2016</a:t>
            </a:r>
            <a:endParaRPr lang="en-US" sz="2000" dirty="0">
              <a:solidFill>
                <a:schemeClr val="bg2">
                  <a:lumMod val="75000"/>
                  <a:lumOff val="25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08" y="3685557"/>
            <a:ext cx="5486400" cy="546100"/>
          </a:xfrm>
          <a:prstGeom prst="rect">
            <a:avLst/>
          </a:prstGeom>
        </p:spPr>
      </p:pic>
    </p:spTree>
    <p:extLst>
      <p:ext uri="{BB962C8B-B14F-4D97-AF65-F5344CB8AC3E}">
        <p14:creationId xmlns:p14="http://schemas.microsoft.com/office/powerpoint/2010/main" val="206088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 y="1355344"/>
            <a:ext cx="8458200" cy="2476500"/>
          </a:xfrm>
          <a:prstGeom prst="rect">
            <a:avLst/>
          </a:prstGeom>
        </p:spPr>
      </p:pic>
      <p:sp>
        <p:nvSpPr>
          <p:cNvPr id="5" name="Title 1"/>
          <p:cNvSpPr txBox="1">
            <a:spLocks/>
          </p:cNvSpPr>
          <p:nvPr/>
        </p:nvSpPr>
        <p:spPr>
          <a:xfrm>
            <a:off x="464820" y="958945"/>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/mscan2/data/archive/2013:  SAS datasets</a:t>
            </a:r>
            <a:endParaRPr lang="en-US" sz="2000" dirty="0">
              <a:solidFill>
                <a:schemeClr val="bg2">
                  <a:lumMod val="75000"/>
                  <a:lumOff val="25000"/>
                </a:schemeClr>
              </a:solidFill>
            </a:endParaRPr>
          </a:p>
        </p:txBody>
      </p:sp>
      <p:sp>
        <p:nvSpPr>
          <p:cNvPr id="8" name="Content Placeholder 1"/>
          <p:cNvSpPr txBox="1">
            <a:spLocks/>
          </p:cNvSpPr>
          <p:nvPr/>
        </p:nvSpPr>
        <p:spPr>
          <a:xfrm>
            <a:off x="299720" y="3878231"/>
            <a:ext cx="5753100" cy="1051210"/>
          </a:xfrm>
          <a:prstGeom prst="rect">
            <a:avLst/>
          </a:prstGeom>
          <a:noFill/>
          <a:ln>
            <a:noFill/>
          </a:ln>
        </p:spPr>
        <p:txBody>
          <a:bodyPr lIns="91425" tIns="91425" rIns="91425" bIns="91425" anchor="t" anchorCtr="0">
            <a:normAutofit lnSpcReduction="10000"/>
          </a:bodyPr>
          <a:lstStyle>
            <a:defPPr marR="0" lvl="0" algn="l" rtl="0">
              <a:lnSpc>
                <a:spcPct val="100000"/>
              </a:lnSpc>
              <a:spcBef>
                <a:spcPts val="0"/>
              </a:spcBef>
              <a:spcAft>
                <a:spcPts val="0"/>
              </a:spcAft>
            </a:defPPr>
            <a:lvl1pPr marL="231775" marR="0" lvl="0" indent="-104775" algn="l" rtl="0">
              <a:lnSpc>
                <a:spcPct val="10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2950" marR="0" lvl="1" indent="-273050" algn="l" rtl="0">
              <a:lnSpc>
                <a:spcPct val="10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pPr>
              <a:lnSpc>
                <a:spcPct val="110000"/>
              </a:lnSpc>
              <a:defRPr/>
            </a:pPr>
            <a:r>
              <a:rPr lang="en-US" sz="1600" b="1" dirty="0" err="1" smtClean="0">
                <a:solidFill>
                  <a:schemeClr val="bg2">
                    <a:lumMod val="75000"/>
                    <a:lumOff val="25000"/>
                  </a:schemeClr>
                </a:solidFill>
                <a:latin typeface="Arial" charset="0"/>
                <a:ea typeface="Arial" charset="0"/>
                <a:cs typeface="Arial" charset="0"/>
              </a:rPr>
              <a:t>ccae</a:t>
            </a:r>
            <a:r>
              <a:rPr lang="en-US" sz="1600" dirty="0" smtClean="0">
                <a:solidFill>
                  <a:schemeClr val="bg2">
                    <a:lumMod val="75000"/>
                    <a:lumOff val="25000"/>
                  </a:schemeClr>
                </a:solidFill>
                <a:latin typeface="Arial" charset="0"/>
                <a:ea typeface="Arial" charset="0"/>
                <a:cs typeface="Arial" charset="0"/>
              </a:rPr>
              <a:t>: Commercial Claims and Encounters Database</a:t>
            </a:r>
          </a:p>
          <a:p>
            <a:pPr>
              <a:lnSpc>
                <a:spcPct val="110000"/>
              </a:lnSpc>
              <a:defRPr/>
            </a:pPr>
            <a:r>
              <a:rPr lang="en-US" sz="1600" b="1" dirty="0" err="1" smtClean="0">
                <a:solidFill>
                  <a:schemeClr val="bg2">
                    <a:lumMod val="75000"/>
                    <a:lumOff val="25000"/>
                  </a:schemeClr>
                </a:solidFill>
                <a:latin typeface="Arial" charset="0"/>
                <a:ea typeface="Arial" charset="0"/>
                <a:cs typeface="Arial" charset="0"/>
              </a:rPr>
              <a:t>mdcr</a:t>
            </a:r>
            <a:r>
              <a:rPr lang="en-US" sz="1600" dirty="0" smtClean="0">
                <a:solidFill>
                  <a:schemeClr val="bg2">
                    <a:lumMod val="75000"/>
                    <a:lumOff val="25000"/>
                  </a:schemeClr>
                </a:solidFill>
                <a:latin typeface="Arial" charset="0"/>
                <a:ea typeface="Arial" charset="0"/>
                <a:cs typeface="Arial" charset="0"/>
              </a:rPr>
              <a:t>: Medicare Database</a:t>
            </a:r>
          </a:p>
          <a:p>
            <a:pPr>
              <a:lnSpc>
                <a:spcPct val="110000"/>
              </a:lnSpc>
              <a:defRPr/>
            </a:pPr>
            <a:r>
              <a:rPr lang="en-US" sz="1600" b="1" dirty="0" smtClean="0">
                <a:solidFill>
                  <a:schemeClr val="bg2">
                    <a:lumMod val="75000"/>
                    <a:lumOff val="25000"/>
                  </a:schemeClr>
                </a:solidFill>
                <a:latin typeface="Arial" charset="0"/>
                <a:ea typeface="Arial" charset="0"/>
                <a:cs typeface="Arial" charset="0"/>
              </a:rPr>
              <a:t>Medicaid</a:t>
            </a:r>
            <a:r>
              <a:rPr lang="en-US" sz="1600" dirty="0" smtClean="0">
                <a:solidFill>
                  <a:schemeClr val="bg2">
                    <a:lumMod val="75000"/>
                    <a:lumOff val="25000"/>
                  </a:schemeClr>
                </a:solidFill>
                <a:latin typeface="Arial" charset="0"/>
                <a:ea typeface="Arial" charset="0"/>
                <a:cs typeface="Arial" charset="0"/>
              </a:rPr>
              <a:t> Database:  under  /</a:t>
            </a:r>
            <a:r>
              <a:rPr lang="en-US" sz="1600" dirty="0" err="1" smtClean="0">
                <a:solidFill>
                  <a:schemeClr val="bg2">
                    <a:lumMod val="75000"/>
                    <a:lumOff val="25000"/>
                  </a:schemeClr>
                </a:solidFill>
                <a:latin typeface="Arial" charset="0"/>
                <a:ea typeface="Arial" charset="0"/>
                <a:cs typeface="Arial" charset="0"/>
              </a:rPr>
              <a:t>mscan</a:t>
            </a:r>
            <a:r>
              <a:rPr lang="en-US" sz="1600" dirty="0" smtClean="0">
                <a:solidFill>
                  <a:schemeClr val="bg2">
                    <a:lumMod val="75000"/>
                    <a:lumOff val="25000"/>
                  </a:schemeClr>
                </a:solidFill>
                <a:latin typeface="Arial" charset="0"/>
                <a:ea typeface="Arial" charset="0"/>
                <a:cs typeface="Arial" charset="0"/>
              </a:rPr>
              <a:t>/data/</a:t>
            </a:r>
            <a:r>
              <a:rPr lang="en-US" sz="1600" dirty="0" err="1" smtClean="0">
                <a:solidFill>
                  <a:schemeClr val="bg2">
                    <a:lumMod val="75000"/>
                    <a:lumOff val="25000"/>
                  </a:schemeClr>
                </a:solidFill>
                <a:latin typeface="Arial" charset="0"/>
                <a:ea typeface="Arial" charset="0"/>
                <a:cs typeface="Arial" charset="0"/>
              </a:rPr>
              <a:t>medicaid</a:t>
            </a:r>
            <a:endParaRPr lang="en-US" sz="1600" dirty="0" smtClean="0">
              <a:solidFill>
                <a:schemeClr val="bg2">
                  <a:lumMod val="75000"/>
                  <a:lumOff val="25000"/>
                </a:schemeClr>
              </a:solidFill>
              <a:latin typeface="Arial" charset="0"/>
              <a:ea typeface="Arial" charset="0"/>
              <a:cs typeface="Arial" charset="0"/>
            </a:endParaRPr>
          </a:p>
          <a:p>
            <a:pPr lvl="1">
              <a:lnSpc>
                <a:spcPct val="80000"/>
              </a:lnSpc>
              <a:buFont typeface="Arial"/>
              <a:buNone/>
              <a:defRPr/>
            </a:pPr>
            <a:endParaRPr lang="en-US" sz="1600" dirty="0" smtClean="0">
              <a:solidFill>
                <a:schemeClr val="bg2">
                  <a:lumMod val="75000"/>
                  <a:lumOff val="25000"/>
                </a:schemeClr>
              </a:solidFill>
              <a:latin typeface="Arial" charset="0"/>
              <a:ea typeface="Arial" charset="0"/>
              <a:cs typeface="Arial" charset="0"/>
            </a:endParaRPr>
          </a:p>
          <a:p>
            <a:endParaRPr lang="en-US" sz="1600" dirty="0">
              <a:solidFill>
                <a:schemeClr val="bg2">
                  <a:lumMod val="75000"/>
                  <a:lumOff val="25000"/>
                </a:schemeClr>
              </a:solidFill>
              <a:latin typeface="Arial" charset="0"/>
              <a:ea typeface="Arial" charset="0"/>
              <a:cs typeface="Arial"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5037"/>
          <a:stretch/>
        </p:blipFill>
        <p:spPr>
          <a:xfrm>
            <a:off x="464820" y="4873752"/>
            <a:ext cx="8559800" cy="1953768"/>
          </a:xfrm>
          <a:prstGeom prst="rect">
            <a:avLst/>
          </a:prstGeom>
        </p:spPr>
      </p:pic>
    </p:spTree>
    <p:extLst>
      <p:ext uri="{BB962C8B-B14F-4D97-AF65-F5344CB8AC3E}">
        <p14:creationId xmlns:p14="http://schemas.microsoft.com/office/powerpoint/2010/main" val="73513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 y="1355344"/>
            <a:ext cx="8458200" cy="2476500"/>
          </a:xfrm>
          <a:prstGeom prst="rect">
            <a:avLst/>
          </a:prstGeom>
        </p:spPr>
      </p:pic>
      <p:sp>
        <p:nvSpPr>
          <p:cNvPr id="5" name="Title 1"/>
          <p:cNvSpPr txBox="1">
            <a:spLocks/>
          </p:cNvSpPr>
          <p:nvPr/>
        </p:nvSpPr>
        <p:spPr>
          <a:xfrm>
            <a:off x="464820" y="958945"/>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Data Dictionary and Statistics:  </a:t>
            </a:r>
            <a:r>
              <a:rPr lang="en-US" sz="2000" dirty="0" err="1" smtClean="0">
                <a:solidFill>
                  <a:schemeClr val="bg2">
                    <a:lumMod val="75000"/>
                    <a:lumOff val="25000"/>
                  </a:schemeClr>
                </a:solidFill>
              </a:rPr>
              <a:t>dqrs</a:t>
            </a:r>
            <a:r>
              <a:rPr lang="en-US" sz="2000" dirty="0" smtClean="0">
                <a:solidFill>
                  <a:schemeClr val="bg2">
                    <a:lumMod val="75000"/>
                    <a:lumOff val="25000"/>
                  </a:schemeClr>
                </a:solidFill>
              </a:rPr>
              <a:t>  (/mscan2/data/archive/2013</a:t>
            </a:r>
            <a:r>
              <a:rPr lang="en-US" sz="2000" dirty="0">
                <a:solidFill>
                  <a:schemeClr val="bg2">
                    <a:lumMod val="75000"/>
                    <a:lumOff val="25000"/>
                  </a:schemeClr>
                </a:solidFill>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 y="4228243"/>
            <a:ext cx="7581900" cy="2298700"/>
          </a:xfrm>
          <a:prstGeom prst="rect">
            <a:avLst/>
          </a:prstGeom>
        </p:spPr>
      </p:pic>
    </p:spTree>
    <p:extLst>
      <p:ext uri="{BB962C8B-B14F-4D97-AF65-F5344CB8AC3E}">
        <p14:creationId xmlns:p14="http://schemas.microsoft.com/office/powerpoint/2010/main" val="7271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 y="480060"/>
            <a:ext cx="9144000" cy="6005988"/>
          </a:xfrm>
          <a:prstGeom prst="rect">
            <a:avLst/>
          </a:prstGeom>
        </p:spPr>
      </p:pic>
      <p:sp>
        <p:nvSpPr>
          <p:cNvPr id="5" name="Title 1"/>
          <p:cNvSpPr txBox="1">
            <a:spLocks/>
          </p:cNvSpPr>
          <p:nvPr/>
        </p:nvSpPr>
        <p:spPr>
          <a:xfrm>
            <a:off x="97536" y="53023"/>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&gt; cat ccaei133.txt</a:t>
            </a:r>
            <a:endParaRPr lang="en-US" sz="2000" dirty="0">
              <a:solidFill>
                <a:schemeClr val="bg2">
                  <a:lumMod val="75000"/>
                  <a:lumOff val="25000"/>
                </a:schemeClr>
              </a:solidFill>
            </a:endParaRPr>
          </a:p>
        </p:txBody>
      </p:sp>
    </p:spTree>
    <p:extLst>
      <p:ext uri="{BB962C8B-B14F-4D97-AF65-F5344CB8AC3E}">
        <p14:creationId xmlns:p14="http://schemas.microsoft.com/office/powerpoint/2010/main" val="61293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036"/>
          <a:stretch/>
        </p:blipFill>
        <p:spPr>
          <a:xfrm>
            <a:off x="0" y="1109472"/>
            <a:ext cx="9144000" cy="2700373"/>
          </a:xfrm>
          <a:prstGeom prst="rect">
            <a:avLst/>
          </a:prstGeom>
        </p:spPr>
      </p:pic>
      <p:sp>
        <p:nvSpPr>
          <p:cNvPr id="5" name="Title 1"/>
          <p:cNvSpPr txBox="1">
            <a:spLocks/>
          </p:cNvSpPr>
          <p:nvPr/>
        </p:nvSpPr>
        <p:spPr>
          <a:xfrm>
            <a:off x="147828" y="958945"/>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smtClean="0">
                <a:solidFill>
                  <a:schemeClr val="bg2">
                    <a:lumMod val="75000"/>
                    <a:lumOff val="25000"/>
                  </a:schemeClr>
                </a:solidFill>
              </a:rPr>
              <a:t>Statistics:</a:t>
            </a:r>
            <a:endParaRPr lang="en-US" sz="2000" dirty="0">
              <a:solidFill>
                <a:schemeClr val="bg2">
                  <a:lumMod val="75000"/>
                  <a:lumOff val="25000"/>
                </a:schemeClr>
              </a:solidFill>
            </a:endParaRPr>
          </a:p>
        </p:txBody>
      </p:sp>
      <p:sp>
        <p:nvSpPr>
          <p:cNvPr id="6" name="Title 1"/>
          <p:cNvSpPr txBox="1">
            <a:spLocks/>
          </p:cNvSpPr>
          <p:nvPr/>
        </p:nvSpPr>
        <p:spPr>
          <a:xfrm>
            <a:off x="147828" y="4372201"/>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Coding logics of categorical variables:</a:t>
            </a:r>
            <a:endParaRPr lang="en-US" sz="2000" dirty="0">
              <a:solidFill>
                <a:schemeClr val="bg2">
                  <a:lumMod val="75000"/>
                  <a:lumOff val="25000"/>
                </a:scheme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49725"/>
          <a:stretch/>
        </p:blipFill>
        <p:spPr>
          <a:xfrm>
            <a:off x="0" y="4799238"/>
            <a:ext cx="9105900" cy="1628140"/>
          </a:xfrm>
          <a:prstGeom prst="rect">
            <a:avLst/>
          </a:prstGeom>
        </p:spPr>
      </p:pic>
    </p:spTree>
    <p:extLst>
      <p:ext uri="{BB962C8B-B14F-4D97-AF65-F5344CB8AC3E}">
        <p14:creationId xmlns:p14="http://schemas.microsoft.com/office/powerpoint/2010/main" val="30751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67284" y="995017"/>
            <a:ext cx="8229600" cy="42703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SAS:</a:t>
            </a:r>
            <a:endParaRPr lang="en-US" sz="2000" dirty="0">
              <a:solidFill>
                <a:schemeClr val="bg2">
                  <a:lumMod val="75000"/>
                  <a:lumOff val="25000"/>
                </a:schemeClr>
              </a:solidFill>
            </a:endParaRPr>
          </a:p>
        </p:txBody>
      </p:sp>
      <p:sp>
        <p:nvSpPr>
          <p:cNvPr id="5" name="Content Placeholder 1"/>
          <p:cNvSpPr txBox="1">
            <a:spLocks/>
          </p:cNvSpPr>
          <p:nvPr/>
        </p:nvSpPr>
        <p:spPr>
          <a:xfrm>
            <a:off x="367284" y="1537367"/>
            <a:ext cx="5753100" cy="1051210"/>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231775" marR="0" lvl="0" indent="-104775" algn="l" rtl="0">
              <a:lnSpc>
                <a:spcPct val="10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2950" marR="0" lvl="1" indent="-273050" algn="l" rtl="0">
              <a:lnSpc>
                <a:spcPct val="10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pPr marL="127000" indent="0">
              <a:lnSpc>
                <a:spcPct val="110000"/>
              </a:lnSpc>
              <a:buNone/>
              <a:defRPr/>
            </a:pPr>
            <a:r>
              <a:rPr lang="en-US" dirty="0" smtClean="0">
                <a:solidFill>
                  <a:schemeClr val="bg2">
                    <a:lumMod val="75000"/>
                    <a:lumOff val="25000"/>
                  </a:schemeClr>
                </a:solidFill>
                <a:latin typeface="Arial" charset="0"/>
                <a:ea typeface="Arial" charset="0"/>
                <a:cs typeface="Arial" charset="0"/>
              </a:rPr>
              <a:t>&gt; </a:t>
            </a:r>
            <a:r>
              <a:rPr lang="en-US" dirty="0" err="1" smtClean="0">
                <a:solidFill>
                  <a:schemeClr val="bg2">
                    <a:lumMod val="75000"/>
                    <a:lumOff val="25000"/>
                  </a:schemeClr>
                </a:solidFill>
                <a:latin typeface="Arial" charset="0"/>
                <a:ea typeface="Arial" charset="0"/>
                <a:cs typeface="Arial" charset="0"/>
              </a:rPr>
              <a:t>sas</a:t>
            </a:r>
            <a:r>
              <a:rPr lang="en-US" dirty="0" smtClean="0">
                <a:solidFill>
                  <a:schemeClr val="bg2">
                    <a:lumMod val="75000"/>
                    <a:lumOff val="25000"/>
                  </a:schemeClr>
                </a:solidFill>
                <a:latin typeface="Arial" charset="0"/>
                <a:ea typeface="Arial" charset="0"/>
                <a:cs typeface="Arial" charset="0"/>
              </a:rPr>
              <a:t>  </a:t>
            </a:r>
            <a:r>
              <a:rPr lang="en-US" dirty="0" err="1" smtClean="0">
                <a:solidFill>
                  <a:schemeClr val="bg2">
                    <a:lumMod val="75000"/>
                    <a:lumOff val="25000"/>
                  </a:schemeClr>
                </a:solidFill>
                <a:latin typeface="Arial" charset="0"/>
                <a:ea typeface="Arial" charset="0"/>
                <a:cs typeface="Arial" charset="0"/>
              </a:rPr>
              <a:t>sas_code_file.sas</a:t>
            </a:r>
            <a:endParaRPr lang="en-US" dirty="0">
              <a:solidFill>
                <a:schemeClr val="bg2">
                  <a:lumMod val="75000"/>
                  <a:lumOff val="25000"/>
                </a:schemeClr>
              </a:solidFill>
              <a:latin typeface="Arial" charset="0"/>
              <a:ea typeface="Arial" charset="0"/>
              <a:cs typeface="Arial" charset="0"/>
            </a:endParaRPr>
          </a:p>
        </p:txBody>
      </p:sp>
      <p:sp>
        <p:nvSpPr>
          <p:cNvPr id="6" name="Title 1"/>
          <p:cNvSpPr txBox="1">
            <a:spLocks/>
          </p:cNvSpPr>
          <p:nvPr/>
        </p:nvSpPr>
        <p:spPr>
          <a:xfrm>
            <a:off x="367284" y="2353056"/>
            <a:ext cx="9435084" cy="4504944"/>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None/>
              <a:defRPr sz="2800" b="1" i="0" u="none" strike="noStrike" cap="none">
                <a:solidFill>
                  <a:srgbClr val="004266"/>
                </a:solidFill>
                <a:latin typeface="Arial"/>
                <a:ea typeface="Arial"/>
                <a:cs typeface="Arial"/>
                <a:sym typeface="Arial"/>
              </a:defRPr>
            </a:lvl5pPr>
            <a:lvl6pPr marL="457200" marR="0" lvl="5" indent="0" algn="l" rtl="0">
              <a:spcBef>
                <a:spcPts val="0"/>
              </a:spcBef>
              <a:spcAft>
                <a:spcPts val="0"/>
              </a:spcAft>
              <a:buNone/>
              <a:defRPr sz="2800" b="1" i="0" u="none" strike="noStrike" cap="none">
                <a:solidFill>
                  <a:srgbClr val="004266"/>
                </a:solidFill>
                <a:latin typeface="Arial"/>
                <a:ea typeface="Arial"/>
                <a:cs typeface="Arial"/>
                <a:sym typeface="Arial"/>
              </a:defRPr>
            </a:lvl6pPr>
            <a:lvl7pPr marL="914400" marR="0" lvl="6" indent="0" algn="l" rtl="0">
              <a:spcBef>
                <a:spcPts val="0"/>
              </a:spcBef>
              <a:spcAft>
                <a:spcPts val="0"/>
              </a:spcAft>
              <a:buNone/>
              <a:defRPr sz="2800" b="1" i="0" u="none" strike="noStrike" cap="none">
                <a:solidFill>
                  <a:srgbClr val="004266"/>
                </a:solidFill>
                <a:latin typeface="Arial"/>
                <a:ea typeface="Arial"/>
                <a:cs typeface="Arial"/>
                <a:sym typeface="Arial"/>
              </a:defRPr>
            </a:lvl7pPr>
            <a:lvl8pPr marL="1371600" marR="0" lvl="7" indent="0" algn="l" rtl="0">
              <a:spcBef>
                <a:spcPts val="0"/>
              </a:spcBef>
              <a:spcAft>
                <a:spcPts val="0"/>
              </a:spcAft>
              <a:buNone/>
              <a:defRPr sz="2800" b="1" i="0" u="none" strike="noStrike" cap="none">
                <a:solidFill>
                  <a:srgbClr val="004266"/>
                </a:solidFill>
                <a:latin typeface="Arial"/>
                <a:ea typeface="Arial"/>
                <a:cs typeface="Arial"/>
                <a:sym typeface="Arial"/>
              </a:defRPr>
            </a:lvl8pPr>
            <a:lvl9pPr marL="1828800" marR="0" lvl="8" indent="0" algn="l" rtl="0">
              <a:spcBef>
                <a:spcPts val="0"/>
              </a:spcBef>
              <a:spcAft>
                <a:spcPts val="0"/>
              </a:spcAft>
              <a:buNone/>
              <a:defRPr sz="2800" b="1" i="0" u="none" strike="noStrike" cap="none">
                <a:solidFill>
                  <a:srgbClr val="004266"/>
                </a:solidFill>
                <a:latin typeface="Arial"/>
                <a:ea typeface="Arial"/>
                <a:cs typeface="Arial"/>
                <a:sym typeface="Arial"/>
              </a:defRPr>
            </a:lvl9pPr>
          </a:lstStyle>
          <a:p>
            <a:r>
              <a:rPr lang="en-US" sz="2000" dirty="0" smtClean="0">
                <a:solidFill>
                  <a:schemeClr val="bg2">
                    <a:lumMod val="75000"/>
                    <a:lumOff val="25000"/>
                  </a:schemeClr>
                </a:solidFill>
              </a:rPr>
              <a:t>Transfer files:</a:t>
            </a:r>
          </a:p>
          <a:p>
            <a:r>
              <a:rPr lang="en-US" sz="2000" b="0" dirty="0" smtClean="0">
                <a:solidFill>
                  <a:schemeClr val="bg2">
                    <a:lumMod val="75000"/>
                    <a:lumOff val="25000"/>
                  </a:schemeClr>
                </a:solidFill>
              </a:rPr>
              <a:t>(Open a terminal (a new one, </a:t>
            </a:r>
            <a:r>
              <a:rPr lang="en-US" sz="2000" b="0" dirty="0">
                <a:solidFill>
                  <a:schemeClr val="bg2">
                    <a:lumMod val="75000"/>
                    <a:lumOff val="25000"/>
                  </a:schemeClr>
                </a:solidFill>
              </a:rPr>
              <a:t>not </a:t>
            </a:r>
            <a:r>
              <a:rPr lang="en-US" sz="2000" b="0" dirty="0" smtClean="0">
                <a:solidFill>
                  <a:schemeClr val="bg2">
                    <a:lumMod val="75000"/>
                    <a:lumOff val="25000"/>
                  </a:schemeClr>
                </a:solidFill>
              </a:rPr>
              <a:t>logged in NIKE) </a:t>
            </a:r>
            <a:r>
              <a:rPr lang="en-US" sz="2000" b="0" dirty="0">
                <a:solidFill>
                  <a:schemeClr val="bg2">
                    <a:lumMod val="75000"/>
                    <a:lumOff val="25000"/>
                  </a:schemeClr>
                </a:solidFill>
              </a:rPr>
              <a:t>):</a:t>
            </a:r>
          </a:p>
          <a:p>
            <a:r>
              <a:rPr lang="en-US" sz="2000" b="0" dirty="0">
                <a:solidFill>
                  <a:schemeClr val="bg2">
                    <a:lumMod val="75000"/>
                    <a:lumOff val="25000"/>
                  </a:schemeClr>
                </a:solidFill>
              </a:rPr>
              <a:t>  </a:t>
            </a:r>
          </a:p>
          <a:p>
            <a:r>
              <a:rPr lang="en-US" sz="2000" b="0" dirty="0">
                <a:solidFill>
                  <a:schemeClr val="bg2">
                    <a:lumMod val="75000"/>
                    <a:lumOff val="25000"/>
                  </a:schemeClr>
                </a:solidFill>
              </a:rPr>
              <a:t>##### From local to NIKE #####</a:t>
            </a:r>
          </a:p>
          <a:p>
            <a:r>
              <a:rPr lang="en-US" sz="1600" b="0" dirty="0" err="1">
                <a:solidFill>
                  <a:schemeClr val="bg2">
                    <a:lumMod val="75000"/>
                    <a:lumOff val="25000"/>
                  </a:schemeClr>
                </a:solidFill>
              </a:rPr>
              <a:t>scp</a:t>
            </a:r>
            <a:r>
              <a:rPr lang="en-US" sz="1600" b="0" dirty="0">
                <a:solidFill>
                  <a:schemeClr val="bg2">
                    <a:lumMod val="75000"/>
                    <a:lumOff val="25000"/>
                  </a:schemeClr>
                </a:solidFill>
              </a:rPr>
              <a:t> </a:t>
            </a:r>
            <a:r>
              <a:rPr lang="en-US" sz="1600" b="0" dirty="0" smtClean="0">
                <a:solidFill>
                  <a:schemeClr val="bg2">
                    <a:lumMod val="75000"/>
                    <a:lumOff val="25000"/>
                  </a:schemeClr>
                </a:solidFill>
              </a:rPr>
              <a:t> </a:t>
            </a:r>
            <a:r>
              <a:rPr lang="en-US" sz="1600" b="0" dirty="0">
                <a:solidFill>
                  <a:schemeClr val="bg2">
                    <a:lumMod val="75000"/>
                    <a:lumOff val="25000"/>
                  </a:schemeClr>
                </a:solidFill>
              </a:rPr>
              <a:t>~/</a:t>
            </a:r>
            <a:r>
              <a:rPr lang="en-US" sz="1600" b="0" dirty="0" smtClean="0">
                <a:solidFill>
                  <a:schemeClr val="bg2">
                    <a:lumMod val="75000"/>
                    <a:lumOff val="25000"/>
                  </a:schemeClr>
                </a:solidFill>
              </a:rPr>
              <a:t>Desktop/</a:t>
            </a:r>
            <a:r>
              <a:rPr lang="en-US" sz="1600" b="0" dirty="0" err="1" smtClean="0">
                <a:solidFill>
                  <a:schemeClr val="bg2">
                    <a:lumMod val="75000"/>
                    <a:lumOff val="25000"/>
                  </a:schemeClr>
                </a:solidFill>
              </a:rPr>
              <a:t>sas_code_file.sas</a:t>
            </a:r>
            <a:r>
              <a:rPr lang="en-US" sz="1600" b="0" dirty="0">
                <a:solidFill>
                  <a:schemeClr val="bg2">
                    <a:lumMod val="75000"/>
                    <a:lumOff val="25000"/>
                  </a:schemeClr>
                </a:solidFill>
              </a:rPr>
              <a:t> </a:t>
            </a:r>
            <a:r>
              <a:rPr lang="en-US" sz="1600" b="0" dirty="0" smtClean="0">
                <a:solidFill>
                  <a:schemeClr val="bg2">
                    <a:lumMod val="75000"/>
                    <a:lumOff val="25000"/>
                  </a:schemeClr>
                </a:solidFill>
              </a:rPr>
              <a:t>  u071***@trvlapp1465.tsh.thomson.com:/</a:t>
            </a:r>
            <a:r>
              <a:rPr lang="en-US" sz="1600" b="0" dirty="0" err="1" smtClean="0">
                <a:solidFill>
                  <a:schemeClr val="bg2">
                    <a:lumMod val="75000"/>
                    <a:lumOff val="25000"/>
                  </a:schemeClr>
                </a:solidFill>
              </a:rPr>
              <a:t>rpscan</a:t>
            </a:r>
            <a:r>
              <a:rPr lang="en-US" sz="1600" b="0" dirty="0" smtClean="0">
                <a:solidFill>
                  <a:schemeClr val="bg2">
                    <a:lumMod val="75000"/>
                    <a:lumOff val="25000"/>
                  </a:schemeClr>
                </a:solidFill>
              </a:rPr>
              <a:t>/u071***</a:t>
            </a:r>
            <a:endParaRPr lang="en-US" sz="1600" b="0" dirty="0">
              <a:solidFill>
                <a:schemeClr val="bg2">
                  <a:lumMod val="75000"/>
                  <a:lumOff val="25000"/>
                </a:schemeClr>
              </a:solidFill>
            </a:endParaRPr>
          </a:p>
          <a:p>
            <a:endParaRPr lang="en-US" sz="2000" b="0" dirty="0">
              <a:solidFill>
                <a:schemeClr val="bg2">
                  <a:lumMod val="75000"/>
                  <a:lumOff val="25000"/>
                </a:schemeClr>
              </a:solidFill>
            </a:endParaRPr>
          </a:p>
          <a:p>
            <a:r>
              <a:rPr lang="en-US" sz="2000" b="0" dirty="0" smtClean="0">
                <a:solidFill>
                  <a:schemeClr val="bg2">
                    <a:lumMod val="75000"/>
                    <a:lumOff val="25000"/>
                  </a:schemeClr>
                </a:solidFill>
              </a:rPr>
              <a:t>##### </a:t>
            </a:r>
            <a:r>
              <a:rPr lang="en-US" sz="2000" b="0" dirty="0">
                <a:solidFill>
                  <a:schemeClr val="bg2">
                    <a:lumMod val="75000"/>
                    <a:lumOff val="25000"/>
                  </a:schemeClr>
                </a:solidFill>
              </a:rPr>
              <a:t>From NIKE to local #####</a:t>
            </a:r>
          </a:p>
          <a:p>
            <a:r>
              <a:rPr lang="en-US" sz="1600" b="0" dirty="0" err="1">
                <a:solidFill>
                  <a:schemeClr val="bg2">
                    <a:lumMod val="75000"/>
                    <a:lumOff val="25000"/>
                  </a:schemeClr>
                </a:solidFill>
              </a:rPr>
              <a:t>s</a:t>
            </a:r>
            <a:r>
              <a:rPr lang="en-US" sz="1600" b="0" dirty="0" err="1" smtClean="0">
                <a:solidFill>
                  <a:schemeClr val="bg2">
                    <a:lumMod val="75000"/>
                    <a:lumOff val="25000"/>
                  </a:schemeClr>
                </a:solidFill>
              </a:rPr>
              <a:t>cp</a:t>
            </a:r>
            <a:r>
              <a:rPr lang="en-US" sz="1600" b="0" dirty="0" smtClean="0">
                <a:solidFill>
                  <a:schemeClr val="bg2">
                    <a:lumMod val="75000"/>
                    <a:lumOff val="25000"/>
                  </a:schemeClr>
                </a:solidFill>
              </a:rPr>
              <a:t> u071***@trvlapp1465.tsh.thomson.com</a:t>
            </a:r>
            <a:r>
              <a:rPr lang="en-US" sz="1600" b="0" dirty="0">
                <a:solidFill>
                  <a:schemeClr val="bg2">
                    <a:lumMod val="75000"/>
                    <a:lumOff val="25000"/>
                  </a:schemeClr>
                </a:solidFill>
              </a:rPr>
              <a:t>:/</a:t>
            </a:r>
            <a:r>
              <a:rPr lang="en-US" sz="1600" b="0" dirty="0" err="1" smtClean="0">
                <a:solidFill>
                  <a:schemeClr val="bg2">
                    <a:lumMod val="75000"/>
                    <a:lumOff val="25000"/>
                  </a:schemeClr>
                </a:solidFill>
              </a:rPr>
              <a:t>rpscan</a:t>
            </a:r>
            <a:r>
              <a:rPr lang="en-US" sz="1600" b="0" dirty="0" smtClean="0">
                <a:solidFill>
                  <a:schemeClr val="bg2">
                    <a:lumMod val="75000"/>
                    <a:lumOff val="25000"/>
                  </a:schemeClr>
                </a:solidFill>
              </a:rPr>
              <a:t>/u071***/</a:t>
            </a:r>
            <a:r>
              <a:rPr lang="en-US" sz="1600" b="0" dirty="0" err="1" smtClean="0">
                <a:solidFill>
                  <a:schemeClr val="bg2">
                    <a:lumMod val="75000"/>
                    <a:lumOff val="25000"/>
                  </a:schemeClr>
                </a:solidFill>
              </a:rPr>
              <a:t>project_folder</a:t>
            </a:r>
            <a:r>
              <a:rPr lang="en-US" sz="1600" b="0" dirty="0" smtClean="0">
                <a:solidFill>
                  <a:schemeClr val="bg2">
                    <a:lumMod val="75000"/>
                    <a:lumOff val="25000"/>
                  </a:schemeClr>
                </a:solidFill>
              </a:rPr>
              <a:t>/</a:t>
            </a:r>
            <a:r>
              <a:rPr lang="en-US" sz="1600" b="0" dirty="0" err="1" smtClean="0">
                <a:solidFill>
                  <a:schemeClr val="bg2">
                    <a:lumMod val="75000"/>
                    <a:lumOff val="25000"/>
                  </a:schemeClr>
                </a:solidFill>
              </a:rPr>
              <a:t>samplefile.csv</a:t>
            </a:r>
            <a:r>
              <a:rPr lang="en-US" sz="1600" b="0" dirty="0" smtClean="0">
                <a:solidFill>
                  <a:schemeClr val="bg2">
                    <a:lumMod val="75000"/>
                    <a:lumOff val="25000"/>
                  </a:schemeClr>
                </a:solidFill>
              </a:rPr>
              <a:t>   ~/</a:t>
            </a:r>
            <a:r>
              <a:rPr lang="en-US" sz="1600" b="0" dirty="0">
                <a:solidFill>
                  <a:schemeClr val="bg2">
                    <a:lumMod val="75000"/>
                    <a:lumOff val="25000"/>
                  </a:schemeClr>
                </a:solidFill>
              </a:rPr>
              <a:t>Desktop</a:t>
            </a:r>
          </a:p>
          <a:p>
            <a:r>
              <a:rPr lang="en-US" sz="2000" b="0" dirty="0">
                <a:solidFill>
                  <a:schemeClr val="bg2">
                    <a:lumMod val="75000"/>
                    <a:lumOff val="25000"/>
                  </a:schemeClr>
                </a:solidFill>
              </a:rPr>
              <a:t/>
            </a:r>
            <a:br>
              <a:rPr lang="en-US" sz="2000" b="0" dirty="0">
                <a:solidFill>
                  <a:schemeClr val="bg2">
                    <a:lumMod val="75000"/>
                    <a:lumOff val="25000"/>
                  </a:schemeClr>
                </a:solidFill>
              </a:rPr>
            </a:br>
            <a:endParaRPr lang="en-US" sz="2000" b="0" dirty="0">
              <a:solidFill>
                <a:schemeClr val="bg2">
                  <a:lumMod val="75000"/>
                  <a:lumOff val="25000"/>
                </a:schemeClr>
              </a:solidFill>
            </a:endParaRPr>
          </a:p>
          <a:p>
            <a:endParaRPr lang="en-US" sz="2000" b="0" dirty="0" smtClean="0">
              <a:solidFill>
                <a:schemeClr val="bg2">
                  <a:lumMod val="75000"/>
                  <a:lumOff val="25000"/>
                </a:schemeClr>
              </a:solidFill>
            </a:endParaRPr>
          </a:p>
          <a:p>
            <a:endParaRPr lang="en-US" sz="2000" b="0" dirty="0">
              <a:solidFill>
                <a:schemeClr val="bg2">
                  <a:lumMod val="75000"/>
                  <a:lumOff val="25000"/>
                </a:schemeClr>
              </a:solidFill>
            </a:endParaRPr>
          </a:p>
        </p:txBody>
      </p:sp>
    </p:spTree>
    <p:extLst>
      <p:ext uri="{BB962C8B-B14F-4D97-AF65-F5344CB8AC3E}">
        <p14:creationId xmlns:p14="http://schemas.microsoft.com/office/powerpoint/2010/main" val="1536639071"/>
      </p:ext>
    </p:extLst>
  </p:cSld>
  <p:clrMapOvr>
    <a:masterClrMapping/>
  </p:clrMapOvr>
</p:sld>
</file>

<file path=ppt/theme/theme1.xml><?xml version="1.0" encoding="utf-8"?>
<a:theme xmlns:a="http://schemas.openxmlformats.org/drawingml/2006/main" name="1_Custom Design">
  <a:themeElements>
    <a:clrScheme name="Watson Health">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FFD003"/>
      </a:accent6>
      <a:hlink>
        <a:srgbClr val="00B040"/>
      </a:hlink>
      <a:folHlink>
        <a:srgbClr val="0040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Watson Health">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FFD003"/>
      </a:accent6>
      <a:hlink>
        <a:srgbClr val="00B040"/>
      </a:hlink>
      <a:folHlink>
        <a:srgbClr val="0040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252</Words>
  <Application>Microsoft Macintosh PowerPoint</Application>
  <PresentationFormat>On-screen Show (4:3)</PresentationFormat>
  <Paragraphs>36</Paragraphs>
  <Slides>10</Slides>
  <Notes>3</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10</vt:i4>
      </vt:variant>
    </vt:vector>
  </HeadingPairs>
  <TitlesOfParts>
    <vt:vector size="13" baseType="lpstr">
      <vt:lpstr>Arial</vt:lpstr>
      <vt:lpstr>1_Custom Design</vt:lpstr>
      <vt:lpstr>2_Custom Design</vt:lpstr>
      <vt:lpstr>Brief Introduction of MarketScan NIKE Server Access</vt:lpstr>
      <vt:lpstr>NIKE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Stories </dc:title>
  <cp:lastModifiedBy>Yi Ding</cp:lastModifiedBy>
  <cp:revision>82</cp:revision>
  <dcterms:modified xsi:type="dcterms:W3CDTF">2017-08-28T16:59:03Z</dcterms:modified>
</cp:coreProperties>
</file>