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/>
    <p:restoredTop sz="94655"/>
  </p:normalViewPr>
  <p:slideViewPr>
    <p:cSldViewPr snapToGrid="0">
      <p:cViewPr varScale="1">
        <p:scale>
          <a:sx n="94" d="100"/>
          <a:sy n="94" d="100"/>
        </p:scale>
        <p:origin x="312" y="1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12/8/17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5.emf"/><Relationship Id="rId6" Type="http://schemas.openxmlformats.org/officeDocument/2006/relationships/package" Target="../embeddings/Microsoft_Excel_Worksheet2.xlsx"/><Relationship Id="rId7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Yuchen Li</a:t>
            </a:r>
            <a:r>
              <a:rPr lang="en-US" altLang="zh-CN" sz="2000" dirty="0" smtClean="0">
                <a:ea typeface="MS PGothic" charset="-128"/>
                <a:cs typeface="Arial"/>
              </a:rPr>
              <a:t>,</a:t>
            </a:r>
            <a:r>
              <a:rPr lang="zh-CN" altLang="en-US" sz="2000" dirty="0" smtClean="0">
                <a:ea typeface="MS PGothic" charset="-128"/>
                <a:cs typeface="Arial"/>
              </a:rPr>
              <a:t> </a:t>
            </a:r>
            <a:r>
              <a:rPr lang="en-US" altLang="zh-CN" sz="2000" dirty="0" err="1" smtClean="0">
                <a:ea typeface="MS PGothic" charset="-128"/>
                <a:cs typeface="Arial"/>
              </a:rPr>
              <a:t>Prateek</a:t>
            </a:r>
            <a:r>
              <a:rPr lang="zh-CN" altLang="en-US" sz="2000" dirty="0" smtClean="0">
                <a:ea typeface="MS PGothic" charset="-128"/>
                <a:cs typeface="Arial"/>
              </a:rPr>
              <a:t> </a:t>
            </a:r>
            <a:r>
              <a:rPr lang="en-US" altLang="zh-CN" sz="2000" dirty="0" smtClean="0">
                <a:ea typeface="MS PGothic" charset="-128"/>
                <a:cs typeface="Arial"/>
              </a:rPr>
              <a:t>Agrawal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11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Disease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Prevalence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Average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cost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prevalence/average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a </a:t>
            </a:r>
            <a:r>
              <a:rPr lang="en-US" altLang="zh-CN" dirty="0"/>
              <a:t>given DS Diagnosis </a:t>
            </a:r>
            <a:r>
              <a:rPr lang="en-US" altLang="zh-CN" dirty="0" smtClean="0"/>
              <a:t>Category(DXCAT)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MarketScan commercial claims and encounters</a:t>
            </a:r>
          </a:p>
          <a:p>
            <a:pPr lvl="1"/>
            <a:r>
              <a:rPr lang="en-US" dirty="0" smtClean="0"/>
              <a:t>Outpatient: </a:t>
            </a:r>
          </a:p>
          <a:p>
            <a:pPr lvl="2"/>
            <a:r>
              <a:rPr lang="en-US" dirty="0" smtClean="0"/>
              <a:t>2006-2015: ccaeo063-ccaeo153</a:t>
            </a:r>
          </a:p>
          <a:p>
            <a:pPr lvl="3"/>
            <a:r>
              <a:rPr lang="en-US" altLang="zh-CN" dirty="0" smtClean="0"/>
              <a:t>Tracked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84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</a:p>
          <a:p>
            <a:pPr lvl="3"/>
            <a:r>
              <a:rPr lang="en-US" altLang="zh-CN" dirty="0" smtClean="0"/>
              <a:t>Around 10 million enrollees</a:t>
            </a:r>
          </a:p>
          <a:p>
            <a:pPr lvl="3"/>
            <a:endParaRPr lang="en-US" dirty="0"/>
          </a:p>
          <a:p>
            <a:pPr lvl="1"/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prevalence(DXCAT):</a:t>
            </a:r>
            <a:r>
              <a:rPr lang="zh-CN" altLang="en-US" dirty="0" smtClean="0"/>
              <a:t> </a:t>
            </a:r>
            <a:r>
              <a:rPr lang="en-US" altLang="zh-CN" dirty="0" smtClean="0"/>
              <a:t>CVS09,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END05,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RES02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RES05</a:t>
            </a:r>
          </a:p>
          <a:p>
            <a:pPr lvl="2"/>
            <a:r>
              <a:rPr lang="en-US" altLang="zh-CN" dirty="0" smtClean="0"/>
              <a:t>Congestive Heart Failure</a:t>
            </a:r>
          </a:p>
          <a:p>
            <a:pPr lvl="2"/>
            <a:r>
              <a:rPr lang="en-US" altLang="zh-CN" dirty="0" smtClean="0"/>
              <a:t>Diabetes Mellitus Type 2, </a:t>
            </a:r>
            <a:r>
              <a:rPr lang="en-US" altLang="zh-CN" dirty="0" err="1" smtClean="0"/>
              <a:t>Unsp</a:t>
            </a:r>
            <a:r>
              <a:rPr lang="en-US" altLang="zh-CN" dirty="0" smtClean="0"/>
              <a:t> Types &amp; Hyperglycemic States</a:t>
            </a:r>
          </a:p>
          <a:p>
            <a:pPr lvl="2"/>
            <a:r>
              <a:rPr lang="en-US" altLang="zh-CN" dirty="0" smtClean="0"/>
              <a:t>Asthma</a:t>
            </a:r>
          </a:p>
          <a:p>
            <a:pPr lvl="2"/>
            <a:r>
              <a:rPr lang="en-US" altLang="zh-CN" dirty="0"/>
              <a:t>Chronic Obstructive Pulmonary Disease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dirty="0" smtClean="0"/>
          </a:p>
          <a:p>
            <a:pPr>
              <a:buFont typeface="Arial" charset="0"/>
              <a:buChar char="庠=怀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744316"/>
          </a:xfrm>
        </p:spPr>
        <p:txBody>
          <a:bodyPr/>
          <a:lstStyle/>
          <a:p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prevalence:</a:t>
            </a:r>
          </a:p>
          <a:p>
            <a:pPr lvl="1"/>
            <a:r>
              <a:rPr lang="en-US" dirty="0"/>
              <a:t>the number of cases of a disease that are present in a particular </a:t>
            </a:r>
            <a:r>
              <a:rPr lang="en-US" dirty="0" smtClean="0"/>
              <a:t>populatio</a:t>
            </a:r>
            <a:r>
              <a:rPr lang="en-US" altLang="zh-CN" dirty="0" smtClean="0"/>
              <a:t>n</a:t>
            </a:r>
          </a:p>
          <a:p>
            <a:pPr lvl="1"/>
            <a:endParaRPr lang="en-US" dirty="0" smtClean="0"/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cases: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nique</a:t>
            </a:r>
            <a:r>
              <a:rPr lang="zh-CN" altLang="en-US" dirty="0" smtClean="0"/>
              <a:t> </a:t>
            </a:r>
            <a:r>
              <a:rPr lang="en-US" altLang="zh-CN" dirty="0"/>
              <a:t>(DS Diagnosis Category,</a:t>
            </a:r>
            <a:r>
              <a:rPr lang="zh-CN" altLang="en-US" dirty="0" smtClean="0"/>
              <a:t> </a:t>
            </a:r>
            <a:r>
              <a:rPr lang="en-US" altLang="zh-CN" dirty="0"/>
              <a:t>Enrollee </a:t>
            </a:r>
            <a:r>
              <a:rPr lang="en-US" altLang="zh-CN" dirty="0" smtClean="0"/>
              <a:t>ID)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tuple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cost:</a:t>
            </a:r>
          </a:p>
          <a:p>
            <a:pPr lvl="1"/>
            <a:r>
              <a:rPr lang="en-US" altLang="zh-CN" dirty="0" smtClean="0"/>
              <a:t>Focusing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payment(PAY)</a:t>
            </a:r>
          </a:p>
          <a:p>
            <a:pPr lvl="2"/>
            <a:r>
              <a:rPr lang="en-US" dirty="0"/>
              <a:t>Gross payments to a provider for a service. Payment equals the amount eligible for payment under the medical plan terms after applying rules such as discounts, but before applying COB, Copayments, and Deductibles.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2"/>
              </p:nvPr>
            </p:nvSpPr>
            <p:spPr>
              <a:xfrm>
                <a:off x="609600" y="1601893"/>
                <a:ext cx="10972800" cy="4744316"/>
              </a:xfrm>
            </p:spPr>
            <p:txBody>
              <a:bodyPr/>
              <a:lstStyle/>
              <a:p>
                <a:r>
                  <a:rPr lang="en-US" dirty="0" smtClean="0"/>
                  <a:t>Standardization:</a:t>
                </a:r>
              </a:p>
              <a:p>
                <a:pPr lvl="1"/>
                <a:r>
                  <a:rPr lang="en-US" dirty="0" smtClean="0"/>
                  <a:t>Z-score: </a:t>
                </a:r>
                <a:r>
                  <a:rPr lang="en-US" dirty="0"/>
                  <a:t>number of standard deviations from the </a:t>
                </a:r>
                <a:r>
                  <a:rPr lang="en-US" dirty="0" smtClean="0"/>
                  <a:t>mean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𝑠𝑐𝑜𝑟𝑒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𝑀𝑒𝑎𝑛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𝑆𝑡𝑎𝑛𝑑𝑎𝑟𝑑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Provide a way to compare disease prevalence and average cost across client and </a:t>
                </a:r>
                <a:r>
                  <a:rPr lang="en-US" altLang="zh-CN" dirty="0" smtClean="0"/>
                  <a:t>year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Before: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After: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xfrm>
                <a:off x="609600" y="1601893"/>
                <a:ext cx="10972800" cy="474431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33141"/>
              </p:ext>
            </p:extLst>
          </p:nvPr>
        </p:nvGraphicFramePr>
        <p:xfrm>
          <a:off x="2697044" y="4542129"/>
          <a:ext cx="382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4" imgW="3822700" imgH="698500" progId="Excel.Sheet.12">
                  <p:embed/>
                </p:oleObj>
              </mc:Choice>
              <mc:Fallback>
                <p:oleObj name="Worksheet" r:id="rId4" imgW="3822700" imgH="698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044" y="4542129"/>
                        <a:ext cx="38227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21727"/>
              </p:ext>
            </p:extLst>
          </p:nvPr>
        </p:nvGraphicFramePr>
        <p:xfrm>
          <a:off x="2697044" y="5647709"/>
          <a:ext cx="382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6" imgW="3822700" imgH="698500" progId="Excel.Sheet.12">
                  <p:embed/>
                </p:oleObj>
              </mc:Choice>
              <mc:Fallback>
                <p:oleObj name="Worksheet" r:id="rId6" imgW="3822700" imgH="698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7044" y="5647709"/>
                        <a:ext cx="38227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2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Finance, Insurance and Real Estate sector, 2006-2008, </a:t>
            </a:r>
            <a:r>
              <a:rPr lang="en-US" altLang="zh-CN" dirty="0" smtClean="0"/>
              <a:t>Asthma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8" y="2106683"/>
            <a:ext cx="10754203" cy="4062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1305" y="2203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75132" y="2203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24287" y="2203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(2006, 2009, 2012), </a:t>
            </a:r>
            <a:r>
              <a:rPr lang="en-US" altLang="zh-CN" dirty="0" smtClean="0"/>
              <a:t>Asthma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" y="2415273"/>
            <a:ext cx="11917507" cy="34669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162" y="24152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73944" y="24152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17120" y="24152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14594</TotalTime>
  <Words>234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Helvetica Neue Thin</vt:lpstr>
      <vt:lpstr>MS PGothic</vt:lpstr>
      <vt:lpstr>ＭＳ Ｐゴシック</vt:lpstr>
      <vt:lpstr>ヒラギノ角ゴ Pro W3</vt:lpstr>
      <vt:lpstr>Watson Health Theme - Wide</vt:lpstr>
      <vt:lpstr>Worksheet</vt:lpstr>
      <vt:lpstr>PowerPoint Presentation</vt:lpstr>
      <vt:lpstr>Objectives</vt:lpstr>
      <vt:lpstr>Data</vt:lpstr>
      <vt:lpstr>Methodology</vt:lpstr>
      <vt:lpstr>Methodology</vt:lpstr>
      <vt:lpstr>Visualization</vt:lpstr>
      <vt:lpstr>Visualization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1057</cp:revision>
  <cp:lastPrinted>2017-04-19T13:25:57Z</cp:lastPrinted>
  <dcterms:created xsi:type="dcterms:W3CDTF">2016-07-18T02:28:22Z</dcterms:created>
  <dcterms:modified xsi:type="dcterms:W3CDTF">2017-12-08T14:23:41Z</dcterms:modified>
</cp:coreProperties>
</file>