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1"/>
  </p:sldMasterIdLst>
  <p:notesMasterIdLst>
    <p:notesMasterId r:id="rId17"/>
  </p:notesMasterIdLst>
  <p:handoutMasterIdLst>
    <p:handoutMasterId r:id="rId18"/>
  </p:handoutMasterIdLst>
  <p:sldIdLst>
    <p:sldId id="256" r:id="rId2"/>
    <p:sldId id="379" r:id="rId3"/>
    <p:sldId id="388" r:id="rId4"/>
    <p:sldId id="389" r:id="rId5"/>
    <p:sldId id="391" r:id="rId6"/>
    <p:sldId id="390" r:id="rId7"/>
    <p:sldId id="392" r:id="rId8"/>
    <p:sldId id="393" r:id="rId9"/>
    <p:sldId id="400" r:id="rId10"/>
    <p:sldId id="382" r:id="rId11"/>
    <p:sldId id="394" r:id="rId12"/>
    <p:sldId id="395" r:id="rId13"/>
    <p:sldId id="396" r:id="rId14"/>
    <p:sldId id="397" r:id="rId15"/>
    <p:sldId id="398" r:id="rId16"/>
  </p:sldIdLst>
  <p:sldSz cx="9144000" cy="5143500" type="screen16x9"/>
  <p:notesSz cx="7023100" cy="9309100"/>
  <p:defaultTextStyle>
    <a:defPPr>
      <a:defRPr lang="en-US"/>
    </a:defPPr>
    <a:lvl1pPr algn="l" rtl="0" fontAlgn="base">
      <a:spcBef>
        <a:spcPct val="0"/>
      </a:spcBef>
      <a:spcAft>
        <a:spcPct val="0"/>
      </a:spcAft>
      <a:defRPr kern="1200">
        <a:solidFill>
          <a:schemeClr val="tx1"/>
        </a:solidFill>
        <a:latin typeface="Arial" pitchFamily="34" charset="0"/>
        <a:ea typeface="ヒラギノ角ゴ Pro W3"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charset="-128"/>
        <a:cs typeface="+mn-cs"/>
      </a:defRPr>
    </a:lvl5pPr>
    <a:lvl6pPr marL="2286000" algn="l" defTabSz="914400" rtl="0" eaLnBrk="1" latinLnBrk="0" hangingPunct="1">
      <a:defRPr kern="1200">
        <a:solidFill>
          <a:schemeClr val="tx1"/>
        </a:solidFill>
        <a:latin typeface="Arial" pitchFamily="34" charset="0"/>
        <a:ea typeface="ヒラギノ角ゴ Pro W3" charset="-128"/>
        <a:cs typeface="+mn-cs"/>
      </a:defRPr>
    </a:lvl6pPr>
    <a:lvl7pPr marL="2743200" algn="l" defTabSz="914400" rtl="0" eaLnBrk="1" latinLnBrk="0" hangingPunct="1">
      <a:defRPr kern="1200">
        <a:solidFill>
          <a:schemeClr val="tx1"/>
        </a:solidFill>
        <a:latin typeface="Arial" pitchFamily="34" charset="0"/>
        <a:ea typeface="ヒラギノ角ゴ Pro W3" charset="-128"/>
        <a:cs typeface="+mn-cs"/>
      </a:defRPr>
    </a:lvl7pPr>
    <a:lvl8pPr marL="3200400" algn="l" defTabSz="914400" rtl="0" eaLnBrk="1" latinLnBrk="0" hangingPunct="1">
      <a:defRPr kern="1200">
        <a:solidFill>
          <a:schemeClr val="tx1"/>
        </a:solidFill>
        <a:latin typeface="Arial" pitchFamily="34" charset="0"/>
        <a:ea typeface="ヒラギノ角ゴ Pro W3" charset="-128"/>
        <a:cs typeface="+mn-cs"/>
      </a:defRPr>
    </a:lvl8pPr>
    <a:lvl9pPr marL="3657600" algn="l" defTabSz="914400" rtl="0" eaLnBrk="1" latinLnBrk="0" hangingPunct="1">
      <a:defRPr kern="1200">
        <a:solidFill>
          <a:schemeClr val="tx1"/>
        </a:solidFill>
        <a:latin typeface="Arial" pitchFamily="34" charset="0"/>
        <a:ea typeface="ヒラギノ角ゴ Pro W3"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BM" initials="IB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40"/>
    <a:srgbClr val="6BC72B"/>
    <a:srgbClr val="004266"/>
    <a:srgbClr val="47D1F7"/>
    <a:srgbClr val="40C7F5"/>
    <a:srgbClr val="0063A1"/>
    <a:srgbClr val="004069"/>
    <a:srgbClr val="001230"/>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118" autoAdjust="0"/>
  </p:normalViewPr>
  <p:slideViewPr>
    <p:cSldViewPr snapToGrid="0">
      <p:cViewPr varScale="1">
        <p:scale>
          <a:sx n="99" d="100"/>
          <a:sy n="99" d="100"/>
        </p:scale>
        <p:origin x="78" y="71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49" cy="466380"/>
          </a:xfrm>
          <a:prstGeom prst="rect">
            <a:avLst/>
          </a:prstGeom>
        </p:spPr>
        <p:txBody>
          <a:bodyPr vert="horz" lIns="88266" tIns="44132" rIns="88266" bIns="44132" rtlCol="0"/>
          <a:lstStyle>
            <a:lvl1pPr algn="l">
              <a:defRPr sz="1100"/>
            </a:lvl1pPr>
          </a:lstStyle>
          <a:p>
            <a:endParaRPr lang="en-US" dirty="0"/>
          </a:p>
        </p:txBody>
      </p:sp>
      <p:sp>
        <p:nvSpPr>
          <p:cNvPr id="3" name="Date Placeholder 2"/>
          <p:cNvSpPr>
            <a:spLocks noGrp="1"/>
          </p:cNvSpPr>
          <p:nvPr>
            <p:ph type="dt" sz="quarter" idx="1"/>
          </p:nvPr>
        </p:nvSpPr>
        <p:spPr>
          <a:xfrm>
            <a:off x="3977927" y="0"/>
            <a:ext cx="3043649" cy="466380"/>
          </a:xfrm>
          <a:prstGeom prst="rect">
            <a:avLst/>
          </a:prstGeom>
        </p:spPr>
        <p:txBody>
          <a:bodyPr vert="horz" lIns="88266" tIns="44132" rIns="88266" bIns="44132" rtlCol="0"/>
          <a:lstStyle>
            <a:lvl1pPr algn="r">
              <a:defRPr sz="1100"/>
            </a:lvl1pPr>
          </a:lstStyle>
          <a:p>
            <a:fld id="{8C937419-7446-449F-B5CB-CE06D7FB4CBB}" type="datetimeFigureOut">
              <a:rPr lang="en-US" smtClean="0"/>
              <a:t>2/8/2018</a:t>
            </a:fld>
            <a:endParaRPr lang="en-US" dirty="0"/>
          </a:p>
        </p:txBody>
      </p:sp>
      <p:sp>
        <p:nvSpPr>
          <p:cNvPr id="4" name="Footer Placeholder 3"/>
          <p:cNvSpPr>
            <a:spLocks noGrp="1"/>
          </p:cNvSpPr>
          <p:nvPr>
            <p:ph type="ftr" sz="quarter" idx="2"/>
          </p:nvPr>
        </p:nvSpPr>
        <p:spPr>
          <a:xfrm>
            <a:off x="0" y="8842722"/>
            <a:ext cx="3043649" cy="466378"/>
          </a:xfrm>
          <a:prstGeom prst="rect">
            <a:avLst/>
          </a:prstGeom>
        </p:spPr>
        <p:txBody>
          <a:bodyPr vert="horz" lIns="88266" tIns="44132" rIns="88266" bIns="44132"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77927" y="8842722"/>
            <a:ext cx="3043649" cy="466378"/>
          </a:xfrm>
          <a:prstGeom prst="rect">
            <a:avLst/>
          </a:prstGeom>
        </p:spPr>
        <p:txBody>
          <a:bodyPr vert="horz" lIns="88266" tIns="44132" rIns="88266" bIns="44132" rtlCol="0" anchor="b"/>
          <a:lstStyle>
            <a:lvl1pPr algn="r">
              <a:defRPr sz="1100"/>
            </a:lvl1pPr>
          </a:lstStyle>
          <a:p>
            <a:fld id="{808D4970-DB23-41D8-A1B5-172A4A22DF10}" type="slidenum">
              <a:rPr lang="en-US" smtClean="0"/>
              <a:t>‹#›</a:t>
            </a:fld>
            <a:endParaRPr lang="en-US" dirty="0"/>
          </a:p>
        </p:txBody>
      </p:sp>
    </p:spTree>
    <p:extLst>
      <p:ext uri="{BB962C8B-B14F-4D97-AF65-F5344CB8AC3E}">
        <p14:creationId xmlns:p14="http://schemas.microsoft.com/office/powerpoint/2010/main" val="3944815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1"/>
            <a:ext cx="3043649" cy="46483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88266" tIns="44132" rIns="88266" bIns="44132" numCol="1" anchor="t" anchorCtr="0" compatLnSpc="1">
            <a:prstTxWarp prst="textNoShape">
              <a:avLst/>
            </a:prstTxWarp>
          </a:bodyPr>
          <a:lstStyle>
            <a:lvl1pPr eaLnBrk="0" hangingPunct="0">
              <a:defRPr sz="1100">
                <a:latin typeface="Arial" charset="0"/>
                <a:ea typeface="ヒラギノ角ゴ Pro W3" charset="0"/>
                <a:cs typeface="ヒラギノ角ゴ Pro W3" charset="0"/>
              </a:defRPr>
            </a:lvl1pPr>
          </a:lstStyle>
          <a:p>
            <a:pPr>
              <a:defRPr/>
            </a:pPr>
            <a:endParaRPr lang="en-US" dirty="0"/>
          </a:p>
        </p:txBody>
      </p:sp>
      <p:sp>
        <p:nvSpPr>
          <p:cNvPr id="39939" name="Rectangle 3"/>
          <p:cNvSpPr>
            <a:spLocks noGrp="1" noChangeArrowheads="1"/>
          </p:cNvSpPr>
          <p:nvPr>
            <p:ph type="dt" idx="1"/>
          </p:nvPr>
        </p:nvSpPr>
        <p:spPr bwMode="auto">
          <a:xfrm>
            <a:off x="3977927" y="1"/>
            <a:ext cx="3043649" cy="46483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88266" tIns="44132" rIns="88266" bIns="44132" numCol="1" anchor="t" anchorCtr="0" compatLnSpc="1">
            <a:prstTxWarp prst="textNoShape">
              <a:avLst/>
            </a:prstTxWarp>
          </a:bodyPr>
          <a:lstStyle>
            <a:lvl1pPr algn="r" eaLnBrk="0" hangingPunct="0">
              <a:defRPr sz="1100"/>
            </a:lvl1pPr>
          </a:lstStyle>
          <a:p>
            <a:fld id="{00A809A2-658D-4171-AEDB-6BC98C7C8EDF}" type="datetime1">
              <a:rPr lang="en-US"/>
              <a:pPr/>
              <a:t>2/8/2018</a:t>
            </a:fld>
            <a:endParaRPr lang="en-US" dirty="0"/>
          </a:p>
        </p:txBody>
      </p:sp>
      <p:sp>
        <p:nvSpPr>
          <p:cNvPr id="39940" name="Rectangle 4"/>
          <p:cNvSpPr>
            <a:spLocks noGrp="1" noRot="1" noChangeAspect="1" noChangeArrowheads="1" noTextEdit="1"/>
          </p:cNvSpPr>
          <p:nvPr>
            <p:ph type="sldImg" idx="2"/>
          </p:nvPr>
        </p:nvSpPr>
        <p:spPr bwMode="auto">
          <a:xfrm>
            <a:off x="407988" y="698500"/>
            <a:ext cx="6207125" cy="3490913"/>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9941" name="Rectangle 5"/>
          <p:cNvSpPr>
            <a:spLocks noGrp="1" noChangeArrowheads="1"/>
          </p:cNvSpPr>
          <p:nvPr>
            <p:ph type="body" sz="quarter" idx="3"/>
          </p:nvPr>
        </p:nvSpPr>
        <p:spPr bwMode="auto">
          <a:xfrm>
            <a:off x="702616" y="4422132"/>
            <a:ext cx="5617871" cy="418817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88266" tIns="44132" rIns="88266" bIns="4413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0" y="8842723"/>
            <a:ext cx="3043649" cy="46483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88266" tIns="44132" rIns="88266" bIns="44132" numCol="1" anchor="b" anchorCtr="0" compatLnSpc="1">
            <a:prstTxWarp prst="textNoShape">
              <a:avLst/>
            </a:prstTxWarp>
          </a:bodyPr>
          <a:lstStyle>
            <a:lvl1pPr eaLnBrk="0" hangingPunct="0">
              <a:defRPr sz="1100">
                <a:latin typeface="Arial" charset="0"/>
                <a:ea typeface="ヒラギノ角ゴ Pro W3" charset="0"/>
                <a:cs typeface="ヒラギノ角ゴ Pro W3" charset="0"/>
              </a:defRPr>
            </a:lvl1pPr>
          </a:lstStyle>
          <a:p>
            <a:pPr>
              <a:defRPr/>
            </a:pPr>
            <a:endParaRPr lang="en-US" dirty="0"/>
          </a:p>
        </p:txBody>
      </p:sp>
      <p:sp>
        <p:nvSpPr>
          <p:cNvPr id="39943" name="Rectangle 7"/>
          <p:cNvSpPr>
            <a:spLocks noGrp="1" noChangeArrowheads="1"/>
          </p:cNvSpPr>
          <p:nvPr>
            <p:ph type="sldNum" sz="quarter" idx="5"/>
          </p:nvPr>
        </p:nvSpPr>
        <p:spPr bwMode="auto">
          <a:xfrm>
            <a:off x="3977927" y="8842723"/>
            <a:ext cx="3043649" cy="46483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88266" tIns="44132" rIns="88266" bIns="44132" numCol="1" anchor="b" anchorCtr="0" compatLnSpc="1">
            <a:prstTxWarp prst="textNoShape">
              <a:avLst/>
            </a:prstTxWarp>
          </a:bodyPr>
          <a:lstStyle>
            <a:lvl1pPr algn="r" eaLnBrk="0" hangingPunct="0">
              <a:defRPr sz="1100"/>
            </a:lvl1pPr>
          </a:lstStyle>
          <a:p>
            <a:fld id="{0CAF1EA5-44BC-4125-95F0-60D2E16338BC}" type="slidenum">
              <a:rPr lang="en-US"/>
              <a:pPr/>
              <a:t>‹#›</a:t>
            </a:fld>
            <a:endParaRPr lang="en-US" dirty="0"/>
          </a:p>
        </p:txBody>
      </p:sp>
    </p:spTree>
    <p:extLst>
      <p:ext uri="{BB962C8B-B14F-4D97-AF65-F5344CB8AC3E}">
        <p14:creationId xmlns:p14="http://schemas.microsoft.com/office/powerpoint/2010/main" val="150338632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charset="0"/>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Calibri" charset="0"/>
        <a:ea typeface="ヒラギノ角ゴ Pro W3" charset="0"/>
        <a:cs typeface="ヒラギノ角ゴ Pro W3" charset="0"/>
      </a:defRPr>
    </a:lvl2pPr>
    <a:lvl3pPr marL="914400" algn="l" defTabSz="457200" rtl="0" eaLnBrk="0" fontAlgn="base" hangingPunct="0">
      <a:spcBef>
        <a:spcPct val="30000"/>
      </a:spcBef>
      <a:spcAft>
        <a:spcPct val="0"/>
      </a:spcAft>
      <a:defRPr sz="1200" kern="1200">
        <a:solidFill>
          <a:schemeClr val="tx1"/>
        </a:solidFill>
        <a:latin typeface="Calibri" charset="0"/>
        <a:ea typeface="ヒラギノ角ゴ Pro W3" charset="0"/>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Calibri" charset="0"/>
        <a:ea typeface="ヒラギノ角ゴ Pro W3" charset="0"/>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002953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Internal_logo_standard.png"/>
          <p:cNvPicPr>
            <a:picLocks noChangeAspect="1"/>
          </p:cNvPicPr>
          <p:nvPr userDrawn="1"/>
        </p:nvPicPr>
        <p:blipFill>
          <a:blip r:embed="rId2">
            <a:extLst>
              <a:ext uri="{28A0092B-C50C-407E-A947-70E740481C1C}">
                <a14:useLocalDpi xmlns:a14="http://schemas.microsoft.com/office/drawing/2010/main" val="0"/>
              </a:ext>
            </a:extLst>
          </a:blip>
          <a:srcRect t="12044" r="44701" b="3400"/>
          <a:stretch>
            <a:fillRect/>
          </a:stretch>
        </p:blipFill>
        <p:spPr bwMode="auto">
          <a:xfrm>
            <a:off x="5732463" y="-7938"/>
            <a:ext cx="3429000" cy="5165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285750"/>
            <a:ext cx="2343150" cy="204788"/>
          </a:xfrm>
          <a:prstGeom prst="rect">
            <a:avLst/>
          </a:prstGeom>
        </p:spPr>
      </p:pic>
      <p:sp>
        <p:nvSpPr>
          <p:cNvPr id="18434" name="Rectangle 2"/>
          <p:cNvSpPr>
            <a:spLocks noGrp="1" noChangeArrowheads="1"/>
          </p:cNvSpPr>
          <p:nvPr>
            <p:ph type="ctrTitle"/>
          </p:nvPr>
        </p:nvSpPr>
        <p:spPr>
          <a:xfrm>
            <a:off x="457200" y="1597819"/>
            <a:ext cx="5029200" cy="1102519"/>
          </a:xfrm>
          <a:prstGeom prst="rect">
            <a:avLst/>
          </a:prstGeom>
        </p:spPr>
        <p:txBody>
          <a:bodyPr lIns="0" anchor="b"/>
          <a:lstStyle>
            <a:lvl1pPr>
              <a:lnSpc>
                <a:spcPct val="90000"/>
              </a:lnSpc>
              <a:defRPr sz="3600"/>
            </a:lvl1pPr>
          </a:lstStyle>
          <a:p>
            <a:pPr lvl="0"/>
            <a:r>
              <a:rPr lang="en-US" noProof="0"/>
              <a:t>Click to edit Master title style</a:t>
            </a:r>
            <a:endParaRPr lang="en-US" noProof="0" dirty="0"/>
          </a:p>
        </p:txBody>
      </p:sp>
      <p:sp>
        <p:nvSpPr>
          <p:cNvPr id="18435" name="Rectangle 3"/>
          <p:cNvSpPr>
            <a:spLocks noGrp="1" noChangeArrowheads="1"/>
          </p:cNvSpPr>
          <p:nvPr>
            <p:ph type="subTitle" idx="1"/>
          </p:nvPr>
        </p:nvSpPr>
        <p:spPr>
          <a:xfrm>
            <a:off x="457200" y="2914650"/>
            <a:ext cx="5029200" cy="855612"/>
          </a:xfrm>
          <a:prstGeom prst="rect">
            <a:avLst/>
          </a:prstGeom>
        </p:spPr>
        <p:txBody>
          <a:bodyPr lIns="0"/>
          <a:lstStyle>
            <a:lvl1pPr marL="0" indent="0">
              <a:buFontTx/>
              <a:buNone/>
              <a:defRPr sz="1600" b="1">
                <a:solidFill>
                  <a:schemeClr val="accent2"/>
                </a:solidFill>
              </a:defRPr>
            </a:lvl1pPr>
          </a:lstStyle>
          <a:p>
            <a:pPr lvl="0"/>
            <a:r>
              <a:rPr lang="en-US" noProof="0"/>
              <a:t>Click to edit Master subtitle style</a:t>
            </a:r>
            <a:endParaRPr lang="en-US" noProof="0" dirty="0"/>
          </a:p>
        </p:txBody>
      </p:sp>
      <p:pic>
        <p:nvPicPr>
          <p:cNvPr id="7" name="Picture 11" descr="IBM_logo_gree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7200" y="4518473"/>
            <a:ext cx="612775"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0"/>
          </p:nvPr>
        </p:nvSpPr>
        <p:spPr>
          <a:xfrm>
            <a:off x="457200" y="4826897"/>
            <a:ext cx="2895600" cy="182880"/>
          </a:xfrm>
        </p:spPr>
        <p:txBody>
          <a:bodyPr lIns="0"/>
          <a:lstStyle/>
          <a:p>
            <a:r>
              <a:rPr lang="en-US" dirty="0"/>
              <a:t>© 2017 IBM Corporation.  IBM Confidential.</a:t>
            </a:r>
          </a:p>
        </p:txBody>
      </p:sp>
    </p:spTree>
    <p:extLst>
      <p:ext uri="{BB962C8B-B14F-4D97-AF65-F5344CB8AC3E}">
        <p14:creationId xmlns:p14="http://schemas.microsoft.com/office/powerpoint/2010/main" val="19277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745435"/>
            <a:ext cx="5486400" cy="275313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4025503"/>
            <a:ext cx="5486400" cy="483867"/>
          </a:xfrm>
          <a:prstGeom prst="rect">
            <a:avLst/>
          </a:prstGeo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6"/>
          <p:cNvSpPr>
            <a:spLocks noGrp="1"/>
          </p:cNvSpPr>
          <p:nvPr>
            <p:ph type="ftr" sz="quarter" idx="10"/>
          </p:nvPr>
        </p:nvSpPr>
        <p:spPr/>
        <p:txBody>
          <a:bodyPr/>
          <a:lstStyle/>
          <a:p>
            <a:r>
              <a:rPr lang="en-US" dirty="0"/>
              <a:t>© 2017 IBM Corporation.  IBM Confidential.</a:t>
            </a:r>
          </a:p>
        </p:txBody>
      </p:sp>
      <p:sp>
        <p:nvSpPr>
          <p:cNvPr id="8" name="Slide Number Placeholder 7"/>
          <p:cNvSpPr>
            <a:spLocks noGrp="1"/>
          </p:cNvSpPr>
          <p:nvPr>
            <p:ph type="sldNum" sz="quarter" idx="11"/>
          </p:nvPr>
        </p:nvSpPr>
        <p:spPr/>
        <p:txBody>
          <a:bodyPr/>
          <a:lstStyle/>
          <a:p>
            <a:fld id="{DCA67E90-27B5-4870-A09C-2BCC15E3FF12}" type="slidenum">
              <a:rPr lang="en-US" smtClean="0"/>
              <a:pPr/>
              <a:t>‹#›</a:t>
            </a:fld>
            <a:endParaRPr lang="en-US" dirty="0"/>
          </a:p>
        </p:txBody>
      </p:sp>
    </p:spTree>
    <p:extLst>
      <p:ext uri="{BB962C8B-B14F-4D97-AF65-F5344CB8AC3E}">
        <p14:creationId xmlns:p14="http://schemas.microsoft.com/office/powerpoint/2010/main" val="331417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59836"/>
            <a:ext cx="8204200" cy="293439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10"/>
          </p:nvPr>
        </p:nvSpPr>
        <p:spPr/>
        <p:txBody>
          <a:bodyPr/>
          <a:lstStyle/>
          <a:p>
            <a:r>
              <a:rPr lang="en-US" dirty="0"/>
              <a:t>© 2017 IBM Corporation.  IBM Confidential.</a:t>
            </a:r>
          </a:p>
        </p:txBody>
      </p:sp>
      <p:sp>
        <p:nvSpPr>
          <p:cNvPr id="8" name="Slide Number Placeholder 7"/>
          <p:cNvSpPr>
            <a:spLocks noGrp="1"/>
          </p:cNvSpPr>
          <p:nvPr>
            <p:ph type="sldNum" sz="quarter" idx="11"/>
          </p:nvPr>
        </p:nvSpPr>
        <p:spPr/>
        <p:txBody>
          <a:bodyPr/>
          <a:lstStyle/>
          <a:p>
            <a:fld id="{DCA67E90-27B5-4870-A09C-2BCC15E3FF12}" type="slidenum">
              <a:rPr lang="en-US" smtClean="0"/>
              <a:pPr/>
              <a:t>‹#›</a:t>
            </a:fld>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047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55374"/>
            <a:ext cx="2057400" cy="383924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55374"/>
            <a:ext cx="6019800" cy="383924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p>
            <a:r>
              <a:rPr lang="en-US" dirty="0"/>
              <a:t>© 2017 IBM Corporation.  IBM Confidential.</a:t>
            </a:r>
          </a:p>
        </p:txBody>
      </p:sp>
      <p:sp>
        <p:nvSpPr>
          <p:cNvPr id="7" name="Slide Number Placeholder 6"/>
          <p:cNvSpPr>
            <a:spLocks noGrp="1"/>
          </p:cNvSpPr>
          <p:nvPr>
            <p:ph type="sldNum" sz="quarter" idx="11"/>
          </p:nvPr>
        </p:nvSpPr>
        <p:spPr/>
        <p:txBody>
          <a:bodyPr/>
          <a:lstStyle/>
          <a:p>
            <a:fld id="{DCA67E90-27B5-4870-A09C-2BCC15E3FF12}" type="slidenum">
              <a:rPr lang="en-US" smtClean="0"/>
              <a:pPr/>
              <a:t>‹#›</a:t>
            </a:fld>
            <a:endParaRPr lang="en-US" dirty="0"/>
          </a:p>
        </p:txBody>
      </p:sp>
    </p:spTree>
    <p:extLst>
      <p:ext uri="{BB962C8B-B14F-4D97-AF65-F5344CB8AC3E}">
        <p14:creationId xmlns:p14="http://schemas.microsoft.com/office/powerpoint/2010/main" val="1419214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659835"/>
            <a:ext cx="4015409" cy="29717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hart Placeholder 3"/>
          <p:cNvSpPr>
            <a:spLocks noGrp="1"/>
          </p:cNvSpPr>
          <p:nvPr>
            <p:ph type="chart" sz="half" idx="2"/>
          </p:nvPr>
        </p:nvSpPr>
        <p:spPr>
          <a:xfrm>
            <a:off x="4701208" y="1659835"/>
            <a:ext cx="3972949" cy="2971799"/>
          </a:xfrm>
          <a:prstGeom prst="rect">
            <a:avLst/>
          </a:prstGeom>
        </p:spPr>
        <p:txBody>
          <a:bodyPr/>
          <a:lstStyle/>
          <a:p>
            <a:pPr lvl="0"/>
            <a:r>
              <a:rPr lang="en-US" noProof="0" dirty="0"/>
              <a:t>Click icon to add chart</a:t>
            </a:r>
          </a:p>
        </p:txBody>
      </p:sp>
      <p:sp>
        <p:nvSpPr>
          <p:cNvPr id="7" name="Title 6"/>
          <p:cNvSpPr>
            <a:spLocks noGrp="1"/>
          </p:cNvSpPr>
          <p:nvPr>
            <p:ph type="title"/>
          </p:nvPr>
        </p:nvSpPr>
        <p:spPr>
          <a:xfrm>
            <a:off x="457200" y="745434"/>
            <a:ext cx="8229600" cy="844957"/>
          </a:xfrm>
        </p:spPr>
        <p:txBody>
          <a:bodyPr/>
          <a:lstStyle/>
          <a:p>
            <a:r>
              <a:rPr lang="en-US"/>
              <a:t>Click to edit Master title style</a:t>
            </a:r>
          </a:p>
        </p:txBody>
      </p:sp>
      <p:sp>
        <p:nvSpPr>
          <p:cNvPr id="8" name="Footer Placeholder 7"/>
          <p:cNvSpPr>
            <a:spLocks noGrp="1"/>
          </p:cNvSpPr>
          <p:nvPr>
            <p:ph type="ftr" sz="quarter" idx="10"/>
          </p:nvPr>
        </p:nvSpPr>
        <p:spPr/>
        <p:txBody>
          <a:bodyPr/>
          <a:lstStyle/>
          <a:p>
            <a:r>
              <a:rPr lang="en-US" dirty="0"/>
              <a:t>© 2017 IBM Corporation.  IBM Confidential.</a:t>
            </a:r>
          </a:p>
        </p:txBody>
      </p:sp>
      <p:sp>
        <p:nvSpPr>
          <p:cNvPr id="9" name="Slide Number Placeholder 8"/>
          <p:cNvSpPr>
            <a:spLocks noGrp="1"/>
          </p:cNvSpPr>
          <p:nvPr>
            <p:ph type="sldNum" sz="quarter" idx="11"/>
          </p:nvPr>
        </p:nvSpPr>
        <p:spPr/>
        <p:txBody>
          <a:bodyPr/>
          <a:lstStyle/>
          <a:p>
            <a:fld id="{DCA67E90-27B5-4870-A09C-2BCC15E3FF12}" type="slidenum">
              <a:rPr lang="en-US" smtClean="0"/>
              <a:pPr/>
              <a:t>‹#›</a:t>
            </a:fld>
            <a:endParaRPr lang="en-US" dirty="0"/>
          </a:p>
        </p:txBody>
      </p:sp>
    </p:spTree>
    <p:extLst>
      <p:ext uri="{BB962C8B-B14F-4D97-AF65-F5344CB8AC3E}">
        <p14:creationId xmlns:p14="http://schemas.microsoft.com/office/powerpoint/2010/main" val="3288314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457199" y="1659835"/>
            <a:ext cx="8225721" cy="2971800"/>
          </a:xfrm>
          <a:prstGeom prst="rect">
            <a:avLst/>
          </a:prstGeom>
        </p:spPr>
        <p:txBody>
          <a:bodyPr/>
          <a:lstStyle/>
          <a:p>
            <a:pPr lvl="0"/>
            <a:r>
              <a:rPr lang="en-US" noProof="0" dirty="0"/>
              <a:t>Click icon to add table</a:t>
            </a:r>
          </a:p>
        </p:txBody>
      </p:sp>
      <p:sp>
        <p:nvSpPr>
          <p:cNvPr id="6" name="Title 5"/>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0"/>
          </p:nvPr>
        </p:nvSpPr>
        <p:spPr/>
        <p:txBody>
          <a:bodyPr/>
          <a:lstStyle/>
          <a:p>
            <a:r>
              <a:rPr lang="en-US" dirty="0"/>
              <a:t>© 2017 IBM Corporation.  IBM Confidential.</a:t>
            </a:r>
          </a:p>
        </p:txBody>
      </p:sp>
      <p:sp>
        <p:nvSpPr>
          <p:cNvPr id="8" name="Slide Number Placeholder 7"/>
          <p:cNvSpPr>
            <a:spLocks noGrp="1"/>
          </p:cNvSpPr>
          <p:nvPr>
            <p:ph type="sldNum" sz="quarter" idx="11"/>
          </p:nvPr>
        </p:nvSpPr>
        <p:spPr/>
        <p:txBody>
          <a:bodyPr/>
          <a:lstStyle/>
          <a:p>
            <a:fld id="{DCA67E90-27B5-4870-A09C-2BCC15E3FF12}" type="slidenum">
              <a:rPr lang="en-US" smtClean="0"/>
              <a:pPr/>
              <a:t>‹#›</a:t>
            </a:fld>
            <a:endParaRPr lang="en-US" dirty="0"/>
          </a:p>
        </p:txBody>
      </p:sp>
    </p:spTree>
    <p:extLst>
      <p:ext uri="{BB962C8B-B14F-4D97-AF65-F5344CB8AC3E}">
        <p14:creationId xmlns:p14="http://schemas.microsoft.com/office/powerpoint/2010/main" val="41145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p:txBody>
          <a:bodyPr/>
          <a:lstStyle/>
          <a:p>
            <a:r>
              <a:rPr lang="en-US" dirty="0"/>
              <a:t>© 2017 IBM Corporation.  IBM Confidential.</a:t>
            </a:r>
          </a:p>
        </p:txBody>
      </p:sp>
      <p:sp>
        <p:nvSpPr>
          <p:cNvPr id="8" name="Slide Number Placeholder 7"/>
          <p:cNvSpPr>
            <a:spLocks noGrp="1"/>
          </p:cNvSpPr>
          <p:nvPr>
            <p:ph type="sldNum" sz="quarter" idx="11"/>
          </p:nvPr>
        </p:nvSpPr>
        <p:spPr/>
        <p:txBody>
          <a:bodyPr/>
          <a:lstStyle/>
          <a:p>
            <a:fld id="{DCA67E90-27B5-4870-A09C-2BCC15E3FF12}" type="slidenum">
              <a:rPr lang="en-US" smtClean="0"/>
              <a:pPr/>
              <a:t>‹#›</a:t>
            </a:fld>
            <a:endParaRPr lang="en-US" dirty="0"/>
          </a:p>
        </p:txBody>
      </p:sp>
      <p:sp>
        <p:nvSpPr>
          <p:cNvPr id="10" name="Text Placeholder 9"/>
          <p:cNvSpPr>
            <a:spLocks noGrp="1"/>
          </p:cNvSpPr>
          <p:nvPr>
            <p:ph type="body" sz="quarter" idx="12"/>
          </p:nvPr>
        </p:nvSpPr>
        <p:spPr>
          <a:xfrm>
            <a:off x="457200" y="1659836"/>
            <a:ext cx="82296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443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3150704"/>
            <a:ext cx="8219661" cy="795131"/>
          </a:xfrm>
          <a:prstGeom prst="rect">
            <a:avLst/>
          </a:prstGeom>
        </p:spPr>
        <p:txBody>
          <a:bodyPr anchor="t">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Footer Placeholder 5"/>
          <p:cNvSpPr>
            <a:spLocks noGrp="1"/>
          </p:cNvSpPr>
          <p:nvPr>
            <p:ph type="ftr" sz="quarter" idx="10"/>
          </p:nvPr>
        </p:nvSpPr>
        <p:spPr/>
        <p:txBody>
          <a:bodyPr/>
          <a:lstStyle/>
          <a:p>
            <a:r>
              <a:rPr lang="en-US" dirty="0"/>
              <a:t>© 2017 IBM Corporation.  IBM Confidential.</a:t>
            </a:r>
          </a:p>
        </p:txBody>
      </p:sp>
      <p:sp>
        <p:nvSpPr>
          <p:cNvPr id="7" name="Slide Number Placeholder 6"/>
          <p:cNvSpPr>
            <a:spLocks noGrp="1"/>
          </p:cNvSpPr>
          <p:nvPr>
            <p:ph type="sldNum" sz="quarter" idx="11"/>
          </p:nvPr>
        </p:nvSpPr>
        <p:spPr/>
        <p:txBody>
          <a:bodyPr/>
          <a:lstStyle/>
          <a:p>
            <a:fld id="{DCA67E90-27B5-4870-A09C-2BCC15E3FF12}" type="slidenum">
              <a:rPr lang="en-US" smtClean="0"/>
              <a:pPr/>
              <a:t>‹#›</a:t>
            </a:fld>
            <a:endParaRPr lang="en-US" dirty="0"/>
          </a:p>
        </p:txBody>
      </p:sp>
      <p:sp>
        <p:nvSpPr>
          <p:cNvPr id="8" name="Title 7"/>
          <p:cNvSpPr>
            <a:spLocks noGrp="1"/>
          </p:cNvSpPr>
          <p:nvPr>
            <p:ph type="title"/>
          </p:nvPr>
        </p:nvSpPr>
        <p:spPr>
          <a:xfrm>
            <a:off x="457200" y="1659836"/>
            <a:ext cx="8229600" cy="1371600"/>
          </a:xfrm>
        </p:spPr>
        <p:txBody>
          <a:bodyPr anchor="b">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21591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6BC72B"/>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3150704"/>
            <a:ext cx="8219661" cy="795131"/>
          </a:xfrm>
          <a:prstGeom prst="rect">
            <a:avLst/>
          </a:prstGeom>
        </p:spPr>
        <p:txBody>
          <a:bodyPr anchor="t">
            <a:normAutofit/>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Footer Placeholder 5"/>
          <p:cNvSpPr>
            <a:spLocks noGrp="1"/>
          </p:cNvSpPr>
          <p:nvPr>
            <p:ph type="ftr" sz="quarter" idx="10"/>
          </p:nvPr>
        </p:nvSpPr>
        <p:spPr/>
        <p:txBody>
          <a:bodyPr/>
          <a:lstStyle>
            <a:lvl1pPr>
              <a:defRPr>
                <a:solidFill>
                  <a:schemeClr val="bg1"/>
                </a:solidFill>
              </a:defRPr>
            </a:lvl1pPr>
          </a:lstStyle>
          <a:p>
            <a:r>
              <a:rPr lang="en-US" dirty="0"/>
              <a:t>© 2017 IBM Corporation.  IBM Confidential.</a:t>
            </a:r>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DCA67E90-27B5-4870-A09C-2BCC15E3FF12}" type="slidenum">
              <a:rPr lang="en-US" smtClean="0"/>
              <a:pPr/>
              <a:t>‹#›</a:t>
            </a:fld>
            <a:endParaRPr lang="en-US" dirty="0"/>
          </a:p>
        </p:txBody>
      </p:sp>
      <p:sp>
        <p:nvSpPr>
          <p:cNvPr id="8" name="Title 7"/>
          <p:cNvSpPr>
            <a:spLocks noGrp="1"/>
          </p:cNvSpPr>
          <p:nvPr>
            <p:ph type="title"/>
          </p:nvPr>
        </p:nvSpPr>
        <p:spPr>
          <a:xfrm>
            <a:off x="457200" y="1659836"/>
            <a:ext cx="8229600" cy="1371600"/>
          </a:xfrm>
        </p:spPr>
        <p:txBody>
          <a:bodyPr anchor="b">
            <a:noAutofit/>
          </a:bodyPr>
          <a:lstStyle>
            <a:lvl1pPr>
              <a:defRPr sz="4000">
                <a:solidFill>
                  <a:schemeClr val="bg1"/>
                </a:solidFill>
              </a:defRPr>
            </a:lvl1pPr>
          </a:lstStyle>
          <a:p>
            <a:r>
              <a:rPr lang="en-US"/>
              <a:t>Click to edit Master title style</a:t>
            </a:r>
            <a:endParaRPr lang="en-US" dirty="0"/>
          </a:p>
        </p:txBody>
      </p:sp>
      <p:pic>
        <p:nvPicPr>
          <p:cNvPr id="9" name="Picture 8"/>
          <p:cNvPicPr>
            <a:picLocks noChangeAspect="1"/>
          </p:cNvPicPr>
          <p:nvPr userDrawn="1"/>
        </p:nvPicPr>
        <p:blipFill>
          <a:blip r:embed="rId2">
            <a:biLevel thresh="50000"/>
            <a:extLst>
              <a:ext uri="{28A0092B-C50C-407E-A947-70E740481C1C}">
                <a14:useLocalDpi xmlns:a14="http://schemas.microsoft.com/office/drawing/2010/main" val="0"/>
              </a:ext>
            </a:extLst>
          </a:blip>
          <a:stretch>
            <a:fillRect/>
          </a:stretch>
        </p:blipFill>
        <p:spPr>
          <a:xfrm>
            <a:off x="8176298" y="278430"/>
            <a:ext cx="510502" cy="192024"/>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59695" y="274874"/>
            <a:ext cx="2112264" cy="191801"/>
          </a:xfrm>
          <a:prstGeom prst="rect">
            <a:avLst/>
          </a:prstGeom>
        </p:spPr>
      </p:pic>
    </p:spTree>
    <p:extLst>
      <p:ext uri="{BB962C8B-B14F-4D97-AF65-F5344CB8AC3E}">
        <p14:creationId xmlns:p14="http://schemas.microsoft.com/office/powerpoint/2010/main" val="194157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659835"/>
            <a:ext cx="4015409" cy="2934788"/>
          </a:xfrm>
          <a:prstGeom prst="rect">
            <a:avLst/>
          </a:prstGeom>
        </p:spPr>
        <p:txBody>
          <a:bodyPr/>
          <a:lstStyle>
            <a:lvl1pPr>
              <a:defRPr sz="2000"/>
            </a:lvl1pPr>
            <a:lvl2pPr>
              <a:defRPr sz="2000"/>
            </a:lvl2pPr>
            <a:lvl3pPr>
              <a:defRPr sz="1800"/>
            </a:lvl3pPr>
            <a:lvl4pPr>
              <a:defRPr sz="18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1209" y="1659835"/>
            <a:ext cx="3985591" cy="2934788"/>
          </a:xfrm>
          <a:prstGeom prst="rect">
            <a:avLst/>
          </a:prstGeom>
        </p:spPr>
        <p:txBody>
          <a:bodyPr/>
          <a:lstStyle>
            <a:lvl1pPr>
              <a:defRPr sz="2000"/>
            </a:lvl1pPr>
            <a:lvl2pPr>
              <a:defRPr sz="2000"/>
            </a:lvl2pPr>
            <a:lvl3pPr>
              <a:defRPr sz="1800"/>
            </a:lvl3pPr>
            <a:lvl4pPr>
              <a:defRPr sz="18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0"/>
          </p:nvPr>
        </p:nvSpPr>
        <p:spPr/>
        <p:txBody>
          <a:bodyPr/>
          <a:lstStyle/>
          <a:p>
            <a:r>
              <a:rPr lang="en-US" dirty="0"/>
              <a:t>© 2017 IBM Corporation.  IBM Confidential.</a:t>
            </a:r>
          </a:p>
        </p:txBody>
      </p:sp>
      <p:sp>
        <p:nvSpPr>
          <p:cNvPr id="9" name="Slide Number Placeholder 8"/>
          <p:cNvSpPr>
            <a:spLocks noGrp="1"/>
          </p:cNvSpPr>
          <p:nvPr>
            <p:ph type="sldNum" sz="quarter" idx="11"/>
          </p:nvPr>
        </p:nvSpPr>
        <p:spPr/>
        <p:txBody>
          <a:bodyPr/>
          <a:lstStyle/>
          <a:p>
            <a:fld id="{DCA67E90-27B5-4870-A09C-2BCC15E3FF1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7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9835"/>
            <a:ext cx="4040188" cy="457200"/>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6" y="1659835"/>
            <a:ext cx="4041775" cy="457200"/>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2"/>
          <p:cNvSpPr>
            <a:spLocks noGrp="1"/>
          </p:cNvSpPr>
          <p:nvPr>
            <p:ph sz="half" idx="12"/>
          </p:nvPr>
        </p:nvSpPr>
        <p:spPr>
          <a:xfrm>
            <a:off x="457199" y="2236304"/>
            <a:ext cx="4015409" cy="2358318"/>
          </a:xfrm>
          <a:prstGeom prst="rect">
            <a:avLst/>
          </a:prstGeom>
        </p:spPr>
        <p:txBody>
          <a:bodyPr/>
          <a:lstStyle>
            <a:lvl1pPr>
              <a:defRPr sz="2000"/>
            </a:lvl1pPr>
            <a:lvl2pPr>
              <a:defRPr sz="2000"/>
            </a:lvl2pPr>
            <a:lvl3pPr>
              <a:defRPr sz="1800"/>
            </a:lvl3pPr>
            <a:lvl4pPr>
              <a:defRPr sz="18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4701209" y="2236304"/>
            <a:ext cx="3985591" cy="2358318"/>
          </a:xfrm>
          <a:prstGeom prst="rect">
            <a:avLst/>
          </a:prstGeom>
        </p:spPr>
        <p:txBody>
          <a:bodyPr/>
          <a:lstStyle>
            <a:lvl1pPr>
              <a:defRPr sz="2000"/>
            </a:lvl1pPr>
            <a:lvl2pPr>
              <a:defRPr sz="2000"/>
            </a:lvl2pPr>
            <a:lvl3pPr>
              <a:defRPr sz="1800"/>
            </a:lvl3pPr>
            <a:lvl4pPr>
              <a:defRPr sz="18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p:cNvSpPr>
            <a:spLocks noGrp="1"/>
          </p:cNvSpPr>
          <p:nvPr>
            <p:ph type="ftr" sz="quarter" idx="13"/>
          </p:nvPr>
        </p:nvSpPr>
        <p:spPr/>
        <p:txBody>
          <a:bodyPr/>
          <a:lstStyle/>
          <a:p>
            <a:r>
              <a:rPr lang="en-US" dirty="0"/>
              <a:t>© 2017 IBM Corporation.  IBM Confidential.</a:t>
            </a:r>
          </a:p>
        </p:txBody>
      </p:sp>
      <p:sp>
        <p:nvSpPr>
          <p:cNvPr id="13" name="Slide Number Placeholder 12"/>
          <p:cNvSpPr>
            <a:spLocks noGrp="1"/>
          </p:cNvSpPr>
          <p:nvPr>
            <p:ph type="sldNum" sz="quarter" idx="14"/>
          </p:nvPr>
        </p:nvSpPr>
        <p:spPr/>
        <p:txBody>
          <a:bodyPr/>
          <a:lstStyle/>
          <a:p>
            <a:fld id="{DCA67E90-27B5-4870-A09C-2BCC15E3FF12}" type="slidenum">
              <a:rPr lang="en-US" smtClean="0"/>
              <a:pPr/>
              <a:t>‹#›</a:t>
            </a:fld>
            <a:endParaRPr lang="en-US" dirty="0"/>
          </a:p>
        </p:txBody>
      </p:sp>
      <p:sp>
        <p:nvSpPr>
          <p:cNvPr id="14" name="Title 1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929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dirty="0"/>
              <a:t>© 2017 IBM Corporation.  IBM Confidential.</a:t>
            </a:r>
          </a:p>
        </p:txBody>
      </p:sp>
      <p:sp>
        <p:nvSpPr>
          <p:cNvPr id="7" name="Slide Number Placeholder 6"/>
          <p:cNvSpPr>
            <a:spLocks noGrp="1"/>
          </p:cNvSpPr>
          <p:nvPr>
            <p:ph type="sldNum" sz="quarter" idx="11"/>
          </p:nvPr>
        </p:nvSpPr>
        <p:spPr/>
        <p:txBody>
          <a:bodyPr/>
          <a:lstStyle/>
          <a:p>
            <a:fld id="{DCA67E90-27B5-4870-A09C-2BCC15E3FF12}"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489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t>© 2017 IBM Corporation.  IBM Confidential.</a:t>
            </a:r>
          </a:p>
        </p:txBody>
      </p:sp>
      <p:sp>
        <p:nvSpPr>
          <p:cNvPr id="5" name="Slide Number Placeholder 4"/>
          <p:cNvSpPr>
            <a:spLocks noGrp="1"/>
          </p:cNvSpPr>
          <p:nvPr>
            <p:ph type="sldNum" sz="quarter" idx="11"/>
          </p:nvPr>
        </p:nvSpPr>
        <p:spPr/>
        <p:txBody>
          <a:bodyPr/>
          <a:lstStyle/>
          <a:p>
            <a:fld id="{DCA67E90-27B5-4870-A09C-2BCC15E3FF12}" type="slidenum">
              <a:rPr lang="en-US" smtClean="0"/>
              <a:pPr/>
              <a:t>‹#›</a:t>
            </a:fld>
            <a:endParaRPr lang="en-US" dirty="0"/>
          </a:p>
        </p:txBody>
      </p:sp>
    </p:spTree>
    <p:extLst>
      <p:ext uri="{BB962C8B-B14F-4D97-AF65-F5344CB8AC3E}">
        <p14:creationId xmlns:p14="http://schemas.microsoft.com/office/powerpoint/2010/main" val="378185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4337" y="745435"/>
            <a:ext cx="3008313" cy="766129"/>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745435"/>
            <a:ext cx="5111750" cy="3849187"/>
          </a:xfrm>
          <a:prstGeom prst="rect">
            <a:avLst/>
          </a:prstGeom>
        </p:spPr>
        <p:txBody>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619663"/>
            <a:ext cx="3008313" cy="2974960"/>
          </a:xfrm>
          <a:prstGeom prst="rect">
            <a:avLst/>
          </a:prstGeo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6"/>
          <p:cNvSpPr>
            <a:spLocks noGrp="1"/>
          </p:cNvSpPr>
          <p:nvPr>
            <p:ph type="ftr" sz="quarter" idx="10"/>
          </p:nvPr>
        </p:nvSpPr>
        <p:spPr/>
        <p:txBody>
          <a:bodyPr/>
          <a:lstStyle/>
          <a:p>
            <a:r>
              <a:rPr lang="en-US" dirty="0"/>
              <a:t>© 2017 IBM Corporation.  IBM Confidential.</a:t>
            </a:r>
          </a:p>
        </p:txBody>
      </p:sp>
      <p:sp>
        <p:nvSpPr>
          <p:cNvPr id="8" name="Slide Number Placeholder 7"/>
          <p:cNvSpPr>
            <a:spLocks noGrp="1"/>
          </p:cNvSpPr>
          <p:nvPr>
            <p:ph type="sldNum" sz="quarter" idx="11"/>
          </p:nvPr>
        </p:nvSpPr>
        <p:spPr/>
        <p:txBody>
          <a:bodyPr/>
          <a:lstStyle/>
          <a:p>
            <a:fld id="{DCA67E90-27B5-4870-A09C-2BCC15E3FF12}" type="slidenum">
              <a:rPr lang="en-US" smtClean="0"/>
              <a:pPr/>
              <a:t>‹#›</a:t>
            </a:fld>
            <a:endParaRPr lang="en-US" dirty="0"/>
          </a:p>
        </p:txBody>
      </p:sp>
    </p:spTree>
    <p:extLst>
      <p:ext uri="{BB962C8B-B14F-4D97-AF65-F5344CB8AC3E}">
        <p14:creationId xmlns:p14="http://schemas.microsoft.com/office/powerpoint/2010/main" val="350370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200" y="279954"/>
            <a:ext cx="2109129" cy="188621"/>
          </a:xfrm>
          <a:prstGeom prst="rect">
            <a:avLst/>
          </a:prstGeom>
        </p:spPr>
      </p:pic>
      <p:sp>
        <p:nvSpPr>
          <p:cNvPr id="10" name="Line 9"/>
          <p:cNvSpPr>
            <a:spLocks noChangeShapeType="1"/>
          </p:cNvSpPr>
          <p:nvPr/>
        </p:nvSpPr>
        <p:spPr bwMode="auto">
          <a:xfrm>
            <a:off x="457200" y="622854"/>
            <a:ext cx="8229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dirty="0">
              <a:latin typeface="Arial" charset="0"/>
              <a:ea typeface="ヒラギノ角ゴ Pro W3" charset="0"/>
              <a:cs typeface="ヒラギノ角ゴ Pro W3" charset="0"/>
            </a:endParaRPr>
          </a:p>
        </p:txBody>
      </p:sp>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76297" y="278430"/>
            <a:ext cx="510503" cy="192024"/>
          </a:xfrm>
          <a:prstGeom prst="rect">
            <a:avLst/>
          </a:prstGeom>
        </p:spPr>
      </p:pic>
      <p:sp>
        <p:nvSpPr>
          <p:cNvPr id="2" name="Title Placeholder 1"/>
          <p:cNvSpPr>
            <a:spLocks noGrp="1"/>
          </p:cNvSpPr>
          <p:nvPr>
            <p:ph type="title"/>
          </p:nvPr>
        </p:nvSpPr>
        <p:spPr>
          <a:xfrm>
            <a:off x="457200" y="745434"/>
            <a:ext cx="8229600" cy="844957"/>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59835"/>
            <a:ext cx="8229600" cy="293439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457200" y="4767263"/>
            <a:ext cx="2895600" cy="182880"/>
          </a:xfrm>
          <a:prstGeom prst="rect">
            <a:avLst/>
          </a:prstGeom>
        </p:spPr>
        <p:txBody>
          <a:bodyPr vert="horz" lIns="0" tIns="0" rIns="0" bIns="0" rtlCol="0" anchor="ctr"/>
          <a:lstStyle>
            <a:lvl1pPr algn="l">
              <a:defRPr sz="800">
                <a:solidFill>
                  <a:schemeClr val="tx1"/>
                </a:solidFill>
              </a:defRPr>
            </a:lvl1pPr>
          </a:lstStyle>
          <a:p>
            <a:r>
              <a:rPr lang="en-US" dirty="0"/>
              <a:t>© 2017 IBM Corporation.  IBM Confidential.</a:t>
            </a:r>
          </a:p>
        </p:txBody>
      </p:sp>
      <p:sp>
        <p:nvSpPr>
          <p:cNvPr id="5" name="Slide Number Placeholder 4"/>
          <p:cNvSpPr>
            <a:spLocks noGrp="1"/>
          </p:cNvSpPr>
          <p:nvPr>
            <p:ph type="sldNum" sz="quarter" idx="4"/>
          </p:nvPr>
        </p:nvSpPr>
        <p:spPr>
          <a:xfrm>
            <a:off x="8229600" y="4767263"/>
            <a:ext cx="457200" cy="182880"/>
          </a:xfrm>
          <a:prstGeom prst="rect">
            <a:avLst/>
          </a:prstGeom>
        </p:spPr>
        <p:txBody>
          <a:bodyPr vert="horz" lIns="0" tIns="0" rIns="0" bIns="0" rtlCol="0" anchor="ctr"/>
          <a:lstStyle>
            <a:lvl1pPr algn="r">
              <a:defRPr sz="800">
                <a:solidFill>
                  <a:schemeClr val="tx1"/>
                </a:solidFill>
              </a:defRPr>
            </a:lvl1pPr>
          </a:lstStyle>
          <a:p>
            <a:fld id="{DCA67E90-27B5-4870-A09C-2BCC15E3FF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8" r:id="rId1"/>
    <p:sldLayoutId id="2147483908" r:id="rId2"/>
    <p:sldLayoutId id="2147483919" r:id="rId3"/>
    <p:sldLayoutId id="2147483921" r:id="rId4"/>
    <p:sldLayoutId id="2147483909" r:id="rId5"/>
    <p:sldLayoutId id="2147483920"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Lst>
  <p:hf hdr="0"/>
  <p:txStyles>
    <p:titleStyle>
      <a:lvl1pPr algn="l" rtl="0" eaLnBrk="1" fontAlgn="base" hangingPunct="1">
        <a:spcBef>
          <a:spcPct val="0"/>
        </a:spcBef>
        <a:spcAft>
          <a:spcPct val="0"/>
        </a:spcAft>
        <a:defRPr sz="2400" b="1">
          <a:solidFill>
            <a:srgbClr val="004266"/>
          </a:solidFill>
          <a:latin typeface="+mj-lt"/>
          <a:ea typeface="MS PGothic" pitchFamily="34" charset="-128"/>
          <a:cs typeface="ＭＳ Ｐゴシック" charset="0"/>
        </a:defRPr>
      </a:lvl1pPr>
      <a:lvl2pPr algn="l" rtl="0" eaLnBrk="1" fontAlgn="base" hangingPunct="1">
        <a:spcBef>
          <a:spcPct val="0"/>
        </a:spcBef>
        <a:spcAft>
          <a:spcPct val="0"/>
        </a:spcAft>
        <a:defRPr sz="2400" b="1">
          <a:solidFill>
            <a:srgbClr val="004266"/>
          </a:solidFill>
          <a:latin typeface="Arial" charset="0"/>
          <a:ea typeface="MS PGothic" pitchFamily="34" charset="-128"/>
          <a:cs typeface="ＭＳ Ｐゴシック" charset="0"/>
        </a:defRPr>
      </a:lvl2pPr>
      <a:lvl3pPr algn="l" rtl="0" eaLnBrk="1" fontAlgn="base" hangingPunct="1">
        <a:spcBef>
          <a:spcPct val="0"/>
        </a:spcBef>
        <a:spcAft>
          <a:spcPct val="0"/>
        </a:spcAft>
        <a:defRPr sz="2400" b="1">
          <a:solidFill>
            <a:srgbClr val="004266"/>
          </a:solidFill>
          <a:latin typeface="Arial" charset="0"/>
          <a:ea typeface="MS PGothic" pitchFamily="34" charset="-128"/>
          <a:cs typeface="ＭＳ Ｐゴシック" charset="0"/>
        </a:defRPr>
      </a:lvl3pPr>
      <a:lvl4pPr algn="l" rtl="0" eaLnBrk="1" fontAlgn="base" hangingPunct="1">
        <a:spcBef>
          <a:spcPct val="0"/>
        </a:spcBef>
        <a:spcAft>
          <a:spcPct val="0"/>
        </a:spcAft>
        <a:defRPr sz="2400" b="1">
          <a:solidFill>
            <a:srgbClr val="004266"/>
          </a:solidFill>
          <a:latin typeface="Arial" charset="0"/>
          <a:ea typeface="MS PGothic" pitchFamily="34" charset="-128"/>
          <a:cs typeface="ＭＳ Ｐゴシック" charset="0"/>
        </a:defRPr>
      </a:lvl4pPr>
      <a:lvl5pPr algn="l" rtl="0" eaLnBrk="1" fontAlgn="base" hangingPunct="1">
        <a:spcBef>
          <a:spcPct val="0"/>
        </a:spcBef>
        <a:spcAft>
          <a:spcPct val="0"/>
        </a:spcAft>
        <a:defRPr sz="2400" b="1">
          <a:solidFill>
            <a:srgbClr val="004266"/>
          </a:solidFill>
          <a:latin typeface="Arial" charset="0"/>
          <a:ea typeface="MS PGothic" pitchFamily="34" charset="-128"/>
          <a:cs typeface="ＭＳ Ｐゴシック" charset="0"/>
        </a:defRPr>
      </a:lvl5pPr>
      <a:lvl6pPr marL="457200" algn="l" rtl="0" eaLnBrk="1" fontAlgn="base" hangingPunct="1">
        <a:spcBef>
          <a:spcPct val="0"/>
        </a:spcBef>
        <a:spcAft>
          <a:spcPct val="0"/>
        </a:spcAft>
        <a:defRPr sz="2800" b="1">
          <a:solidFill>
            <a:srgbClr val="004266"/>
          </a:solidFill>
          <a:latin typeface="Arial" charset="0"/>
          <a:ea typeface="ＭＳ Ｐゴシック" charset="0"/>
        </a:defRPr>
      </a:lvl6pPr>
      <a:lvl7pPr marL="914400" algn="l" rtl="0" eaLnBrk="1" fontAlgn="base" hangingPunct="1">
        <a:spcBef>
          <a:spcPct val="0"/>
        </a:spcBef>
        <a:spcAft>
          <a:spcPct val="0"/>
        </a:spcAft>
        <a:defRPr sz="2800" b="1">
          <a:solidFill>
            <a:srgbClr val="004266"/>
          </a:solidFill>
          <a:latin typeface="Arial" charset="0"/>
          <a:ea typeface="ＭＳ Ｐゴシック" charset="0"/>
        </a:defRPr>
      </a:lvl7pPr>
      <a:lvl8pPr marL="1371600" algn="l" rtl="0" eaLnBrk="1" fontAlgn="base" hangingPunct="1">
        <a:spcBef>
          <a:spcPct val="0"/>
        </a:spcBef>
        <a:spcAft>
          <a:spcPct val="0"/>
        </a:spcAft>
        <a:defRPr sz="2800" b="1">
          <a:solidFill>
            <a:srgbClr val="004266"/>
          </a:solidFill>
          <a:latin typeface="Arial" charset="0"/>
          <a:ea typeface="ＭＳ Ｐゴシック" charset="0"/>
        </a:defRPr>
      </a:lvl8pPr>
      <a:lvl9pPr marL="1828800" algn="l" rtl="0" eaLnBrk="1" fontAlgn="base" hangingPunct="1">
        <a:spcBef>
          <a:spcPct val="0"/>
        </a:spcBef>
        <a:spcAft>
          <a:spcPct val="0"/>
        </a:spcAft>
        <a:defRPr sz="2800" b="1">
          <a:solidFill>
            <a:srgbClr val="004266"/>
          </a:solidFill>
          <a:latin typeface="Arial" charset="0"/>
          <a:ea typeface="ＭＳ Ｐゴシック" charset="0"/>
        </a:defRPr>
      </a:lvl9pPr>
    </p:titleStyle>
    <p:bodyStyle>
      <a:lvl1pPr marL="231775" indent="-231775" algn="l" rtl="0" eaLnBrk="1" fontAlgn="base" hangingPunct="1">
        <a:spcBef>
          <a:spcPct val="20000"/>
        </a:spcBef>
        <a:spcAft>
          <a:spcPct val="0"/>
        </a:spcAft>
        <a:buChar char="•"/>
        <a:defRPr sz="2000">
          <a:solidFill>
            <a:srgbClr val="004266"/>
          </a:solidFill>
          <a:latin typeface="+mn-lt"/>
          <a:ea typeface="MS PGothic" pitchFamily="34" charset="-128"/>
          <a:cs typeface="ＭＳ Ｐゴシック" charset="0"/>
        </a:defRPr>
      </a:lvl1pPr>
      <a:lvl2pPr marL="576263" indent="-230188" algn="l" rtl="0" eaLnBrk="1" fontAlgn="base" hangingPunct="1">
        <a:spcBef>
          <a:spcPct val="20000"/>
        </a:spcBef>
        <a:spcAft>
          <a:spcPct val="0"/>
        </a:spcAft>
        <a:buFont typeface="Arial" pitchFamily="34" charset="0"/>
        <a:buChar char="–"/>
        <a:tabLst/>
        <a:defRPr sz="2000">
          <a:solidFill>
            <a:srgbClr val="004266"/>
          </a:solidFill>
          <a:latin typeface="+mn-lt"/>
          <a:ea typeface="MS PGothic" pitchFamily="34" charset="-128"/>
        </a:defRPr>
      </a:lvl2pPr>
      <a:lvl3pPr marL="1033463" indent="-228600" algn="l" rtl="0" eaLnBrk="1" fontAlgn="base" hangingPunct="1">
        <a:spcBef>
          <a:spcPct val="20000"/>
        </a:spcBef>
        <a:spcAft>
          <a:spcPct val="0"/>
        </a:spcAft>
        <a:buFont typeface="Arial" pitchFamily="34" charset="0"/>
        <a:buChar char="–"/>
        <a:defRPr sz="1800">
          <a:solidFill>
            <a:schemeClr val="tx1"/>
          </a:solidFill>
          <a:latin typeface="+mn-lt"/>
          <a:ea typeface="MS PGothic" pitchFamily="34" charset="-128"/>
        </a:defRPr>
      </a:lvl3pPr>
      <a:lvl4pPr marL="1490663" indent="-228600" algn="l" rtl="0" eaLnBrk="1" fontAlgn="base" hangingPunct="1">
        <a:spcBef>
          <a:spcPct val="20000"/>
        </a:spcBef>
        <a:spcAft>
          <a:spcPct val="0"/>
        </a:spcAft>
        <a:buChar char="–"/>
        <a:defRPr sz="1800">
          <a:solidFill>
            <a:schemeClr val="tx1"/>
          </a:solidFill>
          <a:latin typeface="+mn-lt"/>
          <a:ea typeface="MS PGothic" pitchFamily="34" charset="-128"/>
        </a:defRPr>
      </a:lvl4pPr>
      <a:lvl5pPr marL="1828800" indent="-228600" algn="l" rtl="0" eaLnBrk="1" fontAlgn="base" hangingPunct="1">
        <a:spcBef>
          <a:spcPct val="20000"/>
        </a:spcBef>
        <a:spcAft>
          <a:spcPct val="0"/>
        </a:spcAft>
        <a:buChar char="»"/>
        <a:defRPr sz="16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bm.box.com/s/rqe2pqxcedqiquiot5mgkgy4gawm2i9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57200" y="1983225"/>
            <a:ext cx="5886894" cy="717113"/>
          </a:xfrm>
        </p:spPr>
        <p:txBody>
          <a:bodyPr>
            <a:normAutofit/>
          </a:bodyPr>
          <a:lstStyle/>
          <a:p>
            <a:r>
              <a:rPr lang="en-US" sz="2000" dirty="0"/>
              <a:t>Population Classification EMR Based Model</a:t>
            </a:r>
            <a:br>
              <a:rPr lang="en-US" sz="2000" dirty="0"/>
            </a:br>
            <a:r>
              <a:rPr lang="en-US" sz="2000" dirty="0"/>
              <a:t>Final Considerations</a:t>
            </a:r>
          </a:p>
        </p:txBody>
      </p:sp>
      <p:sp>
        <p:nvSpPr>
          <p:cNvPr id="19459" name="Rectangle 3"/>
          <p:cNvSpPr>
            <a:spLocks noGrp="1" noChangeArrowheads="1"/>
          </p:cNvSpPr>
          <p:nvPr>
            <p:ph type="subTitle" idx="1"/>
          </p:nvPr>
        </p:nvSpPr>
        <p:spPr/>
        <p:txBody>
          <a:bodyPr/>
          <a:lstStyle/>
          <a:p>
            <a:r>
              <a:rPr lang="en-US" dirty="0"/>
              <a:t>Emerging Analytics</a:t>
            </a:r>
          </a:p>
          <a:p>
            <a:r>
              <a:rPr lang="en-US" dirty="0"/>
              <a:t>IBM WH VBC</a:t>
            </a:r>
          </a:p>
          <a:p>
            <a:endParaRPr lang="en-US" dirty="0"/>
          </a:p>
          <a:p>
            <a:endParaRPr lang="en-US" dirty="0"/>
          </a:p>
          <a:p>
            <a:endParaRPr lang="en-US" dirty="0"/>
          </a:p>
        </p:txBody>
      </p:sp>
      <p:sp>
        <p:nvSpPr>
          <p:cNvPr id="6" name="TextBox 5"/>
          <p:cNvSpPr txBox="1"/>
          <p:nvPr/>
        </p:nvSpPr>
        <p:spPr>
          <a:xfrm>
            <a:off x="404949" y="3618473"/>
            <a:ext cx="5019261" cy="276999"/>
          </a:xfrm>
          <a:prstGeom prst="rect">
            <a:avLst/>
          </a:prstGeom>
          <a:noFill/>
        </p:spPr>
        <p:txBody>
          <a:bodyPr wrap="square" lIns="0" rIns="0" rtlCol="0">
            <a:spAutoFit/>
          </a:bodyPr>
          <a:lstStyle/>
          <a:p>
            <a:r>
              <a:rPr lang="en-US" sz="1200" dirty="0"/>
              <a:t>January, 2018</a:t>
            </a:r>
          </a:p>
        </p:txBody>
      </p:sp>
      <p:sp>
        <p:nvSpPr>
          <p:cNvPr id="4" name="Footer Placeholder 3"/>
          <p:cNvSpPr>
            <a:spLocks noGrp="1"/>
          </p:cNvSpPr>
          <p:nvPr>
            <p:ph type="ftr" sz="quarter" idx="10"/>
          </p:nvPr>
        </p:nvSpPr>
        <p:spPr/>
        <p:txBody>
          <a:bodyPr/>
          <a:lstStyle/>
          <a:p>
            <a:r>
              <a:rPr lang="en-US" dirty="0"/>
              <a:t>© 2017 IBM Corporation.  IBM Confidential.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4ACA9E-D205-4BAB-A383-F419237F70ED}"/>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E1DE43BB-50EB-42C0-A24E-D08C32E40125}"/>
              </a:ext>
            </a:extLst>
          </p:cNvPr>
          <p:cNvSpPr>
            <a:spLocks noGrp="1"/>
          </p:cNvSpPr>
          <p:nvPr>
            <p:ph type="sldNum" sz="quarter" idx="11"/>
          </p:nvPr>
        </p:nvSpPr>
        <p:spPr/>
        <p:txBody>
          <a:bodyPr/>
          <a:lstStyle/>
          <a:p>
            <a:fld id="{DCA67E90-27B5-4870-A09C-2BCC15E3FF12}" type="slidenum">
              <a:rPr lang="en-US" smtClean="0"/>
              <a:pPr/>
              <a:t>10</a:t>
            </a:fld>
            <a:endParaRPr lang="en-US" dirty="0"/>
          </a:p>
        </p:txBody>
      </p:sp>
      <p:sp>
        <p:nvSpPr>
          <p:cNvPr id="5" name="Title 4">
            <a:extLst>
              <a:ext uri="{FF2B5EF4-FFF2-40B4-BE49-F238E27FC236}">
                <a16:creationId xmlns:a16="http://schemas.microsoft.com/office/drawing/2014/main" id="{1B352BC4-DE6B-4834-9750-E9005571AD36}"/>
              </a:ext>
            </a:extLst>
          </p:cNvPr>
          <p:cNvSpPr>
            <a:spLocks noGrp="1"/>
          </p:cNvSpPr>
          <p:nvPr>
            <p:ph type="title"/>
          </p:nvPr>
        </p:nvSpPr>
        <p:spPr/>
        <p:txBody>
          <a:bodyPr/>
          <a:lstStyle/>
          <a:p>
            <a:r>
              <a:rPr lang="en-US" dirty="0">
                <a:solidFill>
                  <a:schemeClr val="tx1">
                    <a:lumMod val="60000"/>
                    <a:lumOff val="40000"/>
                  </a:schemeClr>
                </a:solidFill>
              </a:rPr>
              <a:t>What have we learned about …</a:t>
            </a:r>
          </a:p>
        </p:txBody>
      </p:sp>
    </p:spTree>
    <p:extLst>
      <p:ext uri="{BB962C8B-B14F-4D97-AF65-F5344CB8AC3E}">
        <p14:creationId xmlns:p14="http://schemas.microsoft.com/office/powerpoint/2010/main" val="355342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C2CB57-399A-4A36-98E4-C9014B56BED7}"/>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0D600C5C-39C5-45AA-BFEA-83F94A140B1F}"/>
              </a:ext>
            </a:extLst>
          </p:cNvPr>
          <p:cNvSpPr>
            <a:spLocks noGrp="1"/>
          </p:cNvSpPr>
          <p:nvPr>
            <p:ph type="sldNum" sz="quarter" idx="11"/>
          </p:nvPr>
        </p:nvSpPr>
        <p:spPr/>
        <p:txBody>
          <a:bodyPr/>
          <a:lstStyle/>
          <a:p>
            <a:fld id="{DCA67E90-27B5-4870-A09C-2BCC15E3FF12}" type="slidenum">
              <a:rPr lang="en-US" smtClean="0"/>
              <a:pPr/>
              <a:t>11</a:t>
            </a:fld>
            <a:endParaRPr lang="en-US" dirty="0"/>
          </a:p>
        </p:txBody>
      </p:sp>
      <p:sp>
        <p:nvSpPr>
          <p:cNvPr id="4" name="Text Placeholder 3">
            <a:extLst>
              <a:ext uri="{FF2B5EF4-FFF2-40B4-BE49-F238E27FC236}">
                <a16:creationId xmlns:a16="http://schemas.microsoft.com/office/drawing/2014/main" id="{D8DC23FD-29D8-4D03-8BC1-F0ECCA1730CD}"/>
              </a:ext>
            </a:extLst>
          </p:cNvPr>
          <p:cNvSpPr>
            <a:spLocks noGrp="1"/>
          </p:cNvSpPr>
          <p:nvPr>
            <p:ph type="body" sz="quarter" idx="12"/>
          </p:nvPr>
        </p:nvSpPr>
        <p:spPr>
          <a:xfrm>
            <a:off x="457200" y="1214847"/>
            <a:ext cx="8229600" cy="3416789"/>
          </a:xfrm>
        </p:spPr>
        <p:txBody>
          <a:bodyPr>
            <a:normAutofit fontScale="85000" lnSpcReduction="20000"/>
          </a:bodyPr>
          <a:lstStyle/>
          <a:p>
            <a:r>
              <a:rPr lang="en-US" dirty="0"/>
              <a:t>EMR data is very different from claims in terms of the information it contains. The assumptions that same kind of basic information (diagnosis, encounters with providers and the type of encounters, drugs taken) is available in either system (claims vs. EMR) is generally not true.</a:t>
            </a:r>
          </a:p>
          <a:p>
            <a:r>
              <a:rPr lang="en-US" dirty="0"/>
              <a:t>On the positive note, there are pockets of data where high concordance between the two systems is possible but the subpopulations are diminishing a lot in these cases.</a:t>
            </a:r>
          </a:p>
          <a:p>
            <a:r>
              <a:rPr lang="en-US" dirty="0"/>
              <a:t>Processing the EMR data is multiple folds more challenging due to the lack of standardized values in EMR. Even simple events like office visits can be challenging to identify.</a:t>
            </a:r>
          </a:p>
          <a:p>
            <a:r>
              <a:rPr lang="en-US" dirty="0"/>
              <a:t>It is not always the case that claims have the most complete history of encounters, so caution must be taken when claims are considered the base for golden standard.</a:t>
            </a:r>
          </a:p>
          <a:p>
            <a:r>
              <a:rPr lang="en-US" dirty="0"/>
              <a:t>Training the model is cheap and fast, features computation is expansive and slow.</a:t>
            </a:r>
          </a:p>
          <a:p>
            <a:endParaRPr lang="en-US" dirty="0"/>
          </a:p>
          <a:p>
            <a:endParaRPr lang="en-US" dirty="0"/>
          </a:p>
          <a:p>
            <a:endParaRPr lang="en-US" dirty="0"/>
          </a:p>
        </p:txBody>
      </p:sp>
      <p:sp>
        <p:nvSpPr>
          <p:cNvPr id="5" name="Title 4">
            <a:extLst>
              <a:ext uri="{FF2B5EF4-FFF2-40B4-BE49-F238E27FC236}">
                <a16:creationId xmlns:a16="http://schemas.microsoft.com/office/drawing/2014/main" id="{0C7595E1-D702-45BA-9B8B-94F8672A11D7}"/>
              </a:ext>
            </a:extLst>
          </p:cNvPr>
          <p:cNvSpPr>
            <a:spLocks noGrp="1"/>
          </p:cNvSpPr>
          <p:nvPr>
            <p:ph type="title"/>
          </p:nvPr>
        </p:nvSpPr>
        <p:spPr>
          <a:xfrm>
            <a:off x="457200" y="745435"/>
            <a:ext cx="8229600" cy="469412"/>
          </a:xfrm>
        </p:spPr>
        <p:txBody>
          <a:bodyPr/>
          <a:lstStyle/>
          <a:p>
            <a:r>
              <a:rPr lang="en-US" dirty="0"/>
              <a:t> … </a:t>
            </a:r>
            <a:r>
              <a:rPr lang="en-US" dirty="0">
                <a:solidFill>
                  <a:schemeClr val="tx1">
                    <a:lumMod val="60000"/>
                    <a:lumOff val="40000"/>
                  </a:schemeClr>
                </a:solidFill>
              </a:rPr>
              <a:t>about the data and the model?</a:t>
            </a:r>
          </a:p>
        </p:txBody>
      </p:sp>
    </p:spTree>
    <p:extLst>
      <p:ext uri="{BB962C8B-B14F-4D97-AF65-F5344CB8AC3E}">
        <p14:creationId xmlns:p14="http://schemas.microsoft.com/office/powerpoint/2010/main" val="216363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C2CB57-399A-4A36-98E4-C9014B56BED7}"/>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0D600C5C-39C5-45AA-BFEA-83F94A140B1F}"/>
              </a:ext>
            </a:extLst>
          </p:cNvPr>
          <p:cNvSpPr>
            <a:spLocks noGrp="1"/>
          </p:cNvSpPr>
          <p:nvPr>
            <p:ph type="sldNum" sz="quarter" idx="11"/>
          </p:nvPr>
        </p:nvSpPr>
        <p:spPr/>
        <p:txBody>
          <a:bodyPr/>
          <a:lstStyle/>
          <a:p>
            <a:fld id="{DCA67E90-27B5-4870-A09C-2BCC15E3FF12}" type="slidenum">
              <a:rPr lang="en-US" smtClean="0"/>
              <a:pPr/>
              <a:t>12</a:t>
            </a:fld>
            <a:endParaRPr lang="en-US" dirty="0"/>
          </a:p>
        </p:txBody>
      </p:sp>
      <p:sp>
        <p:nvSpPr>
          <p:cNvPr id="4" name="Text Placeholder 3">
            <a:extLst>
              <a:ext uri="{FF2B5EF4-FFF2-40B4-BE49-F238E27FC236}">
                <a16:creationId xmlns:a16="http://schemas.microsoft.com/office/drawing/2014/main" id="{D8DC23FD-29D8-4D03-8BC1-F0ECCA1730CD}"/>
              </a:ext>
            </a:extLst>
          </p:cNvPr>
          <p:cNvSpPr>
            <a:spLocks noGrp="1"/>
          </p:cNvSpPr>
          <p:nvPr>
            <p:ph type="body" sz="quarter" idx="12"/>
          </p:nvPr>
        </p:nvSpPr>
        <p:spPr>
          <a:xfrm>
            <a:off x="457200" y="1214847"/>
            <a:ext cx="8229600" cy="3416789"/>
          </a:xfrm>
        </p:spPr>
        <p:txBody>
          <a:bodyPr>
            <a:normAutofit/>
          </a:bodyPr>
          <a:lstStyle/>
          <a:p>
            <a:r>
              <a:rPr lang="en-US" dirty="0"/>
              <a:t>Sprints work! But we need to manage better the expectations for the work we can do in the 2 weeks timeframe. Or change the timeframe.</a:t>
            </a:r>
          </a:p>
          <a:p>
            <a:r>
              <a:rPr lang="en-US" dirty="0"/>
              <a:t>Trello works! Everybody liked to use it as it was easy to adopt it. But we need to do better job at keeping the boards cleaner and set up the right amount of work so that they don’t become cluttered (see point above).</a:t>
            </a:r>
          </a:p>
          <a:p>
            <a:r>
              <a:rPr lang="en-US" dirty="0"/>
              <a:t>Offering Management needs to get more involved! We could use more interaction and guidance to take the right decisions for shaping the product.</a:t>
            </a:r>
          </a:p>
          <a:p>
            <a:endParaRPr lang="en-US" dirty="0"/>
          </a:p>
          <a:p>
            <a:endParaRPr lang="en-US" dirty="0"/>
          </a:p>
        </p:txBody>
      </p:sp>
      <p:sp>
        <p:nvSpPr>
          <p:cNvPr id="5" name="Title 4">
            <a:extLst>
              <a:ext uri="{FF2B5EF4-FFF2-40B4-BE49-F238E27FC236}">
                <a16:creationId xmlns:a16="http://schemas.microsoft.com/office/drawing/2014/main" id="{0C7595E1-D702-45BA-9B8B-94F8672A11D7}"/>
              </a:ext>
            </a:extLst>
          </p:cNvPr>
          <p:cNvSpPr>
            <a:spLocks noGrp="1"/>
          </p:cNvSpPr>
          <p:nvPr>
            <p:ph type="title"/>
          </p:nvPr>
        </p:nvSpPr>
        <p:spPr>
          <a:xfrm>
            <a:off x="457200" y="745435"/>
            <a:ext cx="8229600" cy="469412"/>
          </a:xfrm>
        </p:spPr>
        <p:txBody>
          <a:bodyPr/>
          <a:lstStyle/>
          <a:p>
            <a:r>
              <a:rPr lang="en-US" dirty="0"/>
              <a:t> … </a:t>
            </a:r>
            <a:r>
              <a:rPr lang="en-US" dirty="0">
                <a:solidFill>
                  <a:schemeClr val="tx1">
                    <a:lumMod val="60000"/>
                    <a:lumOff val="40000"/>
                  </a:schemeClr>
                </a:solidFill>
              </a:rPr>
              <a:t>about managing our own projects? – Part 1</a:t>
            </a:r>
          </a:p>
        </p:txBody>
      </p:sp>
    </p:spTree>
    <p:extLst>
      <p:ext uri="{BB962C8B-B14F-4D97-AF65-F5344CB8AC3E}">
        <p14:creationId xmlns:p14="http://schemas.microsoft.com/office/powerpoint/2010/main" val="22265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C2CB57-399A-4A36-98E4-C9014B56BED7}"/>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0D600C5C-39C5-45AA-BFEA-83F94A140B1F}"/>
              </a:ext>
            </a:extLst>
          </p:cNvPr>
          <p:cNvSpPr>
            <a:spLocks noGrp="1"/>
          </p:cNvSpPr>
          <p:nvPr>
            <p:ph type="sldNum" sz="quarter" idx="11"/>
          </p:nvPr>
        </p:nvSpPr>
        <p:spPr/>
        <p:txBody>
          <a:bodyPr/>
          <a:lstStyle/>
          <a:p>
            <a:fld id="{DCA67E90-27B5-4870-A09C-2BCC15E3FF12}" type="slidenum">
              <a:rPr lang="en-US" smtClean="0"/>
              <a:pPr/>
              <a:t>13</a:t>
            </a:fld>
            <a:endParaRPr lang="en-US" dirty="0"/>
          </a:p>
        </p:txBody>
      </p:sp>
      <p:sp>
        <p:nvSpPr>
          <p:cNvPr id="4" name="Text Placeholder 3">
            <a:extLst>
              <a:ext uri="{FF2B5EF4-FFF2-40B4-BE49-F238E27FC236}">
                <a16:creationId xmlns:a16="http://schemas.microsoft.com/office/drawing/2014/main" id="{D8DC23FD-29D8-4D03-8BC1-F0ECCA1730CD}"/>
              </a:ext>
            </a:extLst>
          </p:cNvPr>
          <p:cNvSpPr>
            <a:spLocks noGrp="1"/>
          </p:cNvSpPr>
          <p:nvPr>
            <p:ph type="body" sz="quarter" idx="12"/>
          </p:nvPr>
        </p:nvSpPr>
        <p:spPr>
          <a:xfrm>
            <a:off x="457200" y="1214847"/>
            <a:ext cx="8229600" cy="3416789"/>
          </a:xfrm>
        </p:spPr>
        <p:txBody>
          <a:bodyPr>
            <a:normAutofit fontScale="92500" lnSpcReduction="10000"/>
          </a:bodyPr>
          <a:lstStyle/>
          <a:p>
            <a:r>
              <a:rPr lang="en-US" dirty="0"/>
              <a:t>Not enough time allowed for the Sprint meetings as 30 minutes are barely enough to start the meeting and review where the project was 2 weeks ago. We need longer Sprint reviews.</a:t>
            </a:r>
          </a:p>
          <a:p>
            <a:r>
              <a:rPr lang="en-US" dirty="0"/>
              <a:t>Weekly working sessions are the best way to communicate with each others and make progress as a group. The project may benefit from having more than one session per week.</a:t>
            </a:r>
          </a:p>
          <a:p>
            <a:r>
              <a:rPr lang="en-US" dirty="0"/>
              <a:t>A lot of time is spent to prepare for the Sprint reviews. Either longer time intervals between the sprints or better ways to communicate the work done may help making us more efficient.</a:t>
            </a:r>
          </a:p>
          <a:p>
            <a:r>
              <a:rPr lang="en-US" dirty="0"/>
              <a:t> We generally lacked any communication with Stakeholders between the Sprint reviews. Improving this can help improve the point above too. </a:t>
            </a:r>
          </a:p>
          <a:p>
            <a:endParaRPr lang="en-US" dirty="0"/>
          </a:p>
          <a:p>
            <a:endParaRPr lang="en-US" dirty="0"/>
          </a:p>
        </p:txBody>
      </p:sp>
      <p:sp>
        <p:nvSpPr>
          <p:cNvPr id="5" name="Title 4">
            <a:extLst>
              <a:ext uri="{FF2B5EF4-FFF2-40B4-BE49-F238E27FC236}">
                <a16:creationId xmlns:a16="http://schemas.microsoft.com/office/drawing/2014/main" id="{0C7595E1-D702-45BA-9B8B-94F8672A11D7}"/>
              </a:ext>
            </a:extLst>
          </p:cNvPr>
          <p:cNvSpPr>
            <a:spLocks noGrp="1"/>
          </p:cNvSpPr>
          <p:nvPr>
            <p:ph type="title"/>
          </p:nvPr>
        </p:nvSpPr>
        <p:spPr>
          <a:xfrm>
            <a:off x="457200" y="745435"/>
            <a:ext cx="8229600" cy="469412"/>
          </a:xfrm>
        </p:spPr>
        <p:txBody>
          <a:bodyPr/>
          <a:lstStyle/>
          <a:p>
            <a:r>
              <a:rPr lang="en-US" dirty="0"/>
              <a:t> … </a:t>
            </a:r>
            <a:r>
              <a:rPr lang="en-US" dirty="0">
                <a:solidFill>
                  <a:schemeClr val="tx1">
                    <a:lumMod val="60000"/>
                    <a:lumOff val="40000"/>
                  </a:schemeClr>
                </a:solidFill>
              </a:rPr>
              <a:t>about managing our own projects? – Part 2</a:t>
            </a:r>
          </a:p>
        </p:txBody>
      </p:sp>
    </p:spTree>
    <p:extLst>
      <p:ext uri="{BB962C8B-B14F-4D97-AF65-F5344CB8AC3E}">
        <p14:creationId xmlns:p14="http://schemas.microsoft.com/office/powerpoint/2010/main" val="209119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C2CB57-399A-4A36-98E4-C9014B56BED7}"/>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0D600C5C-39C5-45AA-BFEA-83F94A140B1F}"/>
              </a:ext>
            </a:extLst>
          </p:cNvPr>
          <p:cNvSpPr>
            <a:spLocks noGrp="1"/>
          </p:cNvSpPr>
          <p:nvPr>
            <p:ph type="sldNum" sz="quarter" idx="11"/>
          </p:nvPr>
        </p:nvSpPr>
        <p:spPr/>
        <p:txBody>
          <a:bodyPr/>
          <a:lstStyle/>
          <a:p>
            <a:fld id="{DCA67E90-27B5-4870-A09C-2BCC15E3FF12}" type="slidenum">
              <a:rPr lang="en-US" smtClean="0"/>
              <a:pPr/>
              <a:t>14</a:t>
            </a:fld>
            <a:endParaRPr lang="en-US" dirty="0"/>
          </a:p>
        </p:txBody>
      </p:sp>
      <p:sp>
        <p:nvSpPr>
          <p:cNvPr id="4" name="Text Placeholder 3">
            <a:extLst>
              <a:ext uri="{FF2B5EF4-FFF2-40B4-BE49-F238E27FC236}">
                <a16:creationId xmlns:a16="http://schemas.microsoft.com/office/drawing/2014/main" id="{D8DC23FD-29D8-4D03-8BC1-F0ECCA1730CD}"/>
              </a:ext>
            </a:extLst>
          </p:cNvPr>
          <p:cNvSpPr>
            <a:spLocks noGrp="1"/>
          </p:cNvSpPr>
          <p:nvPr>
            <p:ph type="body" sz="quarter" idx="12"/>
          </p:nvPr>
        </p:nvSpPr>
        <p:spPr>
          <a:xfrm>
            <a:off x="457200" y="1214847"/>
            <a:ext cx="8229600" cy="3416789"/>
          </a:xfrm>
        </p:spPr>
        <p:txBody>
          <a:bodyPr>
            <a:normAutofit lnSpcReduction="10000"/>
          </a:bodyPr>
          <a:lstStyle/>
          <a:p>
            <a:r>
              <a:rPr lang="en-US" dirty="0"/>
              <a:t>Documentation … documentation … more documentation. This is especially true for this type of project where new data and many features are involved. Having one source of truth for all the specs is key for an efficient work within the group.</a:t>
            </a:r>
          </a:p>
          <a:p>
            <a:r>
              <a:rPr lang="en-US" dirty="0"/>
              <a:t>Assess the risk areas in the beginning of the project and allocate more resources there. Better to take things out if not needed than scramble to add time or people to emergency tasks.</a:t>
            </a:r>
          </a:p>
          <a:p>
            <a:r>
              <a:rPr lang="en-US" dirty="0"/>
              <a:t>Too many communication channels is sometimes bad. Having Trello, Slack, Box, Emails and SameTime as ways to communicate and store information can lead to confusion. Team must decide early on what tools are used for what purpose and stay consistent.</a:t>
            </a:r>
          </a:p>
          <a:p>
            <a:endParaRPr lang="en-US" dirty="0"/>
          </a:p>
          <a:p>
            <a:endParaRPr lang="en-US" dirty="0"/>
          </a:p>
          <a:p>
            <a:endParaRPr lang="en-US" dirty="0"/>
          </a:p>
        </p:txBody>
      </p:sp>
      <p:sp>
        <p:nvSpPr>
          <p:cNvPr id="5" name="Title 4">
            <a:extLst>
              <a:ext uri="{FF2B5EF4-FFF2-40B4-BE49-F238E27FC236}">
                <a16:creationId xmlns:a16="http://schemas.microsoft.com/office/drawing/2014/main" id="{0C7595E1-D702-45BA-9B8B-94F8672A11D7}"/>
              </a:ext>
            </a:extLst>
          </p:cNvPr>
          <p:cNvSpPr>
            <a:spLocks noGrp="1"/>
          </p:cNvSpPr>
          <p:nvPr>
            <p:ph type="title"/>
          </p:nvPr>
        </p:nvSpPr>
        <p:spPr>
          <a:xfrm>
            <a:off x="457200" y="745435"/>
            <a:ext cx="8229600" cy="469412"/>
          </a:xfrm>
        </p:spPr>
        <p:txBody>
          <a:bodyPr/>
          <a:lstStyle/>
          <a:p>
            <a:r>
              <a:rPr lang="en-US" dirty="0"/>
              <a:t> … </a:t>
            </a:r>
            <a:r>
              <a:rPr lang="en-US" dirty="0">
                <a:solidFill>
                  <a:schemeClr val="tx1">
                    <a:lumMod val="60000"/>
                    <a:lumOff val="40000"/>
                  </a:schemeClr>
                </a:solidFill>
              </a:rPr>
              <a:t>about managing our own projects? – Part 3</a:t>
            </a:r>
          </a:p>
        </p:txBody>
      </p:sp>
    </p:spTree>
    <p:extLst>
      <p:ext uri="{BB962C8B-B14F-4D97-AF65-F5344CB8AC3E}">
        <p14:creationId xmlns:p14="http://schemas.microsoft.com/office/powerpoint/2010/main" val="3087768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C2CB57-399A-4A36-98E4-C9014B56BED7}"/>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0D600C5C-39C5-45AA-BFEA-83F94A140B1F}"/>
              </a:ext>
            </a:extLst>
          </p:cNvPr>
          <p:cNvSpPr>
            <a:spLocks noGrp="1"/>
          </p:cNvSpPr>
          <p:nvPr>
            <p:ph type="sldNum" sz="quarter" idx="11"/>
          </p:nvPr>
        </p:nvSpPr>
        <p:spPr/>
        <p:txBody>
          <a:bodyPr/>
          <a:lstStyle/>
          <a:p>
            <a:fld id="{DCA67E90-27B5-4870-A09C-2BCC15E3FF12}" type="slidenum">
              <a:rPr lang="en-US" smtClean="0"/>
              <a:pPr/>
              <a:t>15</a:t>
            </a:fld>
            <a:endParaRPr lang="en-US" dirty="0"/>
          </a:p>
        </p:txBody>
      </p:sp>
      <p:sp>
        <p:nvSpPr>
          <p:cNvPr id="4" name="Text Placeholder 3">
            <a:extLst>
              <a:ext uri="{FF2B5EF4-FFF2-40B4-BE49-F238E27FC236}">
                <a16:creationId xmlns:a16="http://schemas.microsoft.com/office/drawing/2014/main" id="{D8DC23FD-29D8-4D03-8BC1-F0ECCA1730CD}"/>
              </a:ext>
            </a:extLst>
          </p:cNvPr>
          <p:cNvSpPr>
            <a:spLocks noGrp="1"/>
          </p:cNvSpPr>
          <p:nvPr>
            <p:ph type="body" sz="quarter" idx="12"/>
          </p:nvPr>
        </p:nvSpPr>
        <p:spPr>
          <a:xfrm>
            <a:off x="457200" y="1214847"/>
            <a:ext cx="8229600" cy="3416789"/>
          </a:xfrm>
        </p:spPr>
        <p:txBody>
          <a:bodyPr>
            <a:normAutofit/>
          </a:bodyPr>
          <a:lstStyle/>
          <a:p>
            <a:r>
              <a:rPr lang="en-US" dirty="0"/>
              <a:t>More collaboration between teams on different projects. This is especially true for methodologists who can learn and leverage information from other projects (in our case it was the Huntmore project).</a:t>
            </a:r>
          </a:p>
          <a:p>
            <a:r>
              <a:rPr lang="en-US" dirty="0"/>
              <a:t> More data miners on the team! This relates to a previous point we made that training the model is usually less intensive than creating the features.</a:t>
            </a:r>
          </a:p>
          <a:p>
            <a:r>
              <a:rPr lang="en-US" dirty="0"/>
              <a:t>Streamline the way we interact with Explorys VDI, especially downloading and uploading files.</a:t>
            </a:r>
          </a:p>
          <a:p>
            <a:endParaRPr lang="en-US" dirty="0"/>
          </a:p>
          <a:p>
            <a:endParaRPr lang="en-US" dirty="0"/>
          </a:p>
        </p:txBody>
      </p:sp>
      <p:sp>
        <p:nvSpPr>
          <p:cNvPr id="5" name="Title 4">
            <a:extLst>
              <a:ext uri="{FF2B5EF4-FFF2-40B4-BE49-F238E27FC236}">
                <a16:creationId xmlns:a16="http://schemas.microsoft.com/office/drawing/2014/main" id="{0C7595E1-D702-45BA-9B8B-94F8672A11D7}"/>
              </a:ext>
            </a:extLst>
          </p:cNvPr>
          <p:cNvSpPr>
            <a:spLocks noGrp="1"/>
          </p:cNvSpPr>
          <p:nvPr>
            <p:ph type="title"/>
          </p:nvPr>
        </p:nvSpPr>
        <p:spPr>
          <a:xfrm>
            <a:off x="457200" y="745435"/>
            <a:ext cx="8229600" cy="469412"/>
          </a:xfrm>
        </p:spPr>
        <p:txBody>
          <a:bodyPr/>
          <a:lstStyle/>
          <a:p>
            <a:r>
              <a:rPr lang="en-US" dirty="0"/>
              <a:t> … </a:t>
            </a:r>
            <a:r>
              <a:rPr lang="en-US" dirty="0">
                <a:solidFill>
                  <a:schemeClr val="tx1">
                    <a:lumMod val="60000"/>
                    <a:lumOff val="40000"/>
                  </a:schemeClr>
                </a:solidFill>
              </a:rPr>
              <a:t>about managing our own projects? – Part 4</a:t>
            </a:r>
          </a:p>
        </p:txBody>
      </p:sp>
    </p:spTree>
    <p:extLst>
      <p:ext uri="{BB962C8B-B14F-4D97-AF65-F5344CB8AC3E}">
        <p14:creationId xmlns:p14="http://schemas.microsoft.com/office/powerpoint/2010/main" val="294508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E20D40-140C-4246-8FB1-0E0816D9D488}"/>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CDE2AE94-A898-4326-82F2-F2C671A04B1A}"/>
              </a:ext>
            </a:extLst>
          </p:cNvPr>
          <p:cNvSpPr>
            <a:spLocks noGrp="1"/>
          </p:cNvSpPr>
          <p:nvPr>
            <p:ph type="sldNum" sz="quarter" idx="11"/>
          </p:nvPr>
        </p:nvSpPr>
        <p:spPr/>
        <p:txBody>
          <a:bodyPr/>
          <a:lstStyle/>
          <a:p>
            <a:fld id="{DCA67E90-27B5-4870-A09C-2BCC15E3FF12}" type="slidenum">
              <a:rPr lang="en-US" smtClean="0"/>
              <a:pPr/>
              <a:t>2</a:t>
            </a:fld>
            <a:endParaRPr lang="en-US" dirty="0"/>
          </a:p>
        </p:txBody>
      </p:sp>
      <p:sp>
        <p:nvSpPr>
          <p:cNvPr id="4" name="Text Placeholder 3">
            <a:extLst>
              <a:ext uri="{FF2B5EF4-FFF2-40B4-BE49-F238E27FC236}">
                <a16:creationId xmlns:a16="http://schemas.microsoft.com/office/drawing/2014/main" id="{A3215E81-5082-4FAE-8382-7441C92FB9F5}"/>
              </a:ext>
            </a:extLst>
          </p:cNvPr>
          <p:cNvSpPr>
            <a:spLocks noGrp="1"/>
          </p:cNvSpPr>
          <p:nvPr>
            <p:ph type="body" sz="quarter" idx="12"/>
          </p:nvPr>
        </p:nvSpPr>
        <p:spPr>
          <a:xfrm>
            <a:off x="447575" y="1391194"/>
            <a:ext cx="8229600" cy="3240442"/>
          </a:xfrm>
        </p:spPr>
        <p:txBody>
          <a:bodyPr>
            <a:normAutofit fontScale="92500"/>
          </a:bodyPr>
          <a:lstStyle/>
          <a:p>
            <a:pPr marL="0" indent="0">
              <a:buNone/>
            </a:pPr>
            <a:r>
              <a:rPr lang="en-US" sz="1600" b="1" dirty="0"/>
              <a:t>Approach: </a:t>
            </a:r>
          </a:p>
          <a:p>
            <a:pPr>
              <a:buFontTx/>
              <a:buChar char="-"/>
            </a:pPr>
            <a:r>
              <a:rPr lang="en-US" sz="1600" dirty="0"/>
              <a:t>Use a CED sample and assign the categories based on claims model.</a:t>
            </a:r>
          </a:p>
          <a:p>
            <a:pPr>
              <a:buFontTx/>
              <a:buChar char="-"/>
            </a:pPr>
            <a:r>
              <a:rPr lang="en-US" sz="1600" dirty="0"/>
              <a:t>Use these as training data to create a new model based on new and old EMR features</a:t>
            </a:r>
          </a:p>
          <a:p>
            <a:pPr marL="0" indent="0">
              <a:buNone/>
            </a:pPr>
            <a:r>
              <a:rPr lang="en-US" sz="1600" b="1" dirty="0"/>
              <a:t>Improvements:</a:t>
            </a:r>
          </a:p>
          <a:p>
            <a:pPr>
              <a:buFontTx/>
              <a:buChar char="-"/>
            </a:pPr>
            <a:r>
              <a:rPr lang="en-US" sz="1600" dirty="0"/>
              <a:t>The logic for CED sample was changed in order to obtain a higher consistency between the claims (MarketScan) and clinical (Explorys) data and eliminate filters based on high activity.</a:t>
            </a:r>
          </a:p>
          <a:p>
            <a:pPr>
              <a:buFontTx/>
              <a:buChar char="-"/>
            </a:pPr>
            <a:r>
              <a:rPr lang="en-US" sz="1600" dirty="0"/>
              <a:t>We considered new features based on clinical information, otherwise not available in the claims. For example we considered counts and results (normal/abnormal) from various lab tests (hbA1C, Hemoglobin, etc.)</a:t>
            </a:r>
          </a:p>
          <a:p>
            <a:pPr marL="0" indent="0">
              <a:buNone/>
            </a:pPr>
            <a:r>
              <a:rPr lang="en-US" sz="1600" b="1" dirty="0"/>
              <a:t>Expectations:</a:t>
            </a:r>
          </a:p>
          <a:p>
            <a:pPr>
              <a:buFontTx/>
              <a:buChar char="-"/>
            </a:pPr>
            <a:r>
              <a:rPr lang="en-US" sz="1600" dirty="0"/>
              <a:t>We expect to see improvements in the accuracy of the decision tree model, the open question was by how much and if there is any compromise on the interpretability.</a:t>
            </a:r>
          </a:p>
        </p:txBody>
      </p:sp>
      <p:sp>
        <p:nvSpPr>
          <p:cNvPr id="5" name="Title 4">
            <a:extLst>
              <a:ext uri="{FF2B5EF4-FFF2-40B4-BE49-F238E27FC236}">
                <a16:creationId xmlns:a16="http://schemas.microsoft.com/office/drawing/2014/main" id="{87F2F653-A6D9-4766-ACB3-2D9CAB3FDD6C}"/>
              </a:ext>
            </a:extLst>
          </p:cNvPr>
          <p:cNvSpPr>
            <a:spLocks noGrp="1"/>
          </p:cNvSpPr>
          <p:nvPr>
            <p:ph type="title"/>
          </p:nvPr>
        </p:nvSpPr>
        <p:spPr>
          <a:xfrm>
            <a:off x="457200" y="745434"/>
            <a:ext cx="8229600" cy="553977"/>
          </a:xfrm>
        </p:spPr>
        <p:txBody>
          <a:bodyPr/>
          <a:lstStyle/>
          <a:p>
            <a:r>
              <a:rPr lang="en-US" dirty="0">
                <a:solidFill>
                  <a:schemeClr val="tx1">
                    <a:lumMod val="60000"/>
                    <a:lumOff val="40000"/>
                  </a:schemeClr>
                </a:solidFill>
              </a:rPr>
              <a:t>Last ditch effort - New Model</a:t>
            </a:r>
            <a:endParaRPr lang="en-US" dirty="0"/>
          </a:p>
        </p:txBody>
      </p:sp>
    </p:spTree>
    <p:extLst>
      <p:ext uri="{BB962C8B-B14F-4D97-AF65-F5344CB8AC3E}">
        <p14:creationId xmlns:p14="http://schemas.microsoft.com/office/powerpoint/2010/main" val="304683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CFB60E-6159-4973-8FD7-D2D0C81C2219}"/>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74A7E4FC-8115-47A8-9EE0-C04F53F0E7FC}"/>
              </a:ext>
            </a:extLst>
          </p:cNvPr>
          <p:cNvSpPr>
            <a:spLocks noGrp="1"/>
          </p:cNvSpPr>
          <p:nvPr>
            <p:ph type="sldNum" sz="quarter" idx="11"/>
          </p:nvPr>
        </p:nvSpPr>
        <p:spPr/>
        <p:txBody>
          <a:bodyPr/>
          <a:lstStyle/>
          <a:p>
            <a:fld id="{DCA67E90-27B5-4870-A09C-2BCC15E3FF12}" type="slidenum">
              <a:rPr lang="en-US" smtClean="0"/>
              <a:pPr/>
              <a:t>3</a:t>
            </a:fld>
            <a:endParaRPr lang="en-US" dirty="0"/>
          </a:p>
        </p:txBody>
      </p:sp>
      <p:sp>
        <p:nvSpPr>
          <p:cNvPr id="4" name="Text Placeholder 3">
            <a:extLst>
              <a:ext uri="{FF2B5EF4-FFF2-40B4-BE49-F238E27FC236}">
                <a16:creationId xmlns:a16="http://schemas.microsoft.com/office/drawing/2014/main" id="{0C49AA2A-6FB6-41E0-BD34-676EC9AB495C}"/>
              </a:ext>
            </a:extLst>
          </p:cNvPr>
          <p:cNvSpPr>
            <a:spLocks noGrp="1"/>
          </p:cNvSpPr>
          <p:nvPr>
            <p:ph type="body" sz="quarter" idx="12"/>
          </p:nvPr>
        </p:nvSpPr>
        <p:spPr>
          <a:xfrm>
            <a:off x="457199" y="1193533"/>
            <a:ext cx="8311415" cy="3438103"/>
          </a:xfrm>
        </p:spPr>
        <p:txBody>
          <a:bodyPr>
            <a:noAutofit/>
          </a:bodyPr>
          <a:lstStyle/>
          <a:p>
            <a:r>
              <a:rPr lang="en-US" sz="1700" dirty="0"/>
              <a:t>Started from an existing concordance table (Emerging Analytics - Huntmore project) selecting patients who had TRatio = 1 but no filtering on minimum months of claims activity.</a:t>
            </a:r>
          </a:p>
          <a:p>
            <a:r>
              <a:rPr lang="en-US" sz="1700" dirty="0"/>
              <a:t>Counted MarketScan events in both inpatient and outpatient services tables(</a:t>
            </a:r>
            <a:r>
              <a:rPr lang="en-US" sz="1400" dirty="0"/>
              <a:t>count_MScan</a:t>
            </a:r>
            <a:r>
              <a:rPr lang="en-US" sz="1700" dirty="0"/>
              <a:t>)</a:t>
            </a:r>
          </a:p>
          <a:p>
            <a:r>
              <a:rPr lang="en-US" sz="1700" dirty="0"/>
              <a:t>Counted up the number of events in the EMR encounter table (</a:t>
            </a:r>
            <a:r>
              <a:rPr lang="en-US" sz="1400" dirty="0"/>
              <a:t>count_EMR</a:t>
            </a:r>
            <a:r>
              <a:rPr lang="en-US" sz="1700" dirty="0"/>
              <a:t>)</a:t>
            </a:r>
          </a:p>
          <a:p>
            <a:r>
              <a:rPr lang="en-US" sz="1700" dirty="0"/>
              <a:t>Select patients where  </a:t>
            </a:r>
            <a:r>
              <a:rPr lang="en-US" sz="1700" b="1" dirty="0"/>
              <a:t>min(count_Mscan,count_EMR)/max(count_Mscan,count_EMR) &gt;= 0.5</a:t>
            </a:r>
          </a:p>
          <a:p>
            <a:r>
              <a:rPr lang="en-US" sz="1700" dirty="0"/>
              <a:t>Because very few patients ended in Crisis Management and Recovery Guidance we increased the  sample by removing the above filter and reverting to the initial filter of Tratio=1.</a:t>
            </a:r>
          </a:p>
          <a:p>
            <a:r>
              <a:rPr lang="en-US" sz="1700" dirty="0"/>
              <a:t>Final sample resulted in </a:t>
            </a:r>
            <a:r>
              <a:rPr lang="en-US" sz="1700" b="1" dirty="0"/>
              <a:t>27,833</a:t>
            </a:r>
            <a:r>
              <a:rPr lang="en-US" sz="1700" dirty="0"/>
              <a:t> patients</a:t>
            </a:r>
          </a:p>
          <a:p>
            <a:pPr marL="0" indent="0">
              <a:buNone/>
            </a:pPr>
            <a:endParaRPr lang="en-US" sz="1800" dirty="0"/>
          </a:p>
        </p:txBody>
      </p:sp>
      <p:sp>
        <p:nvSpPr>
          <p:cNvPr id="5" name="Title 4">
            <a:extLst>
              <a:ext uri="{FF2B5EF4-FFF2-40B4-BE49-F238E27FC236}">
                <a16:creationId xmlns:a16="http://schemas.microsoft.com/office/drawing/2014/main" id="{CAD7CC66-CBE3-412C-A140-E055FFBC27DC}"/>
              </a:ext>
            </a:extLst>
          </p:cNvPr>
          <p:cNvSpPr>
            <a:spLocks noGrp="1"/>
          </p:cNvSpPr>
          <p:nvPr>
            <p:ph type="title"/>
          </p:nvPr>
        </p:nvSpPr>
        <p:spPr>
          <a:xfrm>
            <a:off x="457200" y="745434"/>
            <a:ext cx="8229600" cy="448099"/>
          </a:xfrm>
        </p:spPr>
        <p:txBody>
          <a:bodyPr>
            <a:normAutofit fontScale="90000"/>
          </a:bodyPr>
          <a:lstStyle/>
          <a:p>
            <a:r>
              <a:rPr lang="en-US" dirty="0">
                <a:solidFill>
                  <a:schemeClr val="tx1">
                    <a:lumMod val="60000"/>
                    <a:lumOff val="40000"/>
                  </a:schemeClr>
                </a:solidFill>
              </a:rPr>
              <a:t> New Model contnd. – Higher Concordance Sample</a:t>
            </a:r>
            <a:endParaRPr lang="en-US" dirty="0"/>
          </a:p>
        </p:txBody>
      </p:sp>
    </p:spTree>
    <p:extLst>
      <p:ext uri="{BB962C8B-B14F-4D97-AF65-F5344CB8AC3E}">
        <p14:creationId xmlns:p14="http://schemas.microsoft.com/office/powerpoint/2010/main" val="123188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CFB60E-6159-4973-8FD7-D2D0C81C2219}"/>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74A7E4FC-8115-47A8-9EE0-C04F53F0E7FC}"/>
              </a:ext>
            </a:extLst>
          </p:cNvPr>
          <p:cNvSpPr>
            <a:spLocks noGrp="1"/>
          </p:cNvSpPr>
          <p:nvPr>
            <p:ph type="sldNum" sz="quarter" idx="11"/>
          </p:nvPr>
        </p:nvSpPr>
        <p:spPr/>
        <p:txBody>
          <a:bodyPr/>
          <a:lstStyle/>
          <a:p>
            <a:fld id="{DCA67E90-27B5-4870-A09C-2BCC15E3FF12}" type="slidenum">
              <a:rPr lang="en-US" smtClean="0"/>
              <a:pPr/>
              <a:t>4</a:t>
            </a:fld>
            <a:endParaRPr lang="en-US" dirty="0"/>
          </a:p>
        </p:txBody>
      </p:sp>
      <p:sp>
        <p:nvSpPr>
          <p:cNvPr id="5" name="Title 4">
            <a:extLst>
              <a:ext uri="{FF2B5EF4-FFF2-40B4-BE49-F238E27FC236}">
                <a16:creationId xmlns:a16="http://schemas.microsoft.com/office/drawing/2014/main" id="{CAD7CC66-CBE3-412C-A140-E055FFBC27DC}"/>
              </a:ext>
            </a:extLst>
          </p:cNvPr>
          <p:cNvSpPr>
            <a:spLocks noGrp="1"/>
          </p:cNvSpPr>
          <p:nvPr>
            <p:ph type="title"/>
          </p:nvPr>
        </p:nvSpPr>
        <p:spPr>
          <a:xfrm>
            <a:off x="457200" y="686651"/>
            <a:ext cx="8229600" cy="448099"/>
          </a:xfrm>
        </p:spPr>
        <p:txBody>
          <a:bodyPr>
            <a:normAutofit fontScale="90000"/>
          </a:bodyPr>
          <a:lstStyle/>
          <a:p>
            <a:r>
              <a:rPr lang="en-US" dirty="0">
                <a:solidFill>
                  <a:schemeClr val="tx1">
                    <a:lumMod val="60000"/>
                    <a:lumOff val="40000"/>
                  </a:schemeClr>
                </a:solidFill>
              </a:rPr>
              <a:t> New Model contnd. – Results</a:t>
            </a:r>
            <a:endParaRPr lang="en-US" dirty="0"/>
          </a:p>
        </p:txBody>
      </p:sp>
      <p:graphicFrame>
        <p:nvGraphicFramePr>
          <p:cNvPr id="7" name="Table 6">
            <a:extLst>
              <a:ext uri="{FF2B5EF4-FFF2-40B4-BE49-F238E27FC236}">
                <a16:creationId xmlns:a16="http://schemas.microsoft.com/office/drawing/2014/main" id="{AF4B4B3C-F83D-4D7B-9A46-C8A1D6BC1570}"/>
              </a:ext>
            </a:extLst>
          </p:cNvPr>
          <p:cNvGraphicFramePr>
            <a:graphicFrameLocks noGrp="1"/>
          </p:cNvGraphicFramePr>
          <p:nvPr>
            <p:extLst>
              <p:ext uri="{D42A27DB-BD31-4B8C-83A1-F6EECF244321}">
                <p14:modId xmlns:p14="http://schemas.microsoft.com/office/powerpoint/2010/main" val="3664004491"/>
              </p:ext>
            </p:extLst>
          </p:nvPr>
        </p:nvGraphicFramePr>
        <p:xfrm>
          <a:off x="457200" y="1212558"/>
          <a:ext cx="8229600" cy="355602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397404616"/>
                    </a:ext>
                  </a:extLst>
                </a:gridCol>
                <a:gridCol w="2057400">
                  <a:extLst>
                    <a:ext uri="{9D8B030D-6E8A-4147-A177-3AD203B41FA5}">
                      <a16:colId xmlns:a16="http://schemas.microsoft.com/office/drawing/2014/main" val="3157688783"/>
                    </a:ext>
                  </a:extLst>
                </a:gridCol>
                <a:gridCol w="2057400">
                  <a:extLst>
                    <a:ext uri="{9D8B030D-6E8A-4147-A177-3AD203B41FA5}">
                      <a16:colId xmlns:a16="http://schemas.microsoft.com/office/drawing/2014/main" val="2090839454"/>
                    </a:ext>
                  </a:extLst>
                </a:gridCol>
                <a:gridCol w="2057400">
                  <a:extLst>
                    <a:ext uri="{9D8B030D-6E8A-4147-A177-3AD203B41FA5}">
                      <a16:colId xmlns:a16="http://schemas.microsoft.com/office/drawing/2014/main" val="168932764"/>
                    </a:ext>
                  </a:extLst>
                </a:gridCol>
              </a:tblGrid>
              <a:tr h="324671">
                <a:tc rowSpan="2">
                  <a:txBody>
                    <a:bodyPr/>
                    <a:lstStyle/>
                    <a:p>
                      <a:r>
                        <a:rPr lang="en-US" sz="1400" dirty="0"/>
                        <a:t>Model</a:t>
                      </a:r>
                    </a:p>
                  </a:txBody>
                  <a:tcPr/>
                </a:tc>
                <a:tc rowSpan="2">
                  <a:txBody>
                    <a:bodyPr/>
                    <a:lstStyle/>
                    <a:p>
                      <a:r>
                        <a:rPr lang="en-US" sz="1400" dirty="0"/>
                        <a:t>Tree Depth</a:t>
                      </a:r>
                    </a:p>
                  </a:txBody>
                  <a:tcPr/>
                </a:tc>
                <a:tc gridSpan="2">
                  <a:txBody>
                    <a:bodyPr/>
                    <a:lstStyle/>
                    <a:p>
                      <a:pPr algn="ctr"/>
                      <a:r>
                        <a:rPr lang="en-US" sz="1400" dirty="0"/>
                        <a:t>Accuracy</a:t>
                      </a:r>
                    </a:p>
                    <a:p>
                      <a:endParaRPr lang="en-US" sz="1400" dirty="0"/>
                    </a:p>
                  </a:txBody>
                  <a:tcPr/>
                </a:tc>
                <a:tc hMerge="1">
                  <a:txBody>
                    <a:bodyPr/>
                    <a:lstStyle/>
                    <a:p>
                      <a:endParaRPr lang="en-US" sz="1400" dirty="0"/>
                    </a:p>
                  </a:txBody>
                  <a:tcPr/>
                </a:tc>
                <a:extLst>
                  <a:ext uri="{0D108BD9-81ED-4DB2-BD59-A6C34878D82A}">
                    <a16:rowId xmlns:a16="http://schemas.microsoft.com/office/drawing/2014/main" val="2504487062"/>
                  </a:ext>
                </a:extLst>
              </a:tr>
              <a:tr h="324671">
                <a:tc vMerge="1">
                  <a:txBody>
                    <a:bodyPr/>
                    <a:lstStyle/>
                    <a:p>
                      <a:endParaRPr lang="en-US"/>
                    </a:p>
                  </a:txBody>
                  <a:tcPr/>
                </a:tc>
                <a:tc vMerge="1">
                  <a:txBody>
                    <a:bodyPr/>
                    <a:lstStyle/>
                    <a:p>
                      <a:endParaRPr lang="en-US"/>
                    </a:p>
                  </a:txBody>
                  <a:tcPr/>
                </a:tc>
                <a:tc>
                  <a:txBody>
                    <a:bodyPr/>
                    <a:lstStyle/>
                    <a:p>
                      <a:r>
                        <a:rPr lang="en-US" sz="1400" dirty="0"/>
                        <a:t>Current Sample (28K)</a:t>
                      </a:r>
                    </a:p>
                  </a:txBody>
                  <a:tcPr>
                    <a:solidFill>
                      <a:schemeClr val="accent1"/>
                    </a:solidFill>
                  </a:tcPr>
                </a:tc>
                <a:tc>
                  <a:txBody>
                    <a:bodyPr/>
                    <a:lstStyle/>
                    <a:p>
                      <a:r>
                        <a:rPr lang="en-US" sz="1400" dirty="0"/>
                        <a:t>New Sample (higher concordance, 27.8K)</a:t>
                      </a:r>
                    </a:p>
                  </a:txBody>
                  <a:tcPr>
                    <a:solidFill>
                      <a:schemeClr val="accent1"/>
                    </a:solidFill>
                  </a:tcPr>
                </a:tc>
                <a:extLst>
                  <a:ext uri="{0D108BD9-81ED-4DB2-BD59-A6C34878D82A}">
                    <a16:rowId xmlns:a16="http://schemas.microsoft.com/office/drawing/2014/main" val="3116899654"/>
                  </a:ext>
                </a:extLst>
              </a:tr>
              <a:tr h="3544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Current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(same as claims)</a:t>
                      </a:r>
                    </a:p>
                  </a:txBody>
                  <a:tcPr/>
                </a:tc>
                <a:tc>
                  <a:txBody>
                    <a:bodyPr/>
                    <a:lstStyle/>
                    <a:p>
                      <a:r>
                        <a:rPr lang="en-US" sz="1400"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59.5%</a:t>
                      </a:r>
                    </a:p>
                    <a:p>
                      <a:endParaRPr lang="en-US" sz="1400" dirty="0"/>
                    </a:p>
                  </a:txBody>
                  <a:tcPr/>
                </a:tc>
                <a:tc>
                  <a:txBody>
                    <a:bodyPr/>
                    <a:lstStyle/>
                    <a:p>
                      <a:r>
                        <a:rPr lang="en-US" sz="1400" dirty="0"/>
                        <a:t>79.2%</a:t>
                      </a:r>
                    </a:p>
                  </a:txBody>
                  <a:tcPr/>
                </a:tc>
                <a:extLst>
                  <a:ext uri="{0D108BD9-81ED-4DB2-BD59-A6C34878D82A}">
                    <a16:rowId xmlns:a16="http://schemas.microsoft.com/office/drawing/2014/main" val="352581997"/>
                  </a:ext>
                </a:extLst>
              </a:tr>
              <a:tr h="538506">
                <a:tc>
                  <a:txBody>
                    <a:bodyPr/>
                    <a:lstStyle/>
                    <a:p>
                      <a:r>
                        <a:rPr lang="en-US" sz="1400" dirty="0"/>
                        <a:t>New model trained with current sample data</a:t>
                      </a:r>
                    </a:p>
                  </a:txBody>
                  <a:tcPr/>
                </a:tc>
                <a:tc>
                  <a:txBody>
                    <a:bodyPr/>
                    <a:lstStyle/>
                    <a:p>
                      <a:r>
                        <a:rPr lang="en-US" sz="1400" dirty="0"/>
                        <a:t>36</a:t>
                      </a:r>
                    </a:p>
                  </a:txBody>
                  <a:tcPr/>
                </a:tc>
                <a:tc>
                  <a:txBody>
                    <a:bodyPr/>
                    <a:lstStyle/>
                    <a:p>
                      <a:r>
                        <a:rPr lang="en-US" sz="1400" dirty="0"/>
                        <a:t>77%</a:t>
                      </a:r>
                    </a:p>
                  </a:txBody>
                  <a:tcPr/>
                </a:tc>
                <a:tc>
                  <a:txBody>
                    <a:bodyPr/>
                    <a:lstStyle/>
                    <a:p>
                      <a:endParaRPr lang="en-US" sz="1400" dirty="0"/>
                    </a:p>
                  </a:txBody>
                  <a:tcPr/>
                </a:tc>
                <a:extLst>
                  <a:ext uri="{0D108BD9-81ED-4DB2-BD59-A6C34878D82A}">
                    <a16:rowId xmlns:a16="http://schemas.microsoft.com/office/drawing/2014/main" val="2614770701"/>
                  </a:ext>
                </a:extLst>
              </a:tr>
              <a:tr h="376206">
                <a:tc>
                  <a:txBody>
                    <a:bodyPr/>
                    <a:lstStyle/>
                    <a:p>
                      <a:r>
                        <a:rPr lang="en-US" sz="1400" dirty="0"/>
                        <a:t>New model trained with new sample data</a:t>
                      </a:r>
                    </a:p>
                  </a:txBody>
                  <a:tcPr/>
                </a:tc>
                <a:tc>
                  <a:txBody>
                    <a:bodyPr/>
                    <a:lstStyle/>
                    <a:p>
                      <a:r>
                        <a:rPr lang="en-US" sz="1400" dirty="0"/>
                        <a:t>20</a:t>
                      </a:r>
                    </a:p>
                  </a:txBody>
                  <a:tcPr/>
                </a:tc>
                <a:tc>
                  <a:txBody>
                    <a:bodyPr/>
                    <a:lstStyle/>
                    <a:p>
                      <a:endParaRPr lang="en-US" sz="1400" dirty="0"/>
                    </a:p>
                  </a:txBody>
                  <a:tcPr/>
                </a:tc>
                <a:tc>
                  <a:txBody>
                    <a:bodyPr/>
                    <a:lstStyle/>
                    <a:p>
                      <a:r>
                        <a:rPr lang="en-US" sz="1400" dirty="0"/>
                        <a:t>85.3%</a:t>
                      </a:r>
                    </a:p>
                  </a:txBody>
                  <a:tcPr/>
                </a:tc>
                <a:extLst>
                  <a:ext uri="{0D108BD9-81ED-4DB2-BD59-A6C34878D82A}">
                    <a16:rowId xmlns:a16="http://schemas.microsoft.com/office/drawing/2014/main" val="1365578531"/>
                  </a:ext>
                </a:extLst>
              </a:tr>
              <a:tr h="376206">
                <a:tc>
                  <a:txBody>
                    <a:bodyPr/>
                    <a:lstStyle/>
                    <a:p>
                      <a:r>
                        <a:rPr lang="en-US" sz="1400" dirty="0">
                          <a:highlight>
                            <a:srgbClr val="FFFF00"/>
                          </a:highlight>
                        </a:rPr>
                        <a:t>New model trained with new sample data and pruned for interpretability</a:t>
                      </a:r>
                    </a:p>
                  </a:txBody>
                  <a:tcPr/>
                </a:tc>
                <a:tc>
                  <a:txBody>
                    <a:bodyPr/>
                    <a:lstStyle/>
                    <a:p>
                      <a:r>
                        <a:rPr lang="en-US" sz="1400" dirty="0">
                          <a:highlight>
                            <a:srgbClr val="FFFF00"/>
                          </a:highlight>
                        </a:rPr>
                        <a:t>6</a:t>
                      </a:r>
                    </a:p>
                  </a:txBody>
                  <a:tcPr/>
                </a:tc>
                <a:tc>
                  <a:txBody>
                    <a:bodyPr/>
                    <a:lstStyle/>
                    <a:p>
                      <a:endParaRPr lang="en-US" sz="1400" dirty="0">
                        <a:highlight>
                          <a:srgbClr val="FFFF00"/>
                        </a:highlight>
                      </a:endParaRPr>
                    </a:p>
                  </a:txBody>
                  <a:tcPr/>
                </a:tc>
                <a:tc>
                  <a:txBody>
                    <a:bodyPr/>
                    <a:lstStyle/>
                    <a:p>
                      <a:r>
                        <a:rPr lang="en-US" sz="1400" dirty="0">
                          <a:highlight>
                            <a:srgbClr val="FFFF00"/>
                          </a:highlight>
                        </a:rPr>
                        <a:t>82.9%</a:t>
                      </a:r>
                    </a:p>
                  </a:txBody>
                  <a:tcPr/>
                </a:tc>
                <a:extLst>
                  <a:ext uri="{0D108BD9-81ED-4DB2-BD59-A6C34878D82A}">
                    <a16:rowId xmlns:a16="http://schemas.microsoft.com/office/drawing/2014/main" val="569143688"/>
                  </a:ext>
                </a:extLst>
              </a:tr>
            </a:tbl>
          </a:graphicData>
        </a:graphic>
      </p:graphicFrame>
    </p:spTree>
    <p:extLst>
      <p:ext uri="{BB962C8B-B14F-4D97-AF65-F5344CB8AC3E}">
        <p14:creationId xmlns:p14="http://schemas.microsoft.com/office/powerpoint/2010/main" val="102807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CFB60E-6159-4973-8FD7-D2D0C81C2219}"/>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74A7E4FC-8115-47A8-9EE0-C04F53F0E7FC}"/>
              </a:ext>
            </a:extLst>
          </p:cNvPr>
          <p:cNvSpPr>
            <a:spLocks noGrp="1"/>
          </p:cNvSpPr>
          <p:nvPr>
            <p:ph type="sldNum" sz="quarter" idx="11"/>
          </p:nvPr>
        </p:nvSpPr>
        <p:spPr/>
        <p:txBody>
          <a:bodyPr/>
          <a:lstStyle/>
          <a:p>
            <a:fld id="{DCA67E90-27B5-4870-A09C-2BCC15E3FF12}" type="slidenum">
              <a:rPr lang="en-US" smtClean="0"/>
              <a:pPr/>
              <a:t>5</a:t>
            </a:fld>
            <a:endParaRPr lang="en-US" dirty="0"/>
          </a:p>
        </p:txBody>
      </p:sp>
      <p:pic>
        <p:nvPicPr>
          <p:cNvPr id="11" name="Picture 10">
            <a:extLst>
              <a:ext uri="{FF2B5EF4-FFF2-40B4-BE49-F238E27FC236}">
                <a16:creationId xmlns:a16="http://schemas.microsoft.com/office/drawing/2014/main" id="{0C87B0C1-72A2-4F7D-BE99-5CED78E7B101}"/>
              </a:ext>
            </a:extLst>
          </p:cNvPr>
          <p:cNvPicPr>
            <a:picLocks noChangeAspect="1"/>
          </p:cNvPicPr>
          <p:nvPr/>
        </p:nvPicPr>
        <p:blipFill rotWithShape="1">
          <a:blip r:embed="rId2"/>
          <a:srcRect l="937"/>
          <a:stretch/>
        </p:blipFill>
        <p:spPr>
          <a:xfrm>
            <a:off x="757645" y="698863"/>
            <a:ext cx="6437985" cy="4068400"/>
          </a:xfrm>
          <a:prstGeom prst="rect">
            <a:avLst/>
          </a:prstGeom>
        </p:spPr>
      </p:pic>
      <p:sp>
        <p:nvSpPr>
          <p:cNvPr id="12" name="TextBox 11">
            <a:extLst>
              <a:ext uri="{FF2B5EF4-FFF2-40B4-BE49-F238E27FC236}">
                <a16:creationId xmlns:a16="http://schemas.microsoft.com/office/drawing/2014/main" id="{0C819D6D-E107-4876-9A5D-A200B99C4227}"/>
              </a:ext>
            </a:extLst>
          </p:cNvPr>
          <p:cNvSpPr txBox="1"/>
          <p:nvPr/>
        </p:nvSpPr>
        <p:spPr>
          <a:xfrm>
            <a:off x="6988629" y="2305594"/>
            <a:ext cx="1698171" cy="646331"/>
          </a:xfrm>
          <a:prstGeom prst="rect">
            <a:avLst/>
          </a:prstGeom>
          <a:noFill/>
        </p:spPr>
        <p:txBody>
          <a:bodyPr wrap="square" rtlCol="0">
            <a:spAutoFit/>
          </a:bodyPr>
          <a:lstStyle/>
          <a:p>
            <a:r>
              <a:rPr lang="en-US" dirty="0"/>
              <a:t>New Decision Tree Model</a:t>
            </a:r>
          </a:p>
        </p:txBody>
      </p:sp>
    </p:spTree>
    <p:extLst>
      <p:ext uri="{BB962C8B-B14F-4D97-AF65-F5344CB8AC3E}">
        <p14:creationId xmlns:p14="http://schemas.microsoft.com/office/powerpoint/2010/main" val="53754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BBF70E-AFB0-497F-AB9B-036C151286F3}"/>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0CFD316D-4C69-4EF9-B288-832BCB4448E8}"/>
              </a:ext>
            </a:extLst>
          </p:cNvPr>
          <p:cNvSpPr>
            <a:spLocks noGrp="1"/>
          </p:cNvSpPr>
          <p:nvPr>
            <p:ph type="sldNum" sz="quarter" idx="11"/>
          </p:nvPr>
        </p:nvSpPr>
        <p:spPr/>
        <p:txBody>
          <a:bodyPr/>
          <a:lstStyle/>
          <a:p>
            <a:fld id="{DCA67E90-27B5-4870-A09C-2BCC15E3FF12}" type="slidenum">
              <a:rPr lang="en-US" smtClean="0"/>
              <a:pPr/>
              <a:t>6</a:t>
            </a:fld>
            <a:endParaRPr lang="en-US" dirty="0"/>
          </a:p>
        </p:txBody>
      </p:sp>
      <p:sp>
        <p:nvSpPr>
          <p:cNvPr id="5" name="Title 4">
            <a:extLst>
              <a:ext uri="{FF2B5EF4-FFF2-40B4-BE49-F238E27FC236}">
                <a16:creationId xmlns:a16="http://schemas.microsoft.com/office/drawing/2014/main" id="{7F6A062D-FF34-42EF-8561-65D808F33A4D}"/>
              </a:ext>
            </a:extLst>
          </p:cNvPr>
          <p:cNvSpPr>
            <a:spLocks noGrp="1"/>
          </p:cNvSpPr>
          <p:nvPr>
            <p:ph type="title"/>
          </p:nvPr>
        </p:nvSpPr>
        <p:spPr>
          <a:xfrm>
            <a:off x="457200" y="745434"/>
            <a:ext cx="8229600" cy="496073"/>
          </a:xfrm>
        </p:spPr>
        <p:txBody>
          <a:bodyPr/>
          <a:lstStyle/>
          <a:p>
            <a:r>
              <a:rPr lang="en-US" dirty="0">
                <a:solidFill>
                  <a:schemeClr val="tx1">
                    <a:lumMod val="60000"/>
                    <a:lumOff val="40000"/>
                  </a:schemeClr>
                </a:solidFill>
              </a:rPr>
              <a:t>New Model contnd. – Overall Accuracy Comparison</a:t>
            </a:r>
            <a:endParaRPr lang="en-US" dirty="0"/>
          </a:p>
        </p:txBody>
      </p:sp>
      <p:pic>
        <p:nvPicPr>
          <p:cNvPr id="8" name="Picture 7">
            <a:extLst>
              <a:ext uri="{FF2B5EF4-FFF2-40B4-BE49-F238E27FC236}">
                <a16:creationId xmlns:a16="http://schemas.microsoft.com/office/drawing/2014/main" id="{2FA26FC0-C0C0-46B1-8602-C60B679E3F7D}"/>
              </a:ext>
            </a:extLst>
          </p:cNvPr>
          <p:cNvPicPr>
            <a:picLocks noChangeAspect="1"/>
          </p:cNvPicPr>
          <p:nvPr/>
        </p:nvPicPr>
        <p:blipFill>
          <a:blip r:embed="rId2"/>
          <a:stretch>
            <a:fillRect/>
          </a:stretch>
        </p:blipFill>
        <p:spPr>
          <a:xfrm>
            <a:off x="362173" y="1510457"/>
            <a:ext cx="4053074" cy="2987856"/>
          </a:xfrm>
          <a:prstGeom prst="rect">
            <a:avLst/>
          </a:prstGeom>
        </p:spPr>
      </p:pic>
      <p:pic>
        <p:nvPicPr>
          <p:cNvPr id="4" name="Picture 3">
            <a:extLst>
              <a:ext uri="{FF2B5EF4-FFF2-40B4-BE49-F238E27FC236}">
                <a16:creationId xmlns:a16="http://schemas.microsoft.com/office/drawing/2014/main" id="{841A0BEC-4D88-4F5E-88AC-246F961AA410}"/>
              </a:ext>
            </a:extLst>
          </p:cNvPr>
          <p:cNvPicPr>
            <a:picLocks noChangeAspect="1"/>
          </p:cNvPicPr>
          <p:nvPr/>
        </p:nvPicPr>
        <p:blipFill>
          <a:blip r:embed="rId3"/>
          <a:stretch>
            <a:fillRect/>
          </a:stretch>
        </p:blipFill>
        <p:spPr>
          <a:xfrm>
            <a:off x="4572000" y="1510458"/>
            <a:ext cx="4111077" cy="2987856"/>
          </a:xfrm>
          <a:prstGeom prst="rect">
            <a:avLst/>
          </a:prstGeom>
        </p:spPr>
      </p:pic>
    </p:spTree>
    <p:extLst>
      <p:ext uri="{BB962C8B-B14F-4D97-AF65-F5344CB8AC3E}">
        <p14:creationId xmlns:p14="http://schemas.microsoft.com/office/powerpoint/2010/main" val="403623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CFB60E-6159-4973-8FD7-D2D0C81C2219}"/>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74A7E4FC-8115-47A8-9EE0-C04F53F0E7FC}"/>
              </a:ext>
            </a:extLst>
          </p:cNvPr>
          <p:cNvSpPr>
            <a:spLocks noGrp="1"/>
          </p:cNvSpPr>
          <p:nvPr>
            <p:ph type="sldNum" sz="quarter" idx="11"/>
          </p:nvPr>
        </p:nvSpPr>
        <p:spPr/>
        <p:txBody>
          <a:bodyPr/>
          <a:lstStyle/>
          <a:p>
            <a:fld id="{DCA67E90-27B5-4870-A09C-2BCC15E3FF12}" type="slidenum">
              <a:rPr lang="en-US" smtClean="0"/>
              <a:pPr/>
              <a:t>7</a:t>
            </a:fld>
            <a:endParaRPr lang="en-US" dirty="0"/>
          </a:p>
        </p:txBody>
      </p:sp>
      <p:sp>
        <p:nvSpPr>
          <p:cNvPr id="4" name="Text Placeholder 3">
            <a:extLst>
              <a:ext uri="{FF2B5EF4-FFF2-40B4-BE49-F238E27FC236}">
                <a16:creationId xmlns:a16="http://schemas.microsoft.com/office/drawing/2014/main" id="{0C49AA2A-6FB6-41E0-BD34-676EC9AB495C}"/>
              </a:ext>
            </a:extLst>
          </p:cNvPr>
          <p:cNvSpPr>
            <a:spLocks noGrp="1"/>
          </p:cNvSpPr>
          <p:nvPr>
            <p:ph type="body" sz="quarter" idx="12"/>
          </p:nvPr>
        </p:nvSpPr>
        <p:spPr>
          <a:xfrm>
            <a:off x="457199" y="1193533"/>
            <a:ext cx="8311415" cy="3438103"/>
          </a:xfrm>
        </p:spPr>
        <p:txBody>
          <a:bodyPr>
            <a:noAutofit/>
          </a:bodyPr>
          <a:lstStyle/>
          <a:p>
            <a:r>
              <a:rPr lang="en-US" sz="1700" dirty="0"/>
              <a:t>When the data gaps are closed between claims and EMR (higher concordance sample) the baseline model accuracy is significantly higher too. So the accuracy gain, even though it looks large, it is mostly due to better data. The model itself, taking advantage of new EMR features, is only adding 3.7%.</a:t>
            </a:r>
          </a:p>
          <a:p>
            <a:r>
              <a:rPr lang="en-US" sz="1700" dirty="0"/>
              <a:t>It is possible to create new model with higher accuracy even in the old sample but it is mostly due to overfitting the data. Also the depth of the model makes it very hard to interpret it. We consider a better compromise the simpler model but easy to interpret.</a:t>
            </a:r>
          </a:p>
          <a:p>
            <a:r>
              <a:rPr lang="en-US" sz="1700" dirty="0"/>
              <a:t>The higher accuracy is mainly driven by “Prevention” category, but otherwise the model accuracy is lagging in the higher ranked categories. The accuracy in the rules based categories did not change, as they were not affected by the new model, and the “Crisis Management” is still below 50% accuracy.</a:t>
            </a:r>
          </a:p>
          <a:p>
            <a:pPr marL="0" indent="0">
              <a:buNone/>
            </a:pPr>
            <a:endParaRPr lang="en-US" sz="1800" dirty="0"/>
          </a:p>
        </p:txBody>
      </p:sp>
      <p:sp>
        <p:nvSpPr>
          <p:cNvPr id="5" name="Title 4">
            <a:extLst>
              <a:ext uri="{FF2B5EF4-FFF2-40B4-BE49-F238E27FC236}">
                <a16:creationId xmlns:a16="http://schemas.microsoft.com/office/drawing/2014/main" id="{CAD7CC66-CBE3-412C-A140-E055FFBC27DC}"/>
              </a:ext>
            </a:extLst>
          </p:cNvPr>
          <p:cNvSpPr>
            <a:spLocks noGrp="1"/>
          </p:cNvSpPr>
          <p:nvPr>
            <p:ph type="title"/>
          </p:nvPr>
        </p:nvSpPr>
        <p:spPr>
          <a:xfrm>
            <a:off x="457200" y="745434"/>
            <a:ext cx="8229600" cy="448099"/>
          </a:xfrm>
        </p:spPr>
        <p:txBody>
          <a:bodyPr>
            <a:normAutofit fontScale="90000"/>
          </a:bodyPr>
          <a:lstStyle/>
          <a:p>
            <a:r>
              <a:rPr lang="en-US" dirty="0">
                <a:solidFill>
                  <a:schemeClr val="tx1">
                    <a:lumMod val="60000"/>
                    <a:lumOff val="40000"/>
                  </a:schemeClr>
                </a:solidFill>
              </a:rPr>
              <a:t> New Model contnd. – Conclusions</a:t>
            </a:r>
            <a:endParaRPr lang="en-US" dirty="0"/>
          </a:p>
        </p:txBody>
      </p:sp>
    </p:spTree>
    <p:extLst>
      <p:ext uri="{BB962C8B-B14F-4D97-AF65-F5344CB8AC3E}">
        <p14:creationId xmlns:p14="http://schemas.microsoft.com/office/powerpoint/2010/main" val="74796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438C60-4359-487C-ACF2-2C009C5F3D27}"/>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5B161B83-2680-4ECF-BDDA-5C4D2B76B1C8}"/>
              </a:ext>
            </a:extLst>
          </p:cNvPr>
          <p:cNvSpPr>
            <a:spLocks noGrp="1"/>
          </p:cNvSpPr>
          <p:nvPr>
            <p:ph type="sldNum" sz="quarter" idx="11"/>
          </p:nvPr>
        </p:nvSpPr>
        <p:spPr/>
        <p:txBody>
          <a:bodyPr/>
          <a:lstStyle/>
          <a:p>
            <a:fld id="{DCA67E90-27B5-4870-A09C-2BCC15E3FF12}" type="slidenum">
              <a:rPr lang="en-US" smtClean="0"/>
              <a:pPr/>
              <a:t>8</a:t>
            </a:fld>
            <a:endParaRPr lang="en-US" dirty="0"/>
          </a:p>
        </p:txBody>
      </p:sp>
      <p:sp>
        <p:nvSpPr>
          <p:cNvPr id="4" name="Text Placeholder 3">
            <a:extLst>
              <a:ext uri="{FF2B5EF4-FFF2-40B4-BE49-F238E27FC236}">
                <a16:creationId xmlns:a16="http://schemas.microsoft.com/office/drawing/2014/main" id="{BE7FFBD9-92DB-4FB9-A08D-58CEEBD754AC}"/>
              </a:ext>
            </a:extLst>
          </p:cNvPr>
          <p:cNvSpPr>
            <a:spLocks noGrp="1"/>
          </p:cNvSpPr>
          <p:nvPr>
            <p:ph type="body" sz="quarter" idx="12"/>
          </p:nvPr>
        </p:nvSpPr>
        <p:spPr>
          <a:xfrm>
            <a:off x="457200" y="1598109"/>
            <a:ext cx="8229600" cy="2971800"/>
          </a:xfrm>
        </p:spPr>
        <p:txBody>
          <a:bodyPr>
            <a:normAutofit fontScale="62500" lnSpcReduction="20000"/>
          </a:bodyPr>
          <a:lstStyle/>
          <a:p>
            <a:endParaRPr lang="en-US" dirty="0"/>
          </a:p>
          <a:p>
            <a:pPr lvl="1">
              <a:buFont typeface="Arial" panose="020B0604020202020204" pitchFamily="34" charset="0"/>
              <a:buChar char="•"/>
            </a:pPr>
            <a:r>
              <a:rPr lang="en-US" dirty="0"/>
              <a:t>CONDITION RELATED</a:t>
            </a:r>
          </a:p>
          <a:p>
            <a:pPr lvl="1"/>
            <a:r>
              <a:rPr lang="en-US" dirty="0">
                <a:highlight>
                  <a:srgbClr val="FFFF00"/>
                </a:highlight>
              </a:rPr>
              <a:t>Missing diagnoses </a:t>
            </a:r>
          </a:p>
          <a:p>
            <a:pPr lvl="1"/>
            <a:r>
              <a:rPr lang="en-US" dirty="0"/>
              <a:t>Disease Staging Issues</a:t>
            </a:r>
          </a:p>
          <a:p>
            <a:pPr lvl="1"/>
            <a:r>
              <a:rPr lang="en-US" dirty="0"/>
              <a:t>DRG assignment</a:t>
            </a:r>
          </a:p>
          <a:p>
            <a:pPr marL="346075" lvl="1" indent="0">
              <a:buNone/>
            </a:pPr>
            <a:endParaRPr lang="en-US" dirty="0"/>
          </a:p>
          <a:p>
            <a:pPr lvl="1">
              <a:buFont typeface="Arial" panose="020B0604020202020204" pitchFamily="34" charset="0"/>
              <a:buChar char="•"/>
            </a:pPr>
            <a:r>
              <a:rPr lang="en-US" dirty="0"/>
              <a:t>ENCOUNTER RELATED</a:t>
            </a:r>
          </a:p>
          <a:p>
            <a:pPr lvl="1"/>
            <a:r>
              <a:rPr lang="en-US" dirty="0">
                <a:highlight>
                  <a:srgbClr val="FFFF00"/>
                </a:highlight>
              </a:rPr>
              <a:t>Encounter missing</a:t>
            </a:r>
          </a:p>
          <a:p>
            <a:pPr lvl="1"/>
            <a:r>
              <a:rPr lang="en-US" dirty="0">
                <a:highlight>
                  <a:srgbClr val="FFFF00"/>
                </a:highlight>
              </a:rPr>
              <a:t>Encounter classified differently (e.g. ER visit in MarketScan, outpatient visit in Explorys)</a:t>
            </a:r>
          </a:p>
          <a:p>
            <a:pPr marL="346075" lvl="1" indent="0">
              <a:buNone/>
            </a:pPr>
            <a:endParaRPr lang="en-US" dirty="0"/>
          </a:p>
          <a:p>
            <a:pPr lvl="1">
              <a:buFont typeface="Arial" panose="020B0604020202020204" pitchFamily="34" charset="0"/>
              <a:buChar char="•"/>
            </a:pPr>
            <a:r>
              <a:rPr lang="en-US" dirty="0"/>
              <a:t>DRUG RELATED</a:t>
            </a:r>
          </a:p>
          <a:p>
            <a:pPr lvl="1"/>
            <a:r>
              <a:rPr lang="en-US" dirty="0"/>
              <a:t>Missing Drugs</a:t>
            </a:r>
          </a:p>
          <a:p>
            <a:pPr lvl="1"/>
            <a:r>
              <a:rPr lang="en-US" dirty="0"/>
              <a:t>Issues related to differences in prescription date and claims date</a:t>
            </a:r>
          </a:p>
          <a:p>
            <a:pPr lvl="1"/>
            <a:r>
              <a:rPr lang="en-US" dirty="0"/>
              <a:t>Metadata Issues – Conversion of RX_CUI to ‘maintenance’ drugs</a:t>
            </a:r>
          </a:p>
          <a:p>
            <a:pPr marL="346075" lvl="1" indent="0">
              <a:buNone/>
            </a:pPr>
            <a:endParaRPr lang="en-US" dirty="0"/>
          </a:p>
        </p:txBody>
      </p:sp>
      <p:sp>
        <p:nvSpPr>
          <p:cNvPr id="5" name="Title 4">
            <a:extLst>
              <a:ext uri="{FF2B5EF4-FFF2-40B4-BE49-F238E27FC236}">
                <a16:creationId xmlns:a16="http://schemas.microsoft.com/office/drawing/2014/main" id="{075AD4C9-F014-493F-B959-B8F20380BAC7}"/>
              </a:ext>
            </a:extLst>
          </p:cNvPr>
          <p:cNvSpPr>
            <a:spLocks noGrp="1"/>
          </p:cNvSpPr>
          <p:nvPr>
            <p:ph type="title"/>
          </p:nvPr>
        </p:nvSpPr>
        <p:spPr>
          <a:xfrm>
            <a:off x="457200" y="803366"/>
            <a:ext cx="8229600" cy="794743"/>
          </a:xfrm>
        </p:spPr>
        <p:txBody>
          <a:bodyPr>
            <a:normAutofit fontScale="90000"/>
          </a:bodyPr>
          <a:lstStyle/>
          <a:p>
            <a:r>
              <a:rPr lang="en-US" dirty="0">
                <a:solidFill>
                  <a:schemeClr val="tx1">
                    <a:lumMod val="60000"/>
                    <a:lumOff val="40000"/>
                  </a:schemeClr>
                </a:solidFill>
              </a:rPr>
              <a:t>Issues Affecting Accuracy that were diminished in the new sample</a:t>
            </a:r>
          </a:p>
        </p:txBody>
      </p:sp>
    </p:spTree>
    <p:extLst>
      <p:ext uri="{BB962C8B-B14F-4D97-AF65-F5344CB8AC3E}">
        <p14:creationId xmlns:p14="http://schemas.microsoft.com/office/powerpoint/2010/main" val="347894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4ACA9E-D205-4BAB-A383-F419237F70ED}"/>
              </a:ext>
            </a:extLst>
          </p:cNvPr>
          <p:cNvSpPr>
            <a:spLocks noGrp="1"/>
          </p:cNvSpPr>
          <p:nvPr>
            <p:ph type="ftr" sz="quarter" idx="10"/>
          </p:nvPr>
        </p:nvSpPr>
        <p:spPr/>
        <p:txBody>
          <a:bodyPr/>
          <a:lstStyle/>
          <a:p>
            <a:r>
              <a:rPr lang="en-US" dirty="0"/>
              <a:t>© 2017 IBM Corporation.  IBM Confidential.</a:t>
            </a:r>
          </a:p>
        </p:txBody>
      </p:sp>
      <p:sp>
        <p:nvSpPr>
          <p:cNvPr id="3" name="Slide Number Placeholder 2">
            <a:extLst>
              <a:ext uri="{FF2B5EF4-FFF2-40B4-BE49-F238E27FC236}">
                <a16:creationId xmlns:a16="http://schemas.microsoft.com/office/drawing/2014/main" id="{E1DE43BB-50EB-42C0-A24E-D08C32E40125}"/>
              </a:ext>
            </a:extLst>
          </p:cNvPr>
          <p:cNvSpPr>
            <a:spLocks noGrp="1"/>
          </p:cNvSpPr>
          <p:nvPr>
            <p:ph type="sldNum" sz="quarter" idx="11"/>
          </p:nvPr>
        </p:nvSpPr>
        <p:spPr/>
        <p:txBody>
          <a:bodyPr/>
          <a:lstStyle/>
          <a:p>
            <a:fld id="{DCA67E90-27B5-4870-A09C-2BCC15E3FF12}" type="slidenum">
              <a:rPr lang="en-US" smtClean="0"/>
              <a:pPr/>
              <a:t>9</a:t>
            </a:fld>
            <a:endParaRPr lang="en-US" dirty="0"/>
          </a:p>
        </p:txBody>
      </p:sp>
      <p:sp>
        <p:nvSpPr>
          <p:cNvPr id="5" name="Title 4">
            <a:extLst>
              <a:ext uri="{FF2B5EF4-FFF2-40B4-BE49-F238E27FC236}">
                <a16:creationId xmlns:a16="http://schemas.microsoft.com/office/drawing/2014/main" id="{1B352BC4-DE6B-4834-9750-E9005571AD36}"/>
              </a:ext>
            </a:extLst>
          </p:cNvPr>
          <p:cNvSpPr>
            <a:spLocks noGrp="1"/>
          </p:cNvSpPr>
          <p:nvPr>
            <p:ph type="title"/>
          </p:nvPr>
        </p:nvSpPr>
        <p:spPr>
          <a:xfrm>
            <a:off x="457200" y="745434"/>
            <a:ext cx="8229600" cy="3767783"/>
          </a:xfrm>
        </p:spPr>
        <p:txBody>
          <a:bodyPr/>
          <a:lstStyle/>
          <a:p>
            <a:r>
              <a:rPr lang="en-US" dirty="0">
                <a:solidFill>
                  <a:schemeClr val="tx1">
                    <a:lumMod val="60000"/>
                    <a:lumOff val="40000"/>
                  </a:schemeClr>
                </a:solidFill>
              </a:rPr>
              <a:t>Project repository</a:t>
            </a:r>
            <a:br>
              <a:rPr lang="en-US" dirty="0">
                <a:solidFill>
                  <a:schemeClr val="tx1">
                    <a:lumMod val="60000"/>
                    <a:lumOff val="40000"/>
                  </a:schemeClr>
                </a:solidFill>
              </a:rPr>
            </a:br>
            <a:br>
              <a:rPr lang="en-US" dirty="0">
                <a:solidFill>
                  <a:schemeClr val="tx1">
                    <a:lumMod val="60000"/>
                    <a:lumOff val="40000"/>
                  </a:schemeClr>
                </a:solidFill>
              </a:rPr>
            </a:br>
            <a:r>
              <a:rPr lang="en-US" dirty="0">
                <a:solidFill>
                  <a:schemeClr val="tx1">
                    <a:lumMod val="60000"/>
                    <a:lumOff val="40000"/>
                  </a:schemeClr>
                </a:solidFill>
                <a:hlinkClick r:id="rId2"/>
              </a:rPr>
              <a:t>Population Classification on the Box</a:t>
            </a:r>
            <a:br>
              <a:rPr lang="en-US" dirty="0">
                <a:solidFill>
                  <a:schemeClr val="tx1">
                    <a:lumMod val="60000"/>
                    <a:lumOff val="40000"/>
                  </a:schemeClr>
                </a:solidFill>
              </a:rPr>
            </a:br>
            <a:br>
              <a:rPr lang="en-US" dirty="0">
                <a:solidFill>
                  <a:schemeClr val="tx1">
                    <a:lumMod val="60000"/>
                    <a:lumOff val="40000"/>
                  </a:schemeClr>
                </a:solidFill>
              </a:rPr>
            </a:br>
            <a:br>
              <a:rPr lang="en-US" dirty="0">
                <a:solidFill>
                  <a:schemeClr val="tx1">
                    <a:lumMod val="60000"/>
                    <a:lumOff val="40000"/>
                  </a:schemeClr>
                </a:solidFill>
              </a:rPr>
            </a:br>
            <a:br>
              <a:rPr lang="en-US" dirty="0">
                <a:solidFill>
                  <a:schemeClr val="tx1">
                    <a:lumMod val="60000"/>
                    <a:lumOff val="40000"/>
                  </a:schemeClr>
                </a:solidFill>
              </a:rPr>
            </a:br>
            <a:endParaRPr lang="en-US" dirty="0">
              <a:solidFill>
                <a:schemeClr val="tx1">
                  <a:lumMod val="60000"/>
                  <a:lumOff val="40000"/>
                </a:schemeClr>
              </a:solidFill>
            </a:endParaRPr>
          </a:p>
        </p:txBody>
      </p:sp>
    </p:spTree>
    <p:extLst>
      <p:ext uri="{BB962C8B-B14F-4D97-AF65-F5344CB8AC3E}">
        <p14:creationId xmlns:p14="http://schemas.microsoft.com/office/powerpoint/2010/main" val="2842171806"/>
      </p:ext>
    </p:extLst>
  </p:cSld>
  <p:clrMapOvr>
    <a:masterClrMapping/>
  </p:clrMapOvr>
</p:sld>
</file>

<file path=ppt/theme/theme1.xml><?xml version="1.0" encoding="utf-8"?>
<a:theme xmlns:a="http://schemas.openxmlformats.org/drawingml/2006/main" name="Watson_Health_Template_16x9">
  <a:themeElements>
    <a:clrScheme name="Watson Health">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FFD003"/>
      </a:accent6>
      <a:hlink>
        <a:srgbClr val="00B040"/>
      </a:hlink>
      <a:folHlink>
        <a:srgbClr val="004069"/>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Watson_Health_Template_16x9</Template>
  <TotalTime>88658</TotalTime>
  <Words>1399</Words>
  <Application>Microsoft Office PowerPoint</Application>
  <PresentationFormat>On-screen Show (16:9)</PresentationFormat>
  <Paragraphs>118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MS PGothic</vt:lpstr>
      <vt:lpstr>MS PGothic</vt:lpstr>
      <vt:lpstr>Arial</vt:lpstr>
      <vt:lpstr>Calibri</vt:lpstr>
      <vt:lpstr>ヒラギノ角ゴ Pro W3</vt:lpstr>
      <vt:lpstr>Watson_Health_Template_16x9</vt:lpstr>
      <vt:lpstr>Population Classification EMR Based Model Final Considerations</vt:lpstr>
      <vt:lpstr>Last ditch effort - New Model</vt:lpstr>
      <vt:lpstr> New Model contnd. – Higher Concordance Sample</vt:lpstr>
      <vt:lpstr> New Model contnd. – Results</vt:lpstr>
      <vt:lpstr>PowerPoint Presentation</vt:lpstr>
      <vt:lpstr>New Model contnd. – Overall Accuracy Comparison</vt:lpstr>
      <vt:lpstr> New Model contnd. – Conclusions</vt:lpstr>
      <vt:lpstr>Issues Affecting Accuracy that were diminished in the new sample</vt:lpstr>
      <vt:lpstr>Project repository  Population Classification on the Box    </vt:lpstr>
      <vt:lpstr>What have we learned about …</vt:lpstr>
      <vt:lpstr> … about the data and the model?</vt:lpstr>
      <vt:lpstr> … about managing our own projects? – Part 1</vt:lpstr>
      <vt:lpstr> … about managing our own projects? – Part 2</vt:lpstr>
      <vt:lpstr> … about managing our own projects? – Part 3</vt:lpstr>
      <vt:lpstr> … about managing our own projects? – Part 4</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Research Investments</dc:title>
  <dc:creator>IBM</dc:creator>
  <cp:lastModifiedBy>George Sirbu</cp:lastModifiedBy>
  <cp:revision>794</cp:revision>
  <cp:lastPrinted>2017-08-01T13:58:05Z</cp:lastPrinted>
  <dcterms:created xsi:type="dcterms:W3CDTF">2016-09-14T16:55:18Z</dcterms:created>
  <dcterms:modified xsi:type="dcterms:W3CDTF">2018-02-08T19:59:04Z</dcterms:modified>
</cp:coreProperties>
</file>