
<file path=[Content_Types].xml><?xml version="1.0" encoding="utf-8"?>
<Types xmlns="http://schemas.openxmlformats.org/package/2006/content-types">
  <Default Extension="xml" ContentType="application/xml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7023100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-128"/>
        <a:cs typeface="+mn-cs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-128"/>
        <a:cs typeface="+mn-cs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-128"/>
        <a:cs typeface="+mn-cs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-128"/>
        <a:cs typeface="+mn-cs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S PGothic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S PGothic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S PGothic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41"/>
    <a:srgbClr val="D900DB"/>
    <a:srgbClr val="0082B2"/>
    <a:srgbClr val="5095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43"/>
    <p:restoredTop sz="94655"/>
  </p:normalViewPr>
  <p:slideViewPr>
    <p:cSldViewPr snapToGrid="0">
      <p:cViewPr varScale="1">
        <p:scale>
          <a:sx n="94" d="100"/>
          <a:sy n="94" d="100"/>
        </p:scale>
        <p:origin x="312" y="184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28" Type="http://schemas.microsoft.com/office/2015/10/relationships/revisionInfo" Target="revisionInfo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smtClean="0">
                <a:solidFill>
                  <a:srgbClr val="0070C0"/>
                </a:solidFill>
                <a:effectLst/>
              </a:rPr>
              <a:t>Cumulative number of publications</a:t>
            </a:r>
            <a:endParaRPr lang="en-US" dirty="0">
              <a:solidFill>
                <a:srgbClr val="0070C0"/>
              </a:solidFill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KOL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9525">
                <a:solidFill>
                  <a:srgbClr val="FFC000"/>
                </a:solidFill>
              </a:ln>
              <a:effectLst/>
            </c:spPr>
          </c:marker>
          <c:cat>
            <c:numRef>
              <c:f>Sheet1!$A$2:$A$16</c:f>
              <c:numCache>
                <c:formatCode>General</c:formatCode>
                <c:ptCount val="1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</c:numCache>
            </c:num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3.688888888888889</c:v>
                </c:pt>
                <c:pt idx="1">
                  <c:v>6.3</c:v>
                </c:pt>
                <c:pt idx="2">
                  <c:v>9.022222222222222</c:v>
                </c:pt>
                <c:pt idx="3">
                  <c:v>13.47777777777778</c:v>
                </c:pt>
                <c:pt idx="4">
                  <c:v>18.55555555555556</c:v>
                </c:pt>
                <c:pt idx="5">
                  <c:v>24.72222222222221</c:v>
                </c:pt>
                <c:pt idx="6">
                  <c:v>31.07777777777778</c:v>
                </c:pt>
                <c:pt idx="7">
                  <c:v>38.42222222222222</c:v>
                </c:pt>
                <c:pt idx="8">
                  <c:v>46.96666666666665</c:v>
                </c:pt>
                <c:pt idx="9">
                  <c:v>56.71111111111111</c:v>
                </c:pt>
                <c:pt idx="10">
                  <c:v>68.12222222222221</c:v>
                </c:pt>
                <c:pt idx="11">
                  <c:v>80.5111111111111</c:v>
                </c:pt>
                <c:pt idx="12">
                  <c:v>94.53333333333332</c:v>
                </c:pt>
                <c:pt idx="13">
                  <c:v>108.7777777777778</c:v>
                </c:pt>
                <c:pt idx="14">
                  <c:v>122.3111111111111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KOL (bottom 30%)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cat>
            <c:numRef>
              <c:f>Sheet1!$A$2:$A$16</c:f>
              <c:numCache>
                <c:formatCode>General</c:formatCode>
                <c:ptCount val="1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</c:numCache>
            </c:numRef>
          </c:cat>
          <c:val>
            <c:numRef>
              <c:f>Sheet1!$C$2:$C$16</c:f>
              <c:numCache>
                <c:formatCode>General</c:formatCode>
                <c:ptCount val="15"/>
                <c:pt idx="0">
                  <c:v>2.5</c:v>
                </c:pt>
                <c:pt idx="1">
                  <c:v>3.2</c:v>
                </c:pt>
                <c:pt idx="2">
                  <c:v>4.133333333333333</c:v>
                </c:pt>
                <c:pt idx="3">
                  <c:v>5.266666666666666</c:v>
                </c:pt>
                <c:pt idx="4">
                  <c:v>6.966666666666666</c:v>
                </c:pt>
                <c:pt idx="5">
                  <c:v>8.666666666666667</c:v>
                </c:pt>
                <c:pt idx="6">
                  <c:v>10.16666666666667</c:v>
                </c:pt>
                <c:pt idx="7">
                  <c:v>11.56666666666667</c:v>
                </c:pt>
                <c:pt idx="8">
                  <c:v>13.56666666666667</c:v>
                </c:pt>
                <c:pt idx="9">
                  <c:v>16.73333333333332</c:v>
                </c:pt>
                <c:pt idx="10">
                  <c:v>19.3</c:v>
                </c:pt>
                <c:pt idx="11">
                  <c:v>22.23333333333332</c:v>
                </c:pt>
                <c:pt idx="12">
                  <c:v>26.5</c:v>
                </c:pt>
                <c:pt idx="13">
                  <c:v>31.36666666666667</c:v>
                </c:pt>
                <c:pt idx="14">
                  <c:v>37.6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4998768"/>
        <c:axId val="2102748432"/>
      </c:lineChart>
      <c:catAx>
        <c:axId val="2104998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>
                    <a:solidFill>
                      <a:srgbClr val="0070C0"/>
                    </a:solidFill>
                  </a:rPr>
                  <a:t>Year</a:t>
                </a:r>
                <a:r>
                  <a:rPr lang="en-US" baseline="0" dirty="0" smtClean="0">
                    <a:solidFill>
                      <a:srgbClr val="0070C0"/>
                    </a:solidFill>
                  </a:rPr>
                  <a:t> since first publication</a:t>
                </a:r>
                <a:endParaRPr lang="en-US" dirty="0">
                  <a:solidFill>
                    <a:srgbClr val="0070C0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2748432"/>
        <c:crosses val="autoZero"/>
        <c:auto val="1"/>
        <c:lblAlgn val="ctr"/>
        <c:lblOffset val="100"/>
        <c:noMultiLvlLbl val="0"/>
      </c:catAx>
      <c:valAx>
        <c:axId val="2102748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4998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srgbClr val="004266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smtClean="0">
                <a:solidFill>
                  <a:srgbClr val="0070C0"/>
                </a:solidFill>
                <a:effectLst/>
              </a:rPr>
              <a:t>Cumulative number of publications</a:t>
            </a:r>
            <a:endParaRPr lang="en-US" dirty="0">
              <a:solidFill>
                <a:srgbClr val="0070C0"/>
              </a:solidFill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srgbClr val="004266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KOL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9525">
                <a:solidFill>
                  <a:srgbClr val="FFC000"/>
                </a:solidFill>
              </a:ln>
              <a:effectLst/>
            </c:spPr>
          </c:marker>
          <c:cat>
            <c:numRef>
              <c:f>Sheet1!$A$2:$A$16</c:f>
              <c:numCache>
                <c:formatCode>General</c:formatCode>
                <c:ptCount val="1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</c:numCache>
            </c:num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3.688888889</c:v>
                </c:pt>
                <c:pt idx="1">
                  <c:v>6.3</c:v>
                </c:pt>
                <c:pt idx="2">
                  <c:v>9.022222222</c:v>
                </c:pt>
                <c:pt idx="3">
                  <c:v>13.47777778</c:v>
                </c:pt>
                <c:pt idx="4">
                  <c:v>18.55555556</c:v>
                </c:pt>
                <c:pt idx="5">
                  <c:v>24.72222222</c:v>
                </c:pt>
                <c:pt idx="6">
                  <c:v>31.07777778</c:v>
                </c:pt>
                <c:pt idx="7">
                  <c:v>38.42222222</c:v>
                </c:pt>
                <c:pt idx="8">
                  <c:v>46.96666667</c:v>
                </c:pt>
                <c:pt idx="9">
                  <c:v>56.71111111</c:v>
                </c:pt>
                <c:pt idx="10">
                  <c:v>68.12222222</c:v>
                </c:pt>
                <c:pt idx="11">
                  <c:v>80.51111111</c:v>
                </c:pt>
                <c:pt idx="12">
                  <c:v>94.53333332999999</c:v>
                </c:pt>
                <c:pt idx="13">
                  <c:v>108.7777778</c:v>
                </c:pt>
                <c:pt idx="14">
                  <c:v>122.3111111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KOL (bottom 30%)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cat>
            <c:numRef>
              <c:f>Sheet1!$A$2:$A$16</c:f>
              <c:numCache>
                <c:formatCode>General</c:formatCode>
                <c:ptCount val="1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</c:numCache>
            </c:numRef>
          </c:cat>
          <c:val>
            <c:numRef>
              <c:f>Sheet1!$C$2:$C$16</c:f>
              <c:numCache>
                <c:formatCode>General</c:formatCode>
                <c:ptCount val="15"/>
                <c:pt idx="0">
                  <c:v>2.5</c:v>
                </c:pt>
                <c:pt idx="1">
                  <c:v>3.2</c:v>
                </c:pt>
                <c:pt idx="2">
                  <c:v>4.133333333</c:v>
                </c:pt>
                <c:pt idx="3">
                  <c:v>5.266666667</c:v>
                </c:pt>
                <c:pt idx="4">
                  <c:v>6.966666667</c:v>
                </c:pt>
                <c:pt idx="5">
                  <c:v>8.666666667</c:v>
                </c:pt>
                <c:pt idx="6">
                  <c:v>10.16666667</c:v>
                </c:pt>
                <c:pt idx="7">
                  <c:v>11.56666667</c:v>
                </c:pt>
                <c:pt idx="8">
                  <c:v>13.56666667</c:v>
                </c:pt>
                <c:pt idx="9">
                  <c:v>16.73333333</c:v>
                </c:pt>
                <c:pt idx="10">
                  <c:v>19.3</c:v>
                </c:pt>
                <c:pt idx="11">
                  <c:v>22.23333333</c:v>
                </c:pt>
                <c:pt idx="12">
                  <c:v>26.5</c:v>
                </c:pt>
                <c:pt idx="13">
                  <c:v>31.36666667</c:v>
                </c:pt>
                <c:pt idx="14">
                  <c:v>37.6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HBE_IDN_5002030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cat>
            <c:numRef>
              <c:f>Sheet1!$A$2:$A$16</c:f>
              <c:numCache>
                <c:formatCode>General</c:formatCode>
                <c:ptCount val="1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</c:numCache>
            </c:numRef>
          </c:cat>
          <c:val>
            <c:numRef>
              <c:f>Sheet1!$D$2:$D$16</c:f>
              <c:numCache>
                <c:formatCode>General</c:formatCode>
                <c:ptCount val="15"/>
                <c:pt idx="0">
                  <c:v>6.0</c:v>
                </c:pt>
                <c:pt idx="1">
                  <c:v>9.0</c:v>
                </c:pt>
                <c:pt idx="2">
                  <c:v>12.0</c:v>
                </c:pt>
                <c:pt idx="3">
                  <c:v>14.0</c:v>
                </c:pt>
                <c:pt idx="4">
                  <c:v>15.0</c:v>
                </c:pt>
                <c:pt idx="5">
                  <c:v>19.0</c:v>
                </c:pt>
                <c:pt idx="6">
                  <c:v>24.0</c:v>
                </c:pt>
                <c:pt idx="7">
                  <c:v>31.0</c:v>
                </c:pt>
                <c:pt idx="8">
                  <c:v>42.0</c:v>
                </c:pt>
                <c:pt idx="9">
                  <c:v>45.0</c:v>
                </c:pt>
                <c:pt idx="10">
                  <c:v>53.0</c:v>
                </c:pt>
                <c:pt idx="11">
                  <c:v>63.0</c:v>
                </c:pt>
                <c:pt idx="12">
                  <c:v>78.0</c:v>
                </c:pt>
                <c:pt idx="13">
                  <c:v>87.0</c:v>
                </c:pt>
                <c:pt idx="14">
                  <c:v>87.0</c:v>
                </c:pt>
              </c:numCache>
            </c:numRef>
          </c:val>
          <c:smooth val="0"/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HBE_IDN_5002005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9525">
                <a:solidFill>
                  <a:srgbClr val="7030A0"/>
                </a:solidFill>
              </a:ln>
              <a:effectLst/>
            </c:spPr>
          </c:marker>
          <c:cat>
            <c:numRef>
              <c:f>Sheet1!$A$2:$A$16</c:f>
              <c:numCache>
                <c:formatCode>General</c:formatCode>
                <c:ptCount val="1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</c:numCache>
            </c:numRef>
          </c:cat>
          <c:val>
            <c:numRef>
              <c:f>Sheet1!$F$2:$F$16</c:f>
              <c:numCache>
                <c:formatCode>General</c:formatCode>
                <c:ptCount val="15"/>
                <c:pt idx="0">
                  <c:v>2.0</c:v>
                </c:pt>
                <c:pt idx="1">
                  <c:v>5.0</c:v>
                </c:pt>
                <c:pt idx="2">
                  <c:v>10.0</c:v>
                </c:pt>
                <c:pt idx="3">
                  <c:v>16.0</c:v>
                </c:pt>
                <c:pt idx="4">
                  <c:v>22.0</c:v>
                </c:pt>
                <c:pt idx="5">
                  <c:v>31.0</c:v>
                </c:pt>
                <c:pt idx="6">
                  <c:v>43.0</c:v>
                </c:pt>
                <c:pt idx="7">
                  <c:v>57.0</c:v>
                </c:pt>
                <c:pt idx="8">
                  <c:v>73.0</c:v>
                </c:pt>
                <c:pt idx="9">
                  <c:v>85.0</c:v>
                </c:pt>
                <c:pt idx="10">
                  <c:v>92.0</c:v>
                </c:pt>
                <c:pt idx="11">
                  <c:v>99.0</c:v>
                </c:pt>
                <c:pt idx="12">
                  <c:v>99.0</c:v>
                </c:pt>
                <c:pt idx="13">
                  <c:v>99.0</c:v>
                </c:pt>
                <c:pt idx="14">
                  <c:v>99.0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2776112"/>
        <c:axId val="2102780384"/>
      </c:lineChart>
      <c:catAx>
        <c:axId val="21027761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330" b="0" i="0" u="none" strike="noStrike" kern="1200" baseline="0">
                    <a:solidFill>
                      <a:srgbClr val="004266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330" b="0" i="0" kern="1200" baseline="0" dirty="0" smtClean="0">
                    <a:solidFill>
                      <a:srgbClr val="0070C0"/>
                    </a:solidFill>
                    <a:effectLst/>
                  </a:rPr>
                  <a:t>Year since first publication</a:t>
                </a:r>
                <a:endParaRPr lang="en-US" dirty="0">
                  <a:solidFill>
                    <a:srgbClr val="0070C0"/>
                  </a:solidFill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30" b="0" i="0" u="none" strike="noStrike" kern="1200" baseline="0">
                  <a:solidFill>
                    <a:srgbClr val="004266">
                      <a:lumMod val="65000"/>
                      <a:lumOff val="35000"/>
                    </a:srgb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2780384"/>
        <c:crosses val="autoZero"/>
        <c:auto val="1"/>
        <c:lblAlgn val="ctr"/>
        <c:lblOffset val="100"/>
        <c:noMultiLvlLbl val="0"/>
      </c:catAx>
      <c:valAx>
        <c:axId val="2102780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2776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smtClean="0">
                <a:solidFill>
                  <a:srgbClr val="0070C0"/>
                </a:solidFill>
                <a:effectLst/>
              </a:rPr>
              <a:t>Cumulative number of publications</a:t>
            </a:r>
            <a:endParaRPr lang="en-US" dirty="0">
              <a:solidFill>
                <a:srgbClr val="0070C0"/>
              </a:solidFill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KOL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9525">
                <a:solidFill>
                  <a:srgbClr val="FFC000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3.688888889</c:v>
                </c:pt>
                <c:pt idx="1">
                  <c:v>6.3</c:v>
                </c:pt>
                <c:pt idx="2">
                  <c:v>9.022222222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KOL (bottom 30%)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2.5</c:v>
                </c:pt>
                <c:pt idx="1">
                  <c:v>3.2</c:v>
                </c:pt>
                <c:pt idx="2">
                  <c:v>4.133333333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HBE_IDN_5002030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9525">
                <a:solidFill>
                  <a:srgbClr val="7030A0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6.0</c:v>
                </c:pt>
                <c:pt idx="1">
                  <c:v>9.0</c:v>
                </c:pt>
                <c:pt idx="2">
                  <c:v>12.0</c:v>
                </c:pt>
              </c:numCache>
            </c:numRef>
          </c:val>
          <c:smooth val="0"/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HBE_IDN_5002005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</c:numCache>
            </c:numRef>
          </c:cat>
          <c:val>
            <c:numRef>
              <c:f>Sheet1!$F$2:$F$4</c:f>
              <c:numCache>
                <c:formatCode>General</c:formatCode>
                <c:ptCount val="3"/>
                <c:pt idx="0">
                  <c:v>2.0</c:v>
                </c:pt>
                <c:pt idx="1">
                  <c:v>5.0</c:v>
                </c:pt>
                <c:pt idx="2">
                  <c:v>10.0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2819200"/>
        <c:axId val="2102823472"/>
      </c:lineChart>
      <c:catAx>
        <c:axId val="2102819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330" b="0" i="0" u="none" strike="noStrike" kern="1200" baseline="0">
                    <a:solidFill>
                      <a:srgbClr val="004266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330" b="0" i="0" kern="1200" baseline="0" dirty="0" smtClean="0">
                    <a:solidFill>
                      <a:srgbClr val="0070C0"/>
                    </a:solidFill>
                    <a:effectLst/>
                  </a:rPr>
                  <a:t>Year since first publication</a:t>
                </a:r>
                <a:endParaRPr lang="en-US" dirty="0">
                  <a:solidFill>
                    <a:srgbClr val="0070C0"/>
                  </a:solidFill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30" b="0" i="0" u="none" strike="noStrike" kern="1200" baseline="0">
                  <a:solidFill>
                    <a:srgbClr val="004266">
                      <a:lumMod val="65000"/>
                      <a:lumOff val="35000"/>
                    </a:srgb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2823472"/>
        <c:crosses val="autoZero"/>
        <c:auto val="1"/>
        <c:lblAlgn val="ctr"/>
        <c:lblOffset val="100"/>
        <c:noMultiLvlLbl val="0"/>
      </c:catAx>
      <c:valAx>
        <c:axId val="2102823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2819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131E2B0-E10F-1F4E-9651-161F90078172}" type="datetimeFigureOut">
              <a:rPr lang="en-US"/>
              <a:pPr>
                <a:defRPr/>
              </a:pPr>
              <a:t>12/12/17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B2043A7-716B-334D-9402-58DF2EA26E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A3DD3B83-9496-6D4B-9500-D8C15C1CB88D}" type="datetimeFigureOut">
              <a:rPr lang="en-US" altLang="en-US"/>
              <a:pPr>
                <a:defRPr/>
              </a:pPr>
              <a:t>12/12/17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7125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21188"/>
            <a:ext cx="5619750" cy="4189412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D9572EA7-EFD1-1F4E-A980-0E5B9C15E2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1pPr>
    <a:lvl2pPr marL="4556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2pPr>
    <a:lvl3pPr marL="9128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3pPr>
    <a:lvl4pPr marL="13700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4pPr>
    <a:lvl5pPr marL="18272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5pPr>
    <a:lvl6pPr marL="2285695" algn="l" defTabSz="4571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34" algn="l" defTabSz="4571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73" algn="l" defTabSz="4571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13" algn="l" defTabSz="4571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Slide_1_Tex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Internal_logo_widescre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39" r="41936" b="13101"/>
          <a:stretch>
            <a:fillRect/>
          </a:stretch>
        </p:blipFill>
        <p:spPr bwMode="auto">
          <a:xfrm>
            <a:off x="6705600" y="0"/>
            <a:ext cx="548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IBM_logo_blu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038850"/>
            <a:ext cx="8128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493713"/>
            <a:ext cx="32956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129512"/>
            <a:ext cx="6705600" cy="1471837"/>
          </a:xfrm>
        </p:spPr>
        <p:txBody>
          <a:bodyPr lIns="91427" tIns="45714" rIns="91427" bIns="45714" anchor="b"/>
          <a:lstStyle>
            <a:lvl1pPr>
              <a:lnSpc>
                <a:spcPct val="90000"/>
              </a:lnSpc>
              <a:defRPr sz="5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886835"/>
            <a:ext cx="6705600" cy="1750979"/>
          </a:xfrm>
        </p:spPr>
        <p:txBody>
          <a:bodyPr lIns="91427" tIns="45714" rIns="91427" bIns="45714"/>
          <a:lstStyle>
            <a:lvl1pPr marL="0" indent="0">
              <a:buFontTx/>
              <a:buNone/>
              <a:defRPr sz="2400" b="1">
                <a:solidFill>
                  <a:srgbClr val="00B2F2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101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6833"/>
            <a:ext cx="10972800" cy="607980"/>
          </a:xfrm>
        </p:spPr>
        <p:txBody>
          <a:bodyPr lIns="91427" tIns="45714" rIns="91427" bIns="45714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609600" y="1601893"/>
            <a:ext cx="10972800" cy="4567770"/>
          </a:xfrm>
        </p:spPr>
        <p:txBody>
          <a:bodyPr lIns="91427" tIns="45714" rIns="91427" bIns="45714"/>
          <a:lstStyle>
            <a:lvl1pPr>
              <a:buFont typeface="Arial" pitchFamily="34" charset="0"/>
              <a:buChar char="•"/>
              <a:defRPr/>
            </a:lvl1pPr>
            <a:lvl2pPr marL="608955" indent="-304477">
              <a:buFont typeface="Arial" pitchFamily="34" charset="0"/>
              <a:buChar char="−"/>
              <a:defRPr sz="2400"/>
            </a:lvl2pPr>
            <a:lvl3pPr marL="913432">
              <a:buFont typeface="Arial" pitchFamily="34" charset="0"/>
              <a:buChar char="−"/>
              <a:defRPr sz="2100"/>
            </a:lvl3pPr>
            <a:lvl4pPr marL="1217910">
              <a:buFont typeface="Arial" pitchFamily="34" charset="0"/>
              <a:buChar char="−"/>
              <a:defRPr sz="19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406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27" tIns="45714" rIns="91427" bIns="4571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280"/>
            <a:ext cx="5386917" cy="638642"/>
          </a:xfrm>
        </p:spPr>
        <p:txBody>
          <a:bodyPr lIns="91427" tIns="45714" rIns="91427" bIns="45714" anchor="ctr"/>
          <a:lstStyle>
            <a:lvl1pPr marL="0" indent="0">
              <a:buNone/>
              <a:defRPr sz="2700" b="1"/>
            </a:lvl1pPr>
            <a:lvl2pPr marL="608955" indent="0">
              <a:buNone/>
              <a:defRPr sz="2700" b="1"/>
            </a:lvl2pPr>
            <a:lvl3pPr marL="1217910" indent="0">
              <a:buNone/>
              <a:defRPr sz="2400" b="1"/>
            </a:lvl3pPr>
            <a:lvl4pPr marL="1826864" indent="0">
              <a:buNone/>
              <a:defRPr sz="2100" b="1"/>
            </a:lvl4pPr>
            <a:lvl5pPr marL="2435819" indent="0">
              <a:buNone/>
              <a:defRPr sz="2100" b="1"/>
            </a:lvl5pPr>
            <a:lvl6pPr marL="3044775" indent="0">
              <a:buNone/>
              <a:defRPr sz="2100" b="1"/>
            </a:lvl6pPr>
            <a:lvl7pPr marL="3653730" indent="0">
              <a:buNone/>
              <a:defRPr sz="2100" b="1"/>
            </a:lvl7pPr>
            <a:lvl8pPr marL="4262684" indent="0">
              <a:buNone/>
              <a:defRPr sz="2100" b="1"/>
            </a:lvl8pPr>
            <a:lvl9pPr marL="4871639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280"/>
            <a:ext cx="5389033" cy="638642"/>
          </a:xfrm>
        </p:spPr>
        <p:txBody>
          <a:bodyPr lIns="91427" tIns="45714" rIns="91427" bIns="45714" anchor="ctr"/>
          <a:lstStyle>
            <a:lvl1pPr marL="0" indent="0">
              <a:buNone/>
              <a:defRPr sz="2700" b="1"/>
            </a:lvl1pPr>
            <a:lvl2pPr marL="608955" indent="0">
              <a:buNone/>
              <a:defRPr sz="2700" b="1"/>
            </a:lvl2pPr>
            <a:lvl3pPr marL="1217910" indent="0">
              <a:buNone/>
              <a:defRPr sz="2400" b="1"/>
            </a:lvl3pPr>
            <a:lvl4pPr marL="1826864" indent="0">
              <a:buNone/>
              <a:defRPr sz="2100" b="1"/>
            </a:lvl4pPr>
            <a:lvl5pPr marL="2435819" indent="0">
              <a:buNone/>
              <a:defRPr sz="2100" b="1"/>
            </a:lvl5pPr>
            <a:lvl6pPr marL="3044775" indent="0">
              <a:buNone/>
              <a:defRPr sz="2100" b="1"/>
            </a:lvl6pPr>
            <a:lvl7pPr marL="3653730" indent="0">
              <a:buNone/>
              <a:defRPr sz="2100" b="1"/>
            </a:lvl7pPr>
            <a:lvl8pPr marL="4262684" indent="0">
              <a:buNone/>
              <a:defRPr sz="2100" b="1"/>
            </a:lvl8pPr>
            <a:lvl9pPr marL="4871639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2"/>
          </p:nvPr>
        </p:nvSpPr>
        <p:spPr>
          <a:xfrm>
            <a:off x="6197600" y="2210930"/>
            <a:ext cx="5384800" cy="3958735"/>
          </a:xfrm>
        </p:spPr>
        <p:txBody>
          <a:bodyPr lIns="91427" tIns="45714" rIns="91427" bIns="45714"/>
          <a:lstStyle>
            <a:lvl1pPr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 sz="2400"/>
            </a:lvl2pPr>
            <a:lvl3pPr>
              <a:buFont typeface="Arial" pitchFamily="34" charset="0"/>
              <a:buChar char="•"/>
              <a:defRPr sz="2100"/>
            </a:lvl3pPr>
            <a:lvl4pPr>
              <a:buFont typeface="Arial" pitchFamily="34" charset="0"/>
              <a:buChar char="•"/>
              <a:defRPr sz="19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609600" y="2210930"/>
            <a:ext cx="5384800" cy="3958735"/>
          </a:xfrm>
        </p:spPr>
        <p:txBody>
          <a:bodyPr lIns="91427" tIns="45714" rIns="91427" bIns="45714"/>
          <a:lstStyle>
            <a:lvl1pPr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 sz="2400"/>
            </a:lvl2pPr>
            <a:lvl3pPr>
              <a:buFont typeface="Arial" pitchFamily="34" charset="0"/>
              <a:buChar char="•"/>
              <a:defRPr sz="2100"/>
            </a:lvl3pPr>
            <a:lvl4pPr>
              <a:buFont typeface="Arial" pitchFamily="34" charset="0"/>
              <a:buChar char="•"/>
              <a:defRPr sz="19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590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27" tIns="45714" rIns="91427" bIns="4571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90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2835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389717" y="4800388"/>
            <a:ext cx="7315200" cy="566742"/>
          </a:xfrm>
        </p:spPr>
        <p:txBody>
          <a:bodyPr lIns="91427" tIns="45714" rIns="91427" bIns="45714"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269"/>
            <a:ext cx="7315200" cy="411522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4300"/>
            </a:lvl1pPr>
            <a:lvl2pPr marL="608955" indent="0">
              <a:buNone/>
              <a:defRPr sz="3700"/>
            </a:lvl2pPr>
            <a:lvl3pPr marL="1217910" indent="0">
              <a:buNone/>
              <a:defRPr sz="3200"/>
            </a:lvl3pPr>
            <a:lvl4pPr marL="1826864" indent="0">
              <a:buNone/>
              <a:defRPr sz="2700"/>
            </a:lvl4pPr>
            <a:lvl5pPr marL="2435819" indent="0">
              <a:buNone/>
              <a:defRPr sz="2700"/>
            </a:lvl5pPr>
            <a:lvl6pPr marL="3044775" indent="0">
              <a:buNone/>
              <a:defRPr sz="2700"/>
            </a:lvl6pPr>
            <a:lvl7pPr marL="3653730" indent="0">
              <a:buNone/>
              <a:defRPr sz="2700"/>
            </a:lvl7pPr>
            <a:lvl8pPr marL="4262684" indent="0">
              <a:buNone/>
              <a:defRPr sz="2700"/>
            </a:lvl8pPr>
            <a:lvl9pPr marL="4871639" indent="0">
              <a:buNone/>
              <a:defRPr sz="27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131"/>
            <a:ext cx="7315200" cy="805705"/>
          </a:xfrm>
        </p:spPr>
        <p:txBody>
          <a:bodyPr lIns="91427" tIns="45714" rIns="91427" bIns="45714"/>
          <a:lstStyle>
            <a:lvl1pPr marL="0" indent="0">
              <a:buNone/>
              <a:defRPr sz="1900"/>
            </a:lvl1pPr>
            <a:lvl2pPr marL="608955" indent="0">
              <a:buNone/>
              <a:defRPr sz="1600"/>
            </a:lvl2pPr>
            <a:lvl3pPr marL="1217910" indent="0">
              <a:buNone/>
              <a:defRPr sz="1300"/>
            </a:lvl3pPr>
            <a:lvl4pPr marL="1826864" indent="0">
              <a:buNone/>
              <a:defRPr sz="1200"/>
            </a:lvl4pPr>
            <a:lvl5pPr marL="2435819" indent="0">
              <a:buNone/>
              <a:defRPr sz="1200"/>
            </a:lvl5pPr>
            <a:lvl6pPr marL="3044775" indent="0">
              <a:buNone/>
              <a:defRPr sz="1200"/>
            </a:lvl6pPr>
            <a:lvl7pPr marL="3653730" indent="0">
              <a:buNone/>
              <a:defRPr sz="1200"/>
            </a:lvl7pPr>
            <a:lvl8pPr marL="4262684" indent="0">
              <a:buNone/>
              <a:defRPr sz="1200"/>
            </a:lvl8pPr>
            <a:lvl9pPr marL="487163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781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6048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9"/>
          <p:cNvSpPr>
            <a:spLocks noChangeShapeType="1"/>
          </p:cNvSpPr>
          <p:nvPr/>
        </p:nvSpPr>
        <p:spPr bwMode="auto">
          <a:xfrm>
            <a:off x="617538" y="458788"/>
            <a:ext cx="1107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7" tIns="45714" rIns="91427" bIns="45714"/>
          <a:lstStyle/>
          <a:p>
            <a:endParaRPr lang="en-US"/>
          </a:p>
        </p:txBody>
      </p:sp>
      <p:pic>
        <p:nvPicPr>
          <p:cNvPr id="1027" name="Picture 8" descr="IBM_logo_blu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4400" y="153988"/>
            <a:ext cx="62230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609600" y="6530975"/>
            <a:ext cx="4470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100">
                <a:solidFill>
                  <a:srgbClr val="004266"/>
                </a:solidFill>
                <a:ea typeface="ヒラギノ角ゴ Pro W3" charset="-128"/>
              </a:rPr>
              <a:t>© IBM 2016</a:t>
            </a: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8583613" y="6596063"/>
            <a:ext cx="33575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4" rIns="91427" bIns="45714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defRPr/>
            </a:pPr>
            <a:fld id="{5CCCC178-2644-1948-9E4F-8AE4A97C3128}" type="slidenum">
              <a:rPr lang="en-US" altLang="en-US" sz="1300" smtClean="0">
                <a:solidFill>
                  <a:srgbClr val="004266"/>
                </a:solidFill>
                <a:ea typeface="ヒラギノ角ゴ Pro W3" charset="-128"/>
              </a:rPr>
              <a:pPr algn="r" eaLnBrk="1" hangingPunct="1">
                <a:defRPr/>
              </a:pPr>
              <a:t>‹#›</a:t>
            </a:fld>
            <a:endParaRPr lang="en-US" altLang="en-US" sz="1300">
              <a:solidFill>
                <a:srgbClr val="004266"/>
              </a:solidFill>
              <a:ea typeface="ヒラギノ角ゴ Pro W3" charset="-128"/>
            </a:endParaRPr>
          </a:p>
        </p:txBody>
      </p:sp>
      <p:pic>
        <p:nvPicPr>
          <p:cNvPr id="1030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188913"/>
            <a:ext cx="2235200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  <a:ea typeface="MS PGothic" panose="020B0600070205080204" pitchFamily="34" charset="-128"/>
          <a:cs typeface="MS PGothic" charset="0"/>
        </a:defRPr>
      </a:lvl5pPr>
      <a:lvl6pPr marL="608955" algn="l" rtl="0" eaLnBrk="1" fontAlgn="base" hangingPunct="1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</a:defRPr>
      </a:lvl6pPr>
      <a:lvl7pPr marL="1217910" algn="l" rtl="0" eaLnBrk="1" fontAlgn="base" hangingPunct="1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</a:defRPr>
      </a:lvl7pPr>
      <a:lvl8pPr marL="1826864" algn="l" rtl="0" eaLnBrk="1" fontAlgn="base" hangingPunct="1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</a:defRPr>
      </a:lvl8pPr>
      <a:lvl9pPr marL="2435819" algn="l" rtl="0" eaLnBrk="1" fontAlgn="base" hangingPunct="1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</a:defRPr>
      </a:lvl9pPr>
    </p:titleStyle>
    <p:bodyStyle>
      <a:lvl1pPr marL="306388" indent="-306388" algn="l" rtl="0" eaLnBrk="0" fontAlgn="base" hangingPunct="0">
        <a:spcBef>
          <a:spcPct val="20000"/>
        </a:spcBef>
        <a:spcAft>
          <a:spcPct val="0"/>
        </a:spcAft>
        <a:buChar char="•"/>
        <a:defRPr sz="2700">
          <a:solidFill>
            <a:srgbClr val="004266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606425" indent="-3016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rgbClr val="004266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911225" indent="-3016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216025" indent="-3016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738438" indent="-301625" algn="l" rtl="0" eaLnBrk="0" fontAlgn="base" hangingPunct="0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3349252" indent="-304477" algn="l" rtl="0" eaLnBrk="1" fontAlgn="base" hangingPunct="1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6pPr>
      <a:lvl7pPr marL="3958207" indent="-304477" algn="l" rtl="0" eaLnBrk="1" fontAlgn="base" hangingPunct="1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7pPr>
      <a:lvl8pPr marL="4567162" indent="-304477" algn="l" rtl="0" eaLnBrk="1" fontAlgn="base" hangingPunct="1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8pPr>
      <a:lvl9pPr marL="5176117" indent="-304477" algn="l" rtl="0" eaLnBrk="1" fontAlgn="base" hangingPunct="1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55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910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864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819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4775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3730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2684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1639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Subtitle 1"/>
          <p:cNvSpPr>
            <a:spLocks noGrp="1"/>
          </p:cNvSpPr>
          <p:nvPr>
            <p:ph type="subTitle" idx="1"/>
          </p:nvPr>
        </p:nvSpPr>
        <p:spPr bwMode="auto">
          <a:xfrm>
            <a:off x="496888" y="4992688"/>
            <a:ext cx="67056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000" dirty="0" smtClean="0">
                <a:ea typeface="MS PGothic" charset="-128"/>
                <a:cs typeface="Arial"/>
              </a:rPr>
              <a:t>Cheng-xi Li, Lin Li, Yuchen Li</a:t>
            </a:r>
            <a:endParaRPr lang="en-US" altLang="en-US" sz="2000" dirty="0">
              <a:ea typeface="MS PGothic" charset="-128"/>
            </a:endParaRPr>
          </a:p>
          <a:p>
            <a:r>
              <a:rPr lang="en-US" altLang="zh-CN" sz="2000" dirty="0" smtClean="0">
                <a:ea typeface="MS PGothic" charset="-128"/>
              </a:rPr>
              <a:t>Dec</a:t>
            </a:r>
            <a:r>
              <a:rPr lang="zh-CN" altLang="en-US" sz="2000" dirty="0" smtClean="0">
                <a:ea typeface="MS PGothic" charset="-128"/>
              </a:rPr>
              <a:t> </a:t>
            </a:r>
            <a:r>
              <a:rPr lang="en-US" altLang="zh-CN" sz="2000" dirty="0" smtClean="0">
                <a:ea typeface="MS PGothic" charset="-128"/>
              </a:rPr>
              <a:t>13</a:t>
            </a:r>
            <a:r>
              <a:rPr lang="en-US" altLang="en-US" sz="2000" dirty="0" smtClean="0">
                <a:ea typeface="MS PGothic" charset="-128"/>
              </a:rPr>
              <a:t>, </a:t>
            </a:r>
            <a:r>
              <a:rPr lang="en-US" altLang="en-US" sz="2000" dirty="0">
                <a:ea typeface="MS PGothic" charset="-128"/>
              </a:rPr>
              <a:t>2017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7363" y="2971800"/>
            <a:ext cx="7613650" cy="1689100"/>
          </a:xfrm>
        </p:spPr>
        <p:txBody>
          <a:bodyPr lIns="91427" tIns="45714" rIns="91427" bIns="45714" anchor="b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300" b="1">
                <a:solidFill>
                  <a:srgbClr val="004266"/>
                </a:solidFill>
                <a:latin typeface="+mj-lt"/>
                <a:ea typeface="MS PGothic" panose="020B0600070205080204" pitchFamily="34" charset="-128"/>
                <a:cs typeface="MS PGothic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4266"/>
                </a:solidFill>
                <a:latin typeface="Arial" pitchFamily="34" charset="0"/>
                <a:ea typeface="MS PGothic" panose="020B0600070205080204" pitchFamily="34" charset="-128"/>
                <a:cs typeface="MS PGothic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4266"/>
                </a:solidFill>
                <a:latin typeface="Arial" pitchFamily="34" charset="0"/>
                <a:ea typeface="MS PGothic" panose="020B0600070205080204" pitchFamily="34" charset="-128"/>
                <a:cs typeface="MS PGothic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4266"/>
                </a:solidFill>
                <a:latin typeface="Arial" pitchFamily="34" charset="0"/>
                <a:ea typeface="MS PGothic" panose="020B0600070205080204" pitchFamily="34" charset="-128"/>
                <a:cs typeface="MS PGothic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4266"/>
                </a:solidFill>
                <a:latin typeface="Arial" pitchFamily="34" charset="0"/>
                <a:ea typeface="MS PGothic" panose="020B0600070205080204" pitchFamily="34" charset="-128"/>
                <a:cs typeface="MS PGothic" charset="0"/>
              </a:defRPr>
            </a:lvl5pPr>
            <a:lvl6pPr marL="608955" algn="l" rtl="0" eaLnBrk="1" fontAlgn="base" hangingPunct="1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4266"/>
                </a:solidFill>
                <a:latin typeface="Arial" pitchFamily="34" charset="0"/>
              </a:defRPr>
            </a:lvl6pPr>
            <a:lvl7pPr marL="1217910" algn="l" rtl="0" eaLnBrk="1" fontAlgn="base" hangingPunct="1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4266"/>
                </a:solidFill>
                <a:latin typeface="Arial" pitchFamily="34" charset="0"/>
              </a:defRPr>
            </a:lvl7pPr>
            <a:lvl8pPr marL="1826864" algn="l" rtl="0" eaLnBrk="1" fontAlgn="base" hangingPunct="1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4266"/>
                </a:solidFill>
                <a:latin typeface="Arial" pitchFamily="34" charset="0"/>
              </a:defRPr>
            </a:lvl8pPr>
            <a:lvl9pPr marL="2435819" algn="l" rtl="0" eaLnBrk="1" fontAlgn="base" hangingPunct="1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4266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altLang="zh-CN" sz="3200" dirty="0" smtClean="0"/>
              <a:t>Rising Stars</a:t>
            </a:r>
          </a:p>
          <a:p>
            <a:pPr>
              <a:defRPr/>
            </a:pPr>
            <a:r>
              <a:rPr lang="en-US" sz="3200" dirty="0" smtClean="0">
                <a:latin typeface="Helvetica Neue Thin"/>
                <a:cs typeface="Helvetica Neue Thin"/>
              </a:rPr>
              <a:t>Oncology Profiles Update</a:t>
            </a:r>
            <a:endParaRPr lang="en-US" sz="3200" dirty="0">
              <a:latin typeface="Helvetica Neue Thin"/>
              <a:cs typeface="Helvetica Neue Th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 smtClean="0"/>
              <a:t>Data structure</a:t>
            </a:r>
          </a:p>
          <a:p>
            <a:endParaRPr lang="en-US" dirty="0" smtClean="0"/>
          </a:p>
          <a:p>
            <a:r>
              <a:rPr lang="en-US" dirty="0" smtClean="0"/>
              <a:t>Model recap</a:t>
            </a:r>
          </a:p>
          <a:p>
            <a:endParaRPr lang="en-US" dirty="0" smtClean="0"/>
          </a:p>
          <a:p>
            <a:r>
              <a:rPr lang="en-US" dirty="0" smtClean="0"/>
              <a:t>Model rerun</a:t>
            </a:r>
          </a:p>
          <a:p>
            <a:endParaRPr lang="en-US" dirty="0"/>
          </a:p>
          <a:p>
            <a:r>
              <a:rPr lang="en-US" dirty="0" smtClean="0"/>
              <a:t>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702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structure: Oncology profiles </a:t>
            </a:r>
            <a:r>
              <a:rPr lang="mr-IN" dirty="0" smtClean="0"/>
              <a:t>–</a:t>
            </a:r>
            <a:r>
              <a:rPr lang="en-US" dirty="0" smtClean="0"/>
              <a:t> Full Pubs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 smtClean="0"/>
              <a:t>698 oncologists</a:t>
            </a:r>
          </a:p>
          <a:p>
            <a:pPr lvl="1"/>
            <a:r>
              <a:rPr lang="en-US" dirty="0" smtClean="0"/>
              <a:t>90 KOLs</a:t>
            </a:r>
          </a:p>
          <a:p>
            <a:pPr lvl="1"/>
            <a:r>
              <a:rPr lang="en-US" dirty="0" smtClean="0"/>
              <a:t>608 non-KOLs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Objective: identify </a:t>
            </a:r>
            <a:r>
              <a:rPr lang="en-US" dirty="0" smtClean="0"/>
              <a:t>Rising Stars from the group of 608 non-KOL oncologists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17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Recap: Benchmarking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>
          <a:xfrm>
            <a:off x="609600" y="1601892"/>
            <a:ext cx="10972800" cy="5030919"/>
          </a:xfrm>
        </p:spPr>
        <p:txBody>
          <a:bodyPr/>
          <a:lstStyle/>
          <a:p>
            <a:r>
              <a:rPr lang="en-US" dirty="0" smtClean="0"/>
              <a:t>Variable:</a:t>
            </a:r>
          </a:p>
          <a:p>
            <a:pPr lvl="1"/>
            <a:r>
              <a:rPr lang="en-US" dirty="0" smtClean="0"/>
              <a:t>Publication record: 1</a:t>
            </a:r>
            <a:r>
              <a:rPr lang="en-US" baseline="30000" dirty="0" smtClean="0"/>
              <a:t>st</a:t>
            </a:r>
            <a:r>
              <a:rPr lang="en-US" dirty="0" smtClean="0"/>
              <a:t> to 15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smtClean="0"/>
              <a:t>year since </a:t>
            </a:r>
            <a:r>
              <a:rPr lang="en-US" dirty="0" smtClean="0"/>
              <a:t>the year of first publication</a:t>
            </a:r>
          </a:p>
          <a:p>
            <a:pPr lvl="1"/>
            <a:r>
              <a:rPr lang="en-US" dirty="0" smtClean="0"/>
              <a:t>Education profile: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Benchmark:</a:t>
            </a:r>
          </a:p>
          <a:p>
            <a:pPr lvl="1"/>
            <a:r>
              <a:rPr lang="en-US" altLang="zh-CN" dirty="0" smtClean="0"/>
              <a:t>Total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publications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b</a:t>
            </a:r>
            <a:r>
              <a:rPr lang="en-US" dirty="0" smtClean="0"/>
              <a:t>ottom </a:t>
            </a:r>
            <a:r>
              <a:rPr lang="en-US" dirty="0" smtClean="0"/>
              <a:t>30% </a:t>
            </a:r>
            <a:r>
              <a:rPr lang="en-US" dirty="0" smtClean="0"/>
              <a:t>KOL</a:t>
            </a:r>
            <a:r>
              <a:rPr lang="en-US" altLang="zh-CN" dirty="0" smtClean="0"/>
              <a:t>s</a:t>
            </a:r>
          </a:p>
          <a:p>
            <a:endParaRPr lang="en-US" dirty="0" smtClean="0"/>
          </a:p>
          <a:p>
            <a:r>
              <a:rPr lang="en-US" dirty="0" smtClean="0"/>
              <a:t>Methodology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Consistently publishes more than benchmark (bottom 30% KOL)</a:t>
            </a:r>
          </a:p>
          <a:p>
            <a:pPr lvl="1"/>
            <a:r>
              <a:rPr lang="en-US" dirty="0" smtClean="0"/>
              <a:t>Younger than a age threshold (i.e. </a:t>
            </a:r>
            <a:r>
              <a:rPr lang="en-US" altLang="zh-CN" dirty="0" smtClean="0"/>
              <a:t>50</a:t>
            </a:r>
            <a:r>
              <a:rPr lang="en-US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480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Rerun: KOL and bottom 30% KOL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2"/>
            <p:extLst>
              <p:ext uri="{D42A27DB-BD31-4B8C-83A1-F6EECF244321}">
                <p14:modId xmlns:p14="http://schemas.microsoft.com/office/powerpoint/2010/main" val="1368091449"/>
              </p:ext>
            </p:extLst>
          </p:nvPr>
        </p:nvGraphicFramePr>
        <p:xfrm>
          <a:off x="609600" y="1601788"/>
          <a:ext cx="10972800" cy="4567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4531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Rising Stars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2"/>
            <p:extLst>
              <p:ext uri="{D42A27DB-BD31-4B8C-83A1-F6EECF244321}">
                <p14:modId xmlns:p14="http://schemas.microsoft.com/office/powerpoint/2010/main" val="1801974862"/>
              </p:ext>
            </p:extLst>
          </p:nvPr>
        </p:nvGraphicFramePr>
        <p:xfrm>
          <a:off x="609600" y="1601788"/>
          <a:ext cx="10972800" cy="4567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89712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Rising Stars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2"/>
            <p:extLst>
              <p:ext uri="{D42A27DB-BD31-4B8C-83A1-F6EECF244321}">
                <p14:modId xmlns:p14="http://schemas.microsoft.com/office/powerpoint/2010/main" val="894542766"/>
              </p:ext>
            </p:extLst>
          </p:nvPr>
        </p:nvGraphicFramePr>
        <p:xfrm>
          <a:off x="609600" y="1601788"/>
          <a:ext cx="10972800" cy="4567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38901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 smtClean="0"/>
              <a:t>48 </a:t>
            </a:r>
            <a:r>
              <a:rPr lang="en-US" dirty="0" smtClean="0"/>
              <a:t>confirmed Rising </a:t>
            </a:r>
            <a:r>
              <a:rPr lang="en-US" dirty="0" smtClean="0"/>
              <a:t>Stars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50</a:t>
            </a:r>
            <a:r>
              <a:rPr lang="en-US" altLang="zh-CN" dirty="0" smtClean="0"/>
              <a:t>-year-old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younger (7.9%)</a:t>
            </a:r>
          </a:p>
          <a:p>
            <a:endParaRPr lang="en-US" dirty="0" smtClean="0"/>
          </a:p>
          <a:p>
            <a:r>
              <a:rPr lang="en-US" altLang="zh-CN" dirty="0" smtClean="0"/>
              <a:t>Another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20</a:t>
            </a:r>
            <a:r>
              <a:rPr lang="zh-CN" altLang="en-US" dirty="0" smtClean="0"/>
              <a:t> </a:t>
            </a:r>
            <a:r>
              <a:rPr lang="en-US" altLang="zh-CN" dirty="0" smtClean="0"/>
              <a:t>who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</a:t>
            </a:r>
            <a:r>
              <a:rPr lang="zh-CN" altLang="en-US" dirty="0" smtClean="0"/>
              <a:t> </a:t>
            </a:r>
            <a:r>
              <a:rPr lang="en-US" altLang="zh-CN" dirty="0" smtClean="0"/>
              <a:t>benchmarking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but,</a:t>
            </a:r>
            <a:r>
              <a:rPr lang="zh-CN" altLang="en-US" dirty="0" smtClean="0"/>
              <a:t> </a:t>
            </a:r>
            <a:r>
              <a:rPr lang="en-US" altLang="zh-CN" dirty="0" smtClean="0"/>
              <a:t>due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unknown</a:t>
            </a:r>
            <a:r>
              <a:rPr lang="zh-CN" altLang="en-US" dirty="0" smtClean="0"/>
              <a:t> </a:t>
            </a:r>
            <a:r>
              <a:rPr lang="en-US" altLang="zh-CN" dirty="0" smtClean="0"/>
              <a:t>age,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marked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</a:t>
            </a:r>
            <a:r>
              <a:rPr lang="en-US" altLang="zh-CN" smtClean="0"/>
              <a:t>inconclusive” (3.3%)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46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Next</a:t>
            </a:r>
            <a:r>
              <a:rPr lang="zh-CN" altLang="en-US" dirty="0" smtClean="0"/>
              <a:t> </a:t>
            </a:r>
            <a:r>
              <a:rPr lang="en-US" altLang="zh-CN" dirty="0" smtClean="0"/>
              <a:t>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altLang="zh-CN" dirty="0" smtClean="0"/>
              <a:t>Manual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validation</a:t>
            </a:r>
          </a:p>
          <a:p>
            <a:endParaRPr lang="en-US" dirty="0"/>
          </a:p>
          <a:p>
            <a:r>
              <a:rPr lang="en-US" altLang="zh-CN" dirty="0" smtClean="0"/>
              <a:t>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925018"/>
      </p:ext>
    </p:extLst>
  </p:cSld>
  <p:clrMapOvr>
    <a:masterClrMapping/>
  </p:clrMapOvr>
</p:sld>
</file>

<file path=ppt/theme/theme1.xml><?xml version="1.0" encoding="utf-8"?>
<a:theme xmlns:a="http://schemas.openxmlformats.org/drawingml/2006/main" name="Watson Health Theme - Wide">
  <a:themeElements>
    <a:clrScheme name="Custom Design 13">
      <a:dk1>
        <a:srgbClr val="004266"/>
      </a:dk1>
      <a:lt1>
        <a:srgbClr val="FFFFFF"/>
      </a:lt1>
      <a:dk2>
        <a:srgbClr val="000000"/>
      </a:dk2>
      <a:lt2>
        <a:srgbClr val="808080"/>
      </a:lt2>
      <a:accent1>
        <a:srgbClr val="00B2F2"/>
      </a:accent1>
      <a:accent2>
        <a:srgbClr val="6BC72B"/>
      </a:accent2>
      <a:accent3>
        <a:srgbClr val="FFFFFF"/>
      </a:accent3>
      <a:accent4>
        <a:srgbClr val="003756"/>
      </a:accent4>
      <a:accent5>
        <a:srgbClr val="AAD5F7"/>
      </a:accent5>
      <a:accent6>
        <a:srgbClr val="60B426"/>
      </a:accent6>
      <a:hlink>
        <a:srgbClr val="00B040"/>
      </a:hlink>
      <a:folHlink>
        <a:srgbClr val="004069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4266"/>
        </a:dk1>
        <a:lt1>
          <a:srgbClr val="FFFFFF"/>
        </a:lt1>
        <a:dk2>
          <a:srgbClr val="000000"/>
        </a:dk2>
        <a:lt2>
          <a:srgbClr val="808080"/>
        </a:lt2>
        <a:accent1>
          <a:srgbClr val="00B2F2"/>
        </a:accent1>
        <a:accent2>
          <a:srgbClr val="6BC72B"/>
        </a:accent2>
        <a:accent3>
          <a:srgbClr val="FFFFFF"/>
        </a:accent3>
        <a:accent4>
          <a:srgbClr val="003756"/>
        </a:accent4>
        <a:accent5>
          <a:srgbClr val="AAD5F7"/>
        </a:accent5>
        <a:accent6>
          <a:srgbClr val="60B426"/>
        </a:accent6>
        <a:hlink>
          <a:srgbClr val="00B040"/>
        </a:hlink>
        <a:folHlink>
          <a:srgbClr val="00406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Watson Health Theme - Wide" id="{89CA2E17-6704-4E24-9D8D-9F0A339C4555}" vid="{621B2928-6338-46EF-B2E9-620A1C31BE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Watson Health Theme - Wide</Template>
  <TotalTime>14820</TotalTime>
  <Words>188</Words>
  <Application>Microsoft Macintosh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Helvetica Neue Thin</vt:lpstr>
      <vt:lpstr>MS PGothic</vt:lpstr>
      <vt:lpstr>ＭＳ Ｐゴシック</vt:lpstr>
      <vt:lpstr>ヒラギノ角ゴ Pro W3</vt:lpstr>
      <vt:lpstr>Arial</vt:lpstr>
      <vt:lpstr>Watson Health Theme - Wide</vt:lpstr>
      <vt:lpstr>PowerPoint Presentation</vt:lpstr>
      <vt:lpstr>Agenda</vt:lpstr>
      <vt:lpstr>Data structure: Oncology profiles – Full Pubs</vt:lpstr>
      <vt:lpstr>Model Recap: Benchmarking Model</vt:lpstr>
      <vt:lpstr>Model Rerun: KOL and bottom 30% KOL</vt:lpstr>
      <vt:lpstr>Results: Rising Stars</vt:lpstr>
      <vt:lpstr>Results: Rising Stars</vt:lpstr>
      <vt:lpstr>Results</vt:lpstr>
      <vt:lpstr>Next Step</vt:lpstr>
    </vt:vector>
  </TitlesOfParts>
  <Company>IBM Corporation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ADMINIBM</dc:creator>
  <cp:lastModifiedBy>Li, Yuchen</cp:lastModifiedBy>
  <cp:revision>1081</cp:revision>
  <cp:lastPrinted>2017-04-19T13:25:57Z</cp:lastPrinted>
  <dcterms:created xsi:type="dcterms:W3CDTF">2016-07-18T02:28:22Z</dcterms:created>
  <dcterms:modified xsi:type="dcterms:W3CDTF">2017-12-12T15:30:15Z</dcterms:modified>
</cp:coreProperties>
</file>