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1" r:id="rId2"/>
    <p:sldId id="256" r:id="rId3"/>
    <p:sldId id="257"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3"/>
    <p:restoredTop sz="83594"/>
  </p:normalViewPr>
  <p:slideViewPr>
    <p:cSldViewPr snapToGrid="0" snapToObjects="1">
      <p:cViewPr varScale="1">
        <p:scale>
          <a:sx n="81" d="100"/>
          <a:sy n="81"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37B1-7BB8-D54A-8A1C-1128C95590F9}" type="datetimeFigureOut">
              <a:rPr lang="en-US" smtClean="0"/>
              <a:t>9/15/17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CE6AE-4F55-C14E-B35E-F419AD3104C0}" type="slidenum">
              <a:rPr lang="en-US" smtClean="0"/>
              <a:t>‹#›</a:t>
            </a:fld>
            <a:endParaRPr lang="en-US"/>
          </a:p>
        </p:txBody>
      </p:sp>
    </p:spTree>
    <p:extLst>
      <p:ext uri="{BB962C8B-B14F-4D97-AF65-F5344CB8AC3E}">
        <p14:creationId xmlns:p14="http://schemas.microsoft.com/office/powerpoint/2010/main" val="29081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10 years for researchers are very important for their career and usually is good window to observe the rising stars. We calculated the tri-yearly publication number for top 100 KOLs and bottom 30 KOLs. The time window is selected as first 12 years since most physician have records for this length of period. We use the bottom 30 KOLs as a benchmark for KOLs. What’s a good index for rising star compared to KOL? I think age is an important factor in business sense. So we estimate the age from graduate end year. We label those with Age &lt;=55 as the rising stars. There are 31 of them, ~6%.  The age could be adjusted to 50, which gives us 18 of rising stars. Next we can calculate the probability of becoming rising star at time point t.   </a:t>
            </a:r>
          </a:p>
        </p:txBody>
      </p:sp>
      <p:sp>
        <p:nvSpPr>
          <p:cNvPr id="4" name="Slide Number Placeholder 3"/>
          <p:cNvSpPr>
            <a:spLocks noGrp="1"/>
          </p:cNvSpPr>
          <p:nvPr>
            <p:ph type="sldNum" sz="quarter" idx="10"/>
          </p:nvPr>
        </p:nvSpPr>
        <p:spPr/>
        <p:txBody>
          <a:bodyPr/>
          <a:lstStyle/>
          <a:p>
            <a:fld id="{012CE6AE-4F55-C14E-B35E-F419AD3104C0}" type="slidenum">
              <a:rPr lang="en-US" smtClean="0"/>
              <a:t>3</a:t>
            </a:fld>
            <a:endParaRPr lang="en-US"/>
          </a:p>
        </p:txBody>
      </p:sp>
    </p:spTree>
    <p:extLst>
      <p:ext uri="{BB962C8B-B14F-4D97-AF65-F5344CB8AC3E}">
        <p14:creationId xmlns:p14="http://schemas.microsoft.com/office/powerpoint/2010/main" val="212010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a</a:t>
            </a:r>
            <a:r>
              <a:rPr lang="en-US" baseline="0" dirty="0" smtClean="0"/>
              <a:t> physician X fall under the benchmark and we still want to know the probability of him becoming rising star? We can calculate the z score at time t compared the benchmark and find the probability. </a:t>
            </a:r>
            <a:endParaRPr lang="en-US" dirty="0"/>
          </a:p>
        </p:txBody>
      </p:sp>
      <p:sp>
        <p:nvSpPr>
          <p:cNvPr id="4" name="Slide Number Placeholder 3"/>
          <p:cNvSpPr>
            <a:spLocks noGrp="1"/>
          </p:cNvSpPr>
          <p:nvPr>
            <p:ph type="sldNum" sz="quarter" idx="10"/>
          </p:nvPr>
        </p:nvSpPr>
        <p:spPr/>
        <p:txBody>
          <a:bodyPr/>
          <a:lstStyle/>
          <a:p>
            <a:fld id="{012CE6AE-4F55-C14E-B35E-F419AD3104C0}" type="slidenum">
              <a:rPr lang="en-US" smtClean="0"/>
              <a:t>4</a:t>
            </a:fld>
            <a:endParaRPr lang="en-US"/>
          </a:p>
        </p:txBody>
      </p:sp>
    </p:spTree>
    <p:extLst>
      <p:ext uri="{BB962C8B-B14F-4D97-AF65-F5344CB8AC3E}">
        <p14:creationId xmlns:p14="http://schemas.microsoft.com/office/powerpoint/2010/main" val="156989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23981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3422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56621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83645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71382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5155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11366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205442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52610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9234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243668-1252-9248-897D-67E2388B159D}" type="datetimeFigureOut">
              <a:rPr kumimoji="1" lang="ja-JP" altLang="en-US" smtClean="0"/>
              <a:t>2017/9/15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1172270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43668-1252-9248-897D-67E2388B159D}" type="datetimeFigureOut">
              <a:rPr kumimoji="1" lang="ja-JP" altLang="en-US" smtClean="0"/>
              <a:t>2017/9/15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DDCE6-3C38-5D47-90CB-63115A22D857}" type="slidenum">
              <a:rPr kumimoji="1" lang="ja-JP" altLang="en-US" smtClean="0"/>
              <a:t>‹#›</a:t>
            </a:fld>
            <a:endParaRPr kumimoji="1" lang="ja-JP" altLang="en-US"/>
          </a:p>
        </p:txBody>
      </p:sp>
    </p:spTree>
    <p:extLst>
      <p:ext uri="{BB962C8B-B14F-4D97-AF65-F5344CB8AC3E}">
        <p14:creationId xmlns:p14="http://schemas.microsoft.com/office/powerpoint/2010/main" val="89008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Identifying Rising Stars</a:t>
            </a:r>
            <a:endParaRPr lang="en-US" dirty="0"/>
          </a:p>
        </p:txBody>
      </p:sp>
      <p:sp>
        <p:nvSpPr>
          <p:cNvPr id="5" name="Subtitle 4"/>
          <p:cNvSpPr>
            <a:spLocks noGrp="1"/>
          </p:cNvSpPr>
          <p:nvPr>
            <p:ph type="subTitle" idx="1"/>
          </p:nvPr>
        </p:nvSpPr>
        <p:spPr/>
        <p:txBody>
          <a:bodyPr/>
          <a:lstStyle/>
          <a:p>
            <a:endParaRPr lang="en-US" dirty="0" smtClean="0"/>
          </a:p>
          <a:p>
            <a:r>
              <a:rPr lang="en-US" dirty="0" smtClean="0"/>
              <a:t>Lin Li, Cheng-Xi Li, </a:t>
            </a:r>
            <a:r>
              <a:rPr lang="en-US" dirty="0" err="1" smtClean="0"/>
              <a:t>Yuchen</a:t>
            </a:r>
            <a:r>
              <a:rPr lang="en-US" dirty="0" smtClean="0"/>
              <a:t> Li</a:t>
            </a:r>
            <a:endParaRPr lang="en-US" dirty="0"/>
          </a:p>
        </p:txBody>
      </p:sp>
    </p:spTree>
    <p:extLst>
      <p:ext uri="{BB962C8B-B14F-4D97-AF65-F5344CB8AC3E}">
        <p14:creationId xmlns:p14="http://schemas.microsoft.com/office/powerpoint/2010/main" val="91103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flipV="1">
            <a:off x="1150883" y="588579"/>
            <a:ext cx="0" cy="5328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1114097" y="5801710"/>
            <a:ext cx="10068910"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フリーフォーム 15"/>
          <p:cNvSpPr/>
          <p:nvPr/>
        </p:nvSpPr>
        <p:spPr>
          <a:xfrm>
            <a:off x="1397876" y="1554406"/>
            <a:ext cx="9354207" cy="4226284"/>
          </a:xfrm>
          <a:custGeom>
            <a:avLst/>
            <a:gdLst>
              <a:gd name="connsiteX0" fmla="*/ 0 w 9354207"/>
              <a:gd name="connsiteY0" fmla="*/ 4226284 h 4226284"/>
              <a:gd name="connsiteX1" fmla="*/ 4099034 w 9354207"/>
              <a:gd name="connsiteY1" fmla="*/ 400518 h 4226284"/>
              <a:gd name="connsiteX2" fmla="*/ 9354207 w 9354207"/>
              <a:gd name="connsiteY2" fmla="*/ 116739 h 4226284"/>
            </a:gdLst>
            <a:ahLst/>
            <a:cxnLst>
              <a:cxn ang="0">
                <a:pos x="connsiteX0" y="connsiteY0"/>
              </a:cxn>
              <a:cxn ang="0">
                <a:pos x="connsiteX1" y="connsiteY1"/>
              </a:cxn>
              <a:cxn ang="0">
                <a:pos x="connsiteX2" y="connsiteY2"/>
              </a:cxn>
            </a:cxnLst>
            <a:rect l="l" t="t" r="r" b="b"/>
            <a:pathLst>
              <a:path w="9354207" h="4226284">
                <a:moveTo>
                  <a:pt x="0" y="4226284"/>
                </a:moveTo>
                <a:cubicBezTo>
                  <a:pt x="1270000" y="2655863"/>
                  <a:pt x="2540000" y="1085442"/>
                  <a:pt x="4099034" y="400518"/>
                </a:cubicBezTo>
                <a:cubicBezTo>
                  <a:pt x="5658069" y="-284406"/>
                  <a:pt x="9354207" y="116739"/>
                  <a:pt x="9354207" y="116739"/>
                </a:cubicBezTo>
              </a:path>
            </a:pathLst>
          </a:cu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61545" y="5917324"/>
            <a:ext cx="672662" cy="400110"/>
          </a:xfrm>
          <a:prstGeom prst="rect">
            <a:avLst/>
          </a:prstGeom>
          <a:noFill/>
        </p:spPr>
        <p:txBody>
          <a:bodyPr wrap="square" rtlCol="0">
            <a:spAutoFit/>
          </a:bodyPr>
          <a:lstStyle/>
          <a:p>
            <a:r>
              <a:rPr kumimoji="1" lang="en-US" altLang="ja-JP" sz="1000" smtClean="0"/>
              <a:t>Month 1</a:t>
            </a:r>
          </a:p>
          <a:p>
            <a:endParaRPr kumimoji="1" lang="ja-JP" altLang="en-US" sz="1000" dirty="0"/>
          </a:p>
        </p:txBody>
      </p:sp>
      <p:sp>
        <p:nvSpPr>
          <p:cNvPr id="18" name="テキスト ボックス 17"/>
          <p:cNvSpPr txBox="1"/>
          <p:nvPr/>
        </p:nvSpPr>
        <p:spPr>
          <a:xfrm>
            <a:off x="10442025" y="5875645"/>
            <a:ext cx="851338" cy="400110"/>
          </a:xfrm>
          <a:prstGeom prst="rect">
            <a:avLst/>
          </a:prstGeom>
          <a:noFill/>
        </p:spPr>
        <p:txBody>
          <a:bodyPr wrap="square" rtlCol="0">
            <a:spAutoFit/>
          </a:bodyPr>
          <a:lstStyle/>
          <a:p>
            <a:r>
              <a:rPr kumimoji="1" lang="en-US" altLang="ja-JP" sz="1000" smtClean="0"/>
              <a:t>Month 360</a:t>
            </a:r>
            <a:endParaRPr kumimoji="1" lang="en-US" altLang="ja-JP" sz="1000" dirty="0" smtClean="0"/>
          </a:p>
          <a:p>
            <a:endParaRPr kumimoji="1" lang="ja-JP" altLang="en-US" sz="1000" dirty="0"/>
          </a:p>
        </p:txBody>
      </p:sp>
      <p:sp>
        <p:nvSpPr>
          <p:cNvPr id="26" name="テキスト ボックス 25"/>
          <p:cNvSpPr txBox="1"/>
          <p:nvPr/>
        </p:nvSpPr>
        <p:spPr>
          <a:xfrm>
            <a:off x="1292772" y="5675590"/>
            <a:ext cx="157654" cy="400110"/>
          </a:xfrm>
          <a:prstGeom prst="rect">
            <a:avLst/>
          </a:prstGeom>
          <a:noFill/>
        </p:spPr>
        <p:txBody>
          <a:bodyPr wrap="square" rtlCol="0">
            <a:spAutoFit/>
          </a:bodyPr>
          <a:lstStyle/>
          <a:p>
            <a:r>
              <a:rPr lang="en-US" altLang="ja-JP" sz="1000"/>
              <a:t>|</a:t>
            </a:r>
            <a:endParaRPr kumimoji="1" lang="en-US" altLang="ja-JP" sz="1000" dirty="0" smtClean="0"/>
          </a:p>
          <a:p>
            <a:endParaRPr kumimoji="1" lang="ja-JP" altLang="en-US" sz="1000" dirty="0"/>
          </a:p>
        </p:txBody>
      </p:sp>
      <p:sp>
        <p:nvSpPr>
          <p:cNvPr id="27" name="テキスト ボックス 26"/>
          <p:cNvSpPr txBox="1"/>
          <p:nvPr/>
        </p:nvSpPr>
        <p:spPr>
          <a:xfrm>
            <a:off x="10710040" y="5675590"/>
            <a:ext cx="157654" cy="400110"/>
          </a:xfrm>
          <a:prstGeom prst="rect">
            <a:avLst/>
          </a:prstGeom>
          <a:noFill/>
        </p:spPr>
        <p:txBody>
          <a:bodyPr wrap="square" rtlCol="0">
            <a:spAutoFit/>
          </a:bodyPr>
          <a:lstStyle/>
          <a:p>
            <a:r>
              <a:rPr lang="en-US" altLang="ja-JP" sz="1000"/>
              <a:t>|</a:t>
            </a:r>
            <a:endParaRPr kumimoji="1" lang="en-US" altLang="ja-JP" sz="1000" dirty="0" smtClean="0"/>
          </a:p>
          <a:p>
            <a:endParaRPr kumimoji="1" lang="ja-JP" altLang="en-US" sz="1000" dirty="0"/>
          </a:p>
        </p:txBody>
      </p:sp>
      <p:sp>
        <p:nvSpPr>
          <p:cNvPr id="29" name="テキスト ボックス 28"/>
          <p:cNvSpPr txBox="1"/>
          <p:nvPr/>
        </p:nvSpPr>
        <p:spPr>
          <a:xfrm>
            <a:off x="5103681" y="6411700"/>
            <a:ext cx="5402318" cy="246221"/>
          </a:xfrm>
          <a:prstGeom prst="rect">
            <a:avLst/>
          </a:prstGeom>
          <a:noFill/>
        </p:spPr>
        <p:txBody>
          <a:bodyPr wrap="square" rtlCol="0">
            <a:spAutoFit/>
          </a:bodyPr>
          <a:lstStyle/>
          <a:p>
            <a:r>
              <a:rPr lang="en-US" altLang="ja-JP" sz="1000" b="1" dirty="0" smtClean="0"/>
              <a:t>Time (in Months</a:t>
            </a:r>
            <a:r>
              <a:rPr lang="en-US" altLang="ja-JP" sz="1000" b="1" smtClean="0"/>
              <a:t>) since </a:t>
            </a:r>
            <a:r>
              <a:rPr lang="en-US" altLang="ja-JP" sz="1000" b="1" dirty="0" smtClean="0"/>
              <a:t>First Publication </a:t>
            </a:r>
            <a:r>
              <a:rPr lang="en-US" altLang="ja-JP" sz="1000" b="1" smtClean="0"/>
              <a:t>was authored </a:t>
            </a:r>
            <a:endParaRPr kumimoji="1" lang="en-US" altLang="ja-JP" sz="1000" b="1" dirty="0" smtClean="0"/>
          </a:p>
        </p:txBody>
      </p:sp>
      <p:sp>
        <p:nvSpPr>
          <p:cNvPr id="30" name="テキスト ボックス 29"/>
          <p:cNvSpPr txBox="1"/>
          <p:nvPr/>
        </p:nvSpPr>
        <p:spPr>
          <a:xfrm rot="16200000">
            <a:off x="-268399" y="3129840"/>
            <a:ext cx="1642627" cy="246221"/>
          </a:xfrm>
          <a:prstGeom prst="rect">
            <a:avLst/>
          </a:prstGeom>
          <a:noFill/>
        </p:spPr>
        <p:txBody>
          <a:bodyPr wrap="square" rtlCol="0">
            <a:spAutoFit/>
          </a:bodyPr>
          <a:lstStyle/>
          <a:p>
            <a:r>
              <a:rPr lang="en-US" altLang="ja-JP" sz="1000" b="1" dirty="0" smtClean="0"/>
              <a:t>Number </a:t>
            </a:r>
            <a:r>
              <a:rPr lang="en-US" altLang="ja-JP" sz="1000" b="1" smtClean="0"/>
              <a:t>of Publications</a:t>
            </a:r>
            <a:endParaRPr kumimoji="1" lang="en-US" altLang="ja-JP" sz="1000" b="1" dirty="0" smtClean="0"/>
          </a:p>
        </p:txBody>
      </p:sp>
      <p:sp>
        <p:nvSpPr>
          <p:cNvPr id="31" name="フリーフォーム 30"/>
          <p:cNvSpPr/>
          <p:nvPr/>
        </p:nvSpPr>
        <p:spPr>
          <a:xfrm>
            <a:off x="1431235" y="4973917"/>
            <a:ext cx="9435548" cy="790779"/>
          </a:xfrm>
          <a:custGeom>
            <a:avLst/>
            <a:gdLst>
              <a:gd name="connsiteX0" fmla="*/ 0 w 9435548"/>
              <a:gd name="connsiteY0" fmla="*/ 790779 h 790779"/>
              <a:gd name="connsiteX1" fmla="*/ 6692348 w 9435548"/>
              <a:gd name="connsiteY1" fmla="*/ 35405 h 790779"/>
              <a:gd name="connsiteX2" fmla="*/ 9435548 w 9435548"/>
              <a:gd name="connsiteY2" fmla="*/ 114918 h 790779"/>
            </a:gdLst>
            <a:ahLst/>
            <a:cxnLst>
              <a:cxn ang="0">
                <a:pos x="connsiteX0" y="connsiteY0"/>
              </a:cxn>
              <a:cxn ang="0">
                <a:pos x="connsiteX1" y="connsiteY1"/>
              </a:cxn>
              <a:cxn ang="0">
                <a:pos x="connsiteX2" y="connsiteY2"/>
              </a:cxn>
            </a:cxnLst>
            <a:rect l="l" t="t" r="r" b="b"/>
            <a:pathLst>
              <a:path w="9435548" h="790779">
                <a:moveTo>
                  <a:pt x="0" y="790779"/>
                </a:moveTo>
                <a:cubicBezTo>
                  <a:pt x="2559878" y="469413"/>
                  <a:pt x="5119757" y="148048"/>
                  <a:pt x="6692348" y="35405"/>
                </a:cubicBezTo>
                <a:cubicBezTo>
                  <a:pt x="8264939" y="-77239"/>
                  <a:pt x="9435548" y="114918"/>
                  <a:pt x="9435548" y="114918"/>
                </a:cubicBezTo>
              </a:path>
            </a:pathLst>
          </a:cu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6612836" y="1167865"/>
            <a:ext cx="3670851" cy="261610"/>
          </a:xfrm>
          <a:prstGeom prst="rect">
            <a:avLst/>
          </a:prstGeom>
          <a:noFill/>
        </p:spPr>
        <p:txBody>
          <a:bodyPr wrap="square" rtlCol="0">
            <a:spAutoFit/>
          </a:bodyPr>
          <a:lstStyle/>
          <a:p>
            <a:r>
              <a:rPr kumimoji="1" lang="en-US" altLang="ja-JP" sz="1000" b="1" dirty="0" smtClean="0">
                <a:solidFill>
                  <a:srgbClr val="FF0000"/>
                </a:solidFill>
              </a:rPr>
              <a:t>Average</a:t>
            </a:r>
            <a:r>
              <a:rPr kumimoji="1" lang="en-US" altLang="ja-JP" sz="1100" b="1" dirty="0" smtClean="0">
                <a:solidFill>
                  <a:srgbClr val="FF0000"/>
                </a:solidFill>
              </a:rPr>
              <a:t> monthly publication </a:t>
            </a:r>
            <a:r>
              <a:rPr kumimoji="1" lang="en-US" altLang="ja-JP" sz="1100" b="1" smtClean="0">
                <a:solidFill>
                  <a:srgbClr val="FF0000"/>
                </a:solidFill>
              </a:rPr>
              <a:t>trend for top 100 KOLs </a:t>
            </a:r>
            <a:endParaRPr kumimoji="1" lang="ja-JP" altLang="en-US" sz="1100" b="1" dirty="0">
              <a:solidFill>
                <a:srgbClr val="FF0000"/>
              </a:solidFill>
            </a:endParaRPr>
          </a:p>
        </p:txBody>
      </p:sp>
      <p:sp>
        <p:nvSpPr>
          <p:cNvPr id="33" name="テキスト ボックス 32"/>
          <p:cNvSpPr txBox="1"/>
          <p:nvPr/>
        </p:nvSpPr>
        <p:spPr>
          <a:xfrm>
            <a:off x="6612836" y="5238501"/>
            <a:ext cx="3981593" cy="261610"/>
          </a:xfrm>
          <a:prstGeom prst="rect">
            <a:avLst/>
          </a:prstGeom>
          <a:noFill/>
        </p:spPr>
        <p:txBody>
          <a:bodyPr wrap="square" rtlCol="0">
            <a:spAutoFit/>
          </a:bodyPr>
          <a:lstStyle/>
          <a:p>
            <a:r>
              <a:rPr kumimoji="1" lang="en-US" altLang="ja-JP" sz="1000" b="1" dirty="0" smtClean="0">
                <a:solidFill>
                  <a:srgbClr val="7030A0"/>
                </a:solidFill>
              </a:rPr>
              <a:t>Average</a:t>
            </a:r>
            <a:r>
              <a:rPr kumimoji="1" lang="en-US" altLang="ja-JP" sz="1100" b="1" dirty="0" smtClean="0">
                <a:solidFill>
                  <a:srgbClr val="7030A0"/>
                </a:solidFill>
              </a:rPr>
              <a:t> monthly publication trend </a:t>
            </a:r>
            <a:r>
              <a:rPr kumimoji="1" lang="en-US" altLang="ja-JP" sz="1100" b="1" smtClean="0">
                <a:solidFill>
                  <a:srgbClr val="7030A0"/>
                </a:solidFill>
              </a:rPr>
              <a:t>for bottom 30 KOLs </a:t>
            </a:r>
            <a:endParaRPr kumimoji="1" lang="ja-JP" altLang="en-US" sz="1100" b="1" dirty="0">
              <a:solidFill>
                <a:srgbClr val="7030A0"/>
              </a:solidFill>
            </a:endParaRPr>
          </a:p>
        </p:txBody>
      </p:sp>
      <p:cxnSp>
        <p:nvCxnSpPr>
          <p:cNvPr id="35" name="直線コネクタ 34"/>
          <p:cNvCxnSpPr>
            <a:stCxn id="31" idx="0"/>
          </p:cNvCxnSpPr>
          <p:nvPr/>
        </p:nvCxnSpPr>
        <p:spPr>
          <a:xfrm flipV="1">
            <a:off x="1431235" y="4973917"/>
            <a:ext cx="3492854" cy="7907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498420" y="5882273"/>
            <a:ext cx="851338" cy="400110"/>
          </a:xfrm>
          <a:prstGeom prst="rect">
            <a:avLst/>
          </a:prstGeom>
          <a:noFill/>
        </p:spPr>
        <p:txBody>
          <a:bodyPr wrap="square" rtlCol="0">
            <a:spAutoFit/>
          </a:bodyPr>
          <a:lstStyle/>
          <a:p>
            <a:r>
              <a:rPr kumimoji="1" lang="en-US" altLang="ja-JP" sz="1000" smtClean="0"/>
              <a:t>Month 120</a:t>
            </a:r>
            <a:endParaRPr kumimoji="1" lang="en-US" altLang="ja-JP" sz="1000" dirty="0" smtClean="0"/>
          </a:p>
          <a:p>
            <a:endParaRPr kumimoji="1" lang="ja-JP" altLang="en-US" sz="1000" dirty="0"/>
          </a:p>
        </p:txBody>
      </p:sp>
      <p:sp>
        <p:nvSpPr>
          <p:cNvPr id="39" name="テキスト ボックス 38"/>
          <p:cNvSpPr txBox="1"/>
          <p:nvPr/>
        </p:nvSpPr>
        <p:spPr>
          <a:xfrm>
            <a:off x="4766435" y="5682218"/>
            <a:ext cx="157654" cy="400110"/>
          </a:xfrm>
          <a:prstGeom prst="rect">
            <a:avLst/>
          </a:prstGeom>
          <a:noFill/>
        </p:spPr>
        <p:txBody>
          <a:bodyPr wrap="square" rtlCol="0">
            <a:spAutoFit/>
          </a:bodyPr>
          <a:lstStyle/>
          <a:p>
            <a:r>
              <a:rPr lang="en-US" altLang="ja-JP" sz="1000"/>
              <a:t>|</a:t>
            </a:r>
            <a:endParaRPr kumimoji="1" lang="en-US" altLang="ja-JP" sz="1000" dirty="0" smtClean="0"/>
          </a:p>
          <a:p>
            <a:endParaRPr kumimoji="1" lang="ja-JP" altLang="en-US" sz="1000" dirty="0"/>
          </a:p>
        </p:txBody>
      </p:sp>
      <p:sp>
        <p:nvSpPr>
          <p:cNvPr id="40" name="テキスト ボックス 39"/>
          <p:cNvSpPr txBox="1"/>
          <p:nvPr/>
        </p:nvSpPr>
        <p:spPr>
          <a:xfrm>
            <a:off x="7804840" y="5888901"/>
            <a:ext cx="851338" cy="400110"/>
          </a:xfrm>
          <a:prstGeom prst="rect">
            <a:avLst/>
          </a:prstGeom>
          <a:noFill/>
        </p:spPr>
        <p:txBody>
          <a:bodyPr wrap="square" rtlCol="0">
            <a:spAutoFit/>
          </a:bodyPr>
          <a:lstStyle/>
          <a:p>
            <a:r>
              <a:rPr kumimoji="1" lang="en-US" altLang="ja-JP" sz="1000" dirty="0" smtClean="0"/>
              <a:t>Month 240</a:t>
            </a:r>
          </a:p>
          <a:p>
            <a:endParaRPr kumimoji="1" lang="ja-JP" altLang="en-US" sz="1000" dirty="0"/>
          </a:p>
        </p:txBody>
      </p:sp>
      <p:sp>
        <p:nvSpPr>
          <p:cNvPr id="41" name="テキスト ボックス 40"/>
          <p:cNvSpPr txBox="1"/>
          <p:nvPr/>
        </p:nvSpPr>
        <p:spPr>
          <a:xfrm>
            <a:off x="8072855" y="5688846"/>
            <a:ext cx="157654" cy="400110"/>
          </a:xfrm>
          <a:prstGeom prst="rect">
            <a:avLst/>
          </a:prstGeom>
          <a:noFill/>
        </p:spPr>
        <p:txBody>
          <a:bodyPr wrap="square" rtlCol="0">
            <a:spAutoFit/>
          </a:bodyPr>
          <a:lstStyle/>
          <a:p>
            <a:r>
              <a:rPr lang="en-US" altLang="ja-JP" sz="1000"/>
              <a:t>|</a:t>
            </a:r>
            <a:endParaRPr kumimoji="1" lang="en-US" altLang="ja-JP" sz="1000" dirty="0" smtClean="0"/>
          </a:p>
          <a:p>
            <a:endParaRPr kumimoji="1" lang="ja-JP" altLang="en-US" sz="1000" dirty="0"/>
          </a:p>
        </p:txBody>
      </p:sp>
      <p:cxnSp>
        <p:nvCxnSpPr>
          <p:cNvPr id="43" name="直線コネクタ 42"/>
          <p:cNvCxnSpPr>
            <a:stCxn id="31" idx="0"/>
          </p:cNvCxnSpPr>
          <p:nvPr/>
        </p:nvCxnSpPr>
        <p:spPr>
          <a:xfrm flipV="1">
            <a:off x="1431235" y="3667548"/>
            <a:ext cx="6728556" cy="209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4866666" y="371061"/>
            <a:ext cx="7247" cy="607056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8159791" y="377689"/>
            <a:ext cx="7247" cy="607056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31" idx="0"/>
          </p:cNvCxnSpPr>
          <p:nvPr/>
        </p:nvCxnSpPr>
        <p:spPr>
          <a:xfrm flipV="1">
            <a:off x="1431235" y="2431637"/>
            <a:ext cx="6756778" cy="333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31" idx="0"/>
          </p:cNvCxnSpPr>
          <p:nvPr/>
        </p:nvCxnSpPr>
        <p:spPr>
          <a:xfrm flipV="1">
            <a:off x="1431235" y="3061253"/>
            <a:ext cx="3414027" cy="2703443"/>
          </a:xfrm>
          <a:prstGeom prst="line">
            <a:avLst/>
          </a:prstGeom>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4902036" y="4823652"/>
            <a:ext cx="1490181" cy="400110"/>
          </a:xfrm>
          <a:prstGeom prst="rect">
            <a:avLst/>
          </a:prstGeom>
          <a:noFill/>
        </p:spPr>
        <p:txBody>
          <a:bodyPr wrap="square" rtlCol="0">
            <a:spAutoFit/>
          </a:bodyPr>
          <a:lstStyle/>
          <a:p>
            <a:r>
              <a:rPr kumimoji="1" lang="en-US" altLang="ja-JP" sz="1000" dirty="0" smtClean="0"/>
              <a:t>Random KOL 1/600</a:t>
            </a:r>
          </a:p>
          <a:p>
            <a:endParaRPr kumimoji="1" lang="ja-JP" altLang="en-US" sz="1000" dirty="0"/>
          </a:p>
        </p:txBody>
      </p:sp>
      <p:sp>
        <p:nvSpPr>
          <p:cNvPr id="61" name="テキスト ボックス 60"/>
          <p:cNvSpPr txBox="1"/>
          <p:nvPr/>
        </p:nvSpPr>
        <p:spPr>
          <a:xfrm>
            <a:off x="8171212" y="3505048"/>
            <a:ext cx="1410110" cy="400110"/>
          </a:xfrm>
          <a:prstGeom prst="rect">
            <a:avLst/>
          </a:prstGeom>
          <a:noFill/>
        </p:spPr>
        <p:txBody>
          <a:bodyPr wrap="square" rtlCol="0">
            <a:spAutoFit/>
          </a:bodyPr>
          <a:lstStyle/>
          <a:p>
            <a:r>
              <a:rPr kumimoji="1" lang="en-US" altLang="ja-JP" sz="1000" dirty="0" smtClean="0"/>
              <a:t>Random KOL 2/600</a:t>
            </a:r>
          </a:p>
          <a:p>
            <a:endParaRPr kumimoji="1" lang="ja-JP" altLang="en-US" sz="1000" dirty="0"/>
          </a:p>
        </p:txBody>
      </p:sp>
      <p:sp>
        <p:nvSpPr>
          <p:cNvPr id="62" name="テキスト ボックス 61"/>
          <p:cNvSpPr txBox="1"/>
          <p:nvPr/>
        </p:nvSpPr>
        <p:spPr>
          <a:xfrm>
            <a:off x="8188013" y="2310862"/>
            <a:ext cx="1393309" cy="400110"/>
          </a:xfrm>
          <a:prstGeom prst="rect">
            <a:avLst/>
          </a:prstGeom>
          <a:noFill/>
        </p:spPr>
        <p:txBody>
          <a:bodyPr wrap="square" rtlCol="0">
            <a:spAutoFit/>
          </a:bodyPr>
          <a:lstStyle/>
          <a:p>
            <a:r>
              <a:rPr kumimoji="1" lang="en-US" altLang="ja-JP" sz="1000" dirty="0" smtClean="0"/>
              <a:t>Random KOL 3/600</a:t>
            </a:r>
          </a:p>
          <a:p>
            <a:endParaRPr kumimoji="1" lang="ja-JP" altLang="en-US" sz="1000" dirty="0"/>
          </a:p>
        </p:txBody>
      </p:sp>
      <p:sp>
        <p:nvSpPr>
          <p:cNvPr id="63" name="テキスト ボックス 62"/>
          <p:cNvSpPr txBox="1"/>
          <p:nvPr/>
        </p:nvSpPr>
        <p:spPr>
          <a:xfrm>
            <a:off x="4854282" y="2929784"/>
            <a:ext cx="1537935" cy="400110"/>
          </a:xfrm>
          <a:prstGeom prst="rect">
            <a:avLst/>
          </a:prstGeom>
          <a:noFill/>
        </p:spPr>
        <p:txBody>
          <a:bodyPr wrap="square" rtlCol="0">
            <a:spAutoFit/>
          </a:bodyPr>
          <a:lstStyle/>
          <a:p>
            <a:r>
              <a:rPr kumimoji="1" lang="en-US" altLang="ja-JP" sz="1000" dirty="0" smtClean="0"/>
              <a:t>Random KOL 4/600</a:t>
            </a:r>
          </a:p>
          <a:p>
            <a:endParaRPr kumimoji="1" lang="ja-JP" altLang="en-US" sz="1000" dirty="0"/>
          </a:p>
        </p:txBody>
      </p:sp>
      <p:sp>
        <p:nvSpPr>
          <p:cNvPr id="65" name="テキスト ボックス 64"/>
          <p:cNvSpPr txBox="1"/>
          <p:nvPr/>
        </p:nvSpPr>
        <p:spPr>
          <a:xfrm>
            <a:off x="3909391" y="282036"/>
            <a:ext cx="5671931" cy="307777"/>
          </a:xfrm>
          <a:prstGeom prst="rect">
            <a:avLst/>
          </a:prstGeom>
          <a:solidFill>
            <a:schemeClr val="bg1">
              <a:lumMod val="95000"/>
            </a:schemeClr>
          </a:solidFill>
        </p:spPr>
        <p:txBody>
          <a:bodyPr wrap="square" rtlCol="0">
            <a:spAutoFit/>
          </a:bodyPr>
          <a:lstStyle/>
          <a:p>
            <a:r>
              <a:rPr lang="en-US" altLang="ja-JP" sz="1400" b="1" i="1" dirty="0" smtClean="0"/>
              <a:t>Comparing Monthly Publication Trends to Identify Rising Stars</a:t>
            </a:r>
            <a:endParaRPr kumimoji="1" lang="en-US" altLang="ja-JP" sz="1400" b="1" i="1" dirty="0" smtClean="0"/>
          </a:p>
        </p:txBody>
      </p:sp>
      <p:sp>
        <p:nvSpPr>
          <p:cNvPr id="34" name="テキスト ボックス 33"/>
          <p:cNvSpPr txBox="1"/>
          <p:nvPr/>
        </p:nvSpPr>
        <p:spPr>
          <a:xfrm>
            <a:off x="2338468" y="688735"/>
            <a:ext cx="8979108" cy="307777"/>
          </a:xfrm>
          <a:prstGeom prst="rect">
            <a:avLst/>
          </a:prstGeom>
          <a:solidFill>
            <a:schemeClr val="bg1">
              <a:lumMod val="95000"/>
            </a:schemeClr>
          </a:solidFill>
        </p:spPr>
        <p:txBody>
          <a:bodyPr wrap="square" rtlCol="0">
            <a:spAutoFit/>
          </a:bodyPr>
          <a:lstStyle/>
          <a:p>
            <a:r>
              <a:rPr lang="en-US" altLang="ja-JP" sz="1400" i="1" dirty="0" smtClean="0"/>
              <a:t>Are any of the random KOLs on track, on a similar trend, as the trend of the top 100 (or bottom 30) KOLs?</a:t>
            </a:r>
            <a:endParaRPr kumimoji="1" lang="en-US" altLang="ja-JP" sz="1400" i="1" dirty="0" smtClean="0"/>
          </a:p>
        </p:txBody>
      </p:sp>
    </p:spTree>
    <p:extLst>
      <p:ext uri="{BB962C8B-B14F-4D97-AF65-F5344CB8AC3E}">
        <p14:creationId xmlns:p14="http://schemas.microsoft.com/office/powerpoint/2010/main" val="9200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1152166" y="847256"/>
            <a:ext cx="8229600" cy="5467136"/>
          </a:xfrm>
          <a:prstGeom prst="rect">
            <a:avLst/>
          </a:prstGeom>
        </p:spPr>
      </p:pic>
      <p:sp>
        <p:nvSpPr>
          <p:cNvPr id="2" name="Title 1"/>
          <p:cNvSpPr>
            <a:spLocks noGrp="1"/>
          </p:cNvSpPr>
          <p:nvPr>
            <p:ph type="title"/>
          </p:nvPr>
        </p:nvSpPr>
        <p:spPr>
          <a:xfrm>
            <a:off x="838200" y="365126"/>
            <a:ext cx="10515600" cy="480002"/>
          </a:xfrm>
        </p:spPr>
        <p:txBody>
          <a:bodyPr>
            <a:normAutofit fontScale="90000"/>
          </a:bodyPr>
          <a:lstStyle/>
          <a:p>
            <a:pPr algn="ctr"/>
            <a:r>
              <a:rPr lang="en-US" dirty="0" smtClean="0"/>
              <a:t>Publication </a:t>
            </a:r>
            <a:r>
              <a:rPr lang="en-US" dirty="0"/>
              <a:t>Trends to Identify Rising </a:t>
            </a:r>
            <a:r>
              <a:rPr lang="en-US" dirty="0" smtClean="0"/>
              <a:t>Stars</a:t>
            </a:r>
            <a:endParaRPr lang="en-US" dirty="0"/>
          </a:p>
        </p:txBody>
      </p:sp>
      <p:sp>
        <p:nvSpPr>
          <p:cNvPr id="5" name="テキスト ボックス 32"/>
          <p:cNvSpPr txBox="1"/>
          <p:nvPr/>
        </p:nvSpPr>
        <p:spPr>
          <a:xfrm>
            <a:off x="5467202" y="3040340"/>
            <a:ext cx="3981593" cy="261610"/>
          </a:xfrm>
          <a:prstGeom prst="rect">
            <a:avLst/>
          </a:prstGeom>
          <a:noFill/>
        </p:spPr>
        <p:txBody>
          <a:bodyPr wrap="square" rtlCol="0">
            <a:spAutoFit/>
          </a:bodyPr>
          <a:lstStyle/>
          <a:p>
            <a:r>
              <a:rPr kumimoji="1" lang="en-US" altLang="ja-JP" sz="1000" b="1" dirty="0" smtClean="0">
                <a:solidFill>
                  <a:srgbClr val="002060"/>
                </a:solidFill>
              </a:rPr>
              <a:t>Average</a:t>
            </a:r>
            <a:r>
              <a:rPr kumimoji="1" lang="en-US" altLang="ja-JP" sz="1100" b="1" dirty="0" smtClean="0">
                <a:solidFill>
                  <a:srgbClr val="002060"/>
                </a:solidFill>
              </a:rPr>
              <a:t> </a:t>
            </a:r>
            <a:r>
              <a:rPr kumimoji="1" lang="en-US" altLang="ja-JP" sz="1100" b="1" dirty="0" smtClean="0">
                <a:solidFill>
                  <a:srgbClr val="002060"/>
                </a:solidFill>
              </a:rPr>
              <a:t>publication trend for bottom 30 KOLs </a:t>
            </a:r>
            <a:endParaRPr kumimoji="1" lang="ja-JP" altLang="en-US" sz="1100" b="1" dirty="0">
              <a:solidFill>
                <a:srgbClr val="002060"/>
              </a:solidFill>
            </a:endParaRPr>
          </a:p>
        </p:txBody>
      </p:sp>
      <p:sp>
        <p:nvSpPr>
          <p:cNvPr id="6" name="テキスト ボックス 31"/>
          <p:cNvSpPr txBox="1"/>
          <p:nvPr/>
        </p:nvSpPr>
        <p:spPr>
          <a:xfrm>
            <a:off x="5938396" y="1600874"/>
            <a:ext cx="3670851" cy="261610"/>
          </a:xfrm>
          <a:prstGeom prst="rect">
            <a:avLst/>
          </a:prstGeom>
          <a:noFill/>
        </p:spPr>
        <p:txBody>
          <a:bodyPr wrap="square" rtlCol="0">
            <a:spAutoFit/>
          </a:bodyPr>
          <a:lstStyle/>
          <a:p>
            <a:r>
              <a:rPr kumimoji="1" lang="en-US" altLang="ja-JP" sz="1000" b="1" dirty="0" smtClean="0">
                <a:solidFill>
                  <a:srgbClr val="FF0000"/>
                </a:solidFill>
              </a:rPr>
              <a:t>Average</a:t>
            </a:r>
            <a:r>
              <a:rPr kumimoji="1" lang="en-US" altLang="ja-JP" sz="1100" b="1" dirty="0" smtClean="0">
                <a:solidFill>
                  <a:srgbClr val="FF0000"/>
                </a:solidFill>
              </a:rPr>
              <a:t> publication </a:t>
            </a:r>
            <a:r>
              <a:rPr kumimoji="1" lang="en-US" altLang="ja-JP" sz="1100" b="1" dirty="0" smtClean="0">
                <a:solidFill>
                  <a:srgbClr val="FF0000"/>
                </a:solidFill>
              </a:rPr>
              <a:t>trend for top 100 KOLs </a:t>
            </a:r>
            <a:endParaRPr kumimoji="1" lang="ja-JP" altLang="en-US" sz="1100" b="1" dirty="0">
              <a:solidFill>
                <a:srgbClr val="FF0000"/>
              </a:solidFill>
            </a:endParaRPr>
          </a:p>
        </p:txBody>
      </p:sp>
      <p:sp>
        <p:nvSpPr>
          <p:cNvPr id="7" name="テキスト ボックス 28"/>
          <p:cNvSpPr txBox="1"/>
          <p:nvPr/>
        </p:nvSpPr>
        <p:spPr>
          <a:xfrm>
            <a:off x="4136194" y="6268085"/>
            <a:ext cx="5402318" cy="246221"/>
          </a:xfrm>
          <a:prstGeom prst="rect">
            <a:avLst/>
          </a:prstGeom>
          <a:noFill/>
        </p:spPr>
        <p:txBody>
          <a:bodyPr wrap="square" rtlCol="0">
            <a:spAutoFit/>
          </a:bodyPr>
          <a:lstStyle/>
          <a:p>
            <a:r>
              <a:rPr lang="en-US" altLang="ja-JP" sz="1000" b="1" dirty="0" smtClean="0"/>
              <a:t>Time (</a:t>
            </a:r>
            <a:r>
              <a:rPr lang="en-US" altLang="ja-JP" sz="1000" b="1" smtClean="0"/>
              <a:t>in </a:t>
            </a:r>
            <a:r>
              <a:rPr lang="en-US" altLang="ja-JP" sz="1000" b="1" smtClean="0"/>
              <a:t>Years</a:t>
            </a:r>
            <a:r>
              <a:rPr lang="en-US" altLang="ja-JP" sz="1000" b="1" smtClean="0"/>
              <a:t>) </a:t>
            </a:r>
            <a:r>
              <a:rPr lang="en-US" altLang="ja-JP" sz="1000" b="1" dirty="0" smtClean="0"/>
              <a:t>since First Publication was authored </a:t>
            </a:r>
            <a:endParaRPr kumimoji="1" lang="en-US" altLang="ja-JP" sz="1000" b="1" dirty="0" smtClean="0"/>
          </a:p>
        </p:txBody>
      </p:sp>
      <p:sp>
        <p:nvSpPr>
          <p:cNvPr id="8" name="テキスト ボックス 29"/>
          <p:cNvSpPr txBox="1"/>
          <p:nvPr/>
        </p:nvSpPr>
        <p:spPr>
          <a:xfrm rot="16200000">
            <a:off x="96809" y="3580430"/>
            <a:ext cx="1642627" cy="246221"/>
          </a:xfrm>
          <a:prstGeom prst="rect">
            <a:avLst/>
          </a:prstGeom>
          <a:noFill/>
        </p:spPr>
        <p:txBody>
          <a:bodyPr wrap="square" rtlCol="0">
            <a:spAutoFit/>
          </a:bodyPr>
          <a:lstStyle/>
          <a:p>
            <a:r>
              <a:rPr lang="en-US" altLang="ja-JP" sz="1000" b="1" dirty="0" smtClean="0"/>
              <a:t>Number </a:t>
            </a:r>
            <a:r>
              <a:rPr lang="en-US" altLang="ja-JP" sz="1000" b="1" smtClean="0"/>
              <a:t>of Publications</a:t>
            </a:r>
            <a:endParaRPr kumimoji="1" lang="en-US" altLang="ja-JP" sz="1000" b="1" dirty="0" smtClean="0"/>
          </a:p>
        </p:txBody>
      </p:sp>
      <p:sp>
        <p:nvSpPr>
          <p:cNvPr id="9" name="TextBox 8"/>
          <p:cNvSpPr txBox="1"/>
          <p:nvPr/>
        </p:nvSpPr>
        <p:spPr>
          <a:xfrm>
            <a:off x="9836728" y="2084311"/>
            <a:ext cx="2092036" cy="12618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00B050"/>
                </a:solidFill>
              </a:rPr>
              <a:t>76   Non-KOL +</a:t>
            </a:r>
          </a:p>
          <a:p>
            <a:r>
              <a:rPr lang="en-US" sz="2000" dirty="0" smtClean="0">
                <a:solidFill>
                  <a:srgbClr val="00B050"/>
                </a:solidFill>
              </a:rPr>
              <a:t>85   KOL </a:t>
            </a:r>
          </a:p>
          <a:p>
            <a:pPr algn="ctr"/>
            <a:endParaRPr lang="en-US" dirty="0">
              <a:solidFill>
                <a:srgbClr val="00B050"/>
              </a:solidFill>
            </a:endParaRPr>
          </a:p>
          <a:p>
            <a:r>
              <a:rPr lang="en-US" dirty="0" smtClean="0">
                <a:solidFill>
                  <a:srgbClr val="00B050"/>
                </a:solidFill>
              </a:rPr>
              <a:t>Above benchmark</a:t>
            </a:r>
          </a:p>
        </p:txBody>
      </p:sp>
      <p:sp>
        <p:nvSpPr>
          <p:cNvPr id="10" name="TextBox 9"/>
          <p:cNvSpPr txBox="1"/>
          <p:nvPr/>
        </p:nvSpPr>
        <p:spPr>
          <a:xfrm>
            <a:off x="9817524" y="4797547"/>
            <a:ext cx="2092036"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t>31 </a:t>
            </a:r>
            <a:r>
              <a:rPr lang="en-US" sz="2000" dirty="0" smtClean="0">
                <a:solidFill>
                  <a:srgbClr val="FF0000"/>
                </a:solidFill>
              </a:rPr>
              <a:t>rising stars </a:t>
            </a:r>
            <a:r>
              <a:rPr lang="en-US" sz="2000" dirty="0" smtClean="0"/>
              <a:t>as Age &lt;=55</a:t>
            </a:r>
            <a:endParaRPr lang="en-US" sz="2000" dirty="0"/>
          </a:p>
        </p:txBody>
      </p:sp>
      <p:cxnSp>
        <p:nvCxnSpPr>
          <p:cNvPr id="11" name="Straight Connector 10"/>
          <p:cNvCxnSpPr/>
          <p:nvPr/>
        </p:nvCxnSpPr>
        <p:spPr>
          <a:xfrm flipV="1">
            <a:off x="3687870" y="2589125"/>
            <a:ext cx="1714000" cy="980687"/>
          </a:xfrm>
          <a:prstGeom prst="line">
            <a:avLst/>
          </a:prstGeom>
          <a:ln>
            <a:solidFill>
              <a:srgbClr val="00B050"/>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V="1">
            <a:off x="5386570" y="2019534"/>
            <a:ext cx="1749503" cy="569515"/>
          </a:xfrm>
          <a:prstGeom prst="line">
            <a:avLst/>
          </a:prstGeom>
          <a:ln>
            <a:solidFill>
              <a:srgbClr val="00B050"/>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7571831" y="2276944"/>
            <a:ext cx="1526380" cy="400110"/>
          </a:xfrm>
          <a:prstGeom prst="rect">
            <a:avLst/>
          </a:prstGeom>
        </p:spPr>
        <p:txBody>
          <a:bodyPr wrap="none">
            <a:spAutoFit/>
          </a:bodyPr>
          <a:lstStyle/>
          <a:p>
            <a:r>
              <a:rPr lang="en-US" sz="2000" dirty="0" smtClean="0">
                <a:solidFill>
                  <a:srgbClr val="002060"/>
                </a:solidFill>
              </a:rPr>
              <a:t>Benchmark</a:t>
            </a:r>
            <a:endParaRPr lang="en-US" sz="2000" dirty="0">
              <a:solidFill>
                <a:srgbClr val="002060"/>
              </a:solidFill>
            </a:endParaRPr>
          </a:p>
        </p:txBody>
      </p:sp>
      <p:sp>
        <p:nvSpPr>
          <p:cNvPr id="15" name="Down Arrow 14"/>
          <p:cNvSpPr/>
          <p:nvPr/>
        </p:nvSpPr>
        <p:spPr>
          <a:xfrm>
            <a:off x="10792502" y="3538044"/>
            <a:ext cx="130663" cy="104733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TextBox 15"/>
          <p:cNvSpPr txBox="1"/>
          <p:nvPr/>
        </p:nvSpPr>
        <p:spPr>
          <a:xfrm>
            <a:off x="11056158" y="4171084"/>
            <a:ext cx="1101205" cy="369332"/>
          </a:xfrm>
          <a:prstGeom prst="rect">
            <a:avLst/>
          </a:prstGeom>
          <a:noFill/>
        </p:spPr>
        <p:txBody>
          <a:bodyPr wrap="square" rtlCol="0">
            <a:spAutoFit/>
          </a:bodyPr>
          <a:lstStyle/>
          <a:p>
            <a:r>
              <a:rPr lang="en-US" dirty="0" smtClean="0"/>
              <a:t>Age ?</a:t>
            </a:r>
            <a:endParaRPr lang="en-US" dirty="0"/>
          </a:p>
        </p:txBody>
      </p:sp>
      <p:sp>
        <p:nvSpPr>
          <p:cNvPr id="17" name="TextBox 16"/>
          <p:cNvSpPr txBox="1"/>
          <p:nvPr/>
        </p:nvSpPr>
        <p:spPr>
          <a:xfrm>
            <a:off x="9693564" y="3441258"/>
            <a:ext cx="1101205" cy="646331"/>
          </a:xfrm>
          <a:prstGeom prst="rect">
            <a:avLst/>
          </a:prstGeom>
          <a:noFill/>
        </p:spPr>
        <p:txBody>
          <a:bodyPr wrap="square" rtlCol="0">
            <a:spAutoFit/>
          </a:bodyPr>
          <a:lstStyle/>
          <a:p>
            <a:pPr algn="r"/>
            <a:r>
              <a:rPr lang="en-US" dirty="0" smtClean="0"/>
              <a:t>Rising star?</a:t>
            </a:r>
            <a:endParaRPr lang="en-US" dirty="0"/>
          </a:p>
        </p:txBody>
      </p:sp>
      <p:cxnSp>
        <p:nvCxnSpPr>
          <p:cNvPr id="21" name="Straight Connector 20"/>
          <p:cNvCxnSpPr/>
          <p:nvPr/>
        </p:nvCxnSpPr>
        <p:spPr>
          <a:xfrm flipV="1">
            <a:off x="1883751" y="3580824"/>
            <a:ext cx="1804119" cy="2176093"/>
          </a:xfrm>
          <a:prstGeom prst="line">
            <a:avLst/>
          </a:prstGeom>
          <a:ln>
            <a:solidFill>
              <a:srgbClr val="00B050"/>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flipV="1">
            <a:off x="7140892" y="2013158"/>
            <a:ext cx="1783080" cy="3279"/>
          </a:xfrm>
          <a:prstGeom prst="line">
            <a:avLst/>
          </a:prstGeom>
          <a:ln>
            <a:solidFill>
              <a:srgbClr val="00B050"/>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1351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297032" y="1736805"/>
            <a:ext cx="7124988" cy="4733314"/>
          </a:xfrm>
          <a:prstGeom prst="rect">
            <a:avLst/>
          </a:prstGeom>
        </p:spPr>
      </p:pic>
      <p:sp>
        <p:nvSpPr>
          <p:cNvPr id="2" name="Title 1"/>
          <p:cNvSpPr>
            <a:spLocks noGrp="1"/>
          </p:cNvSpPr>
          <p:nvPr>
            <p:ph type="title"/>
          </p:nvPr>
        </p:nvSpPr>
        <p:spPr>
          <a:xfrm>
            <a:off x="838200" y="365125"/>
            <a:ext cx="10515600" cy="747611"/>
          </a:xfrm>
        </p:spPr>
        <p:txBody>
          <a:bodyPr/>
          <a:lstStyle/>
          <a:p>
            <a:r>
              <a:rPr lang="en-US" dirty="0" smtClean="0"/>
              <a:t>Tracking the rising stars</a:t>
            </a:r>
            <a:endParaRPr lang="en-US" dirty="0"/>
          </a:p>
        </p:txBody>
      </p:sp>
      <p:sp>
        <p:nvSpPr>
          <p:cNvPr id="4" name="TextBox 3"/>
          <p:cNvSpPr txBox="1"/>
          <p:nvPr/>
        </p:nvSpPr>
        <p:spPr>
          <a:xfrm>
            <a:off x="8777395" y="2945537"/>
            <a:ext cx="216604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mr-IN" sz="2000" b="1" dirty="0" err="1"/>
              <a:t>z</a:t>
            </a:r>
            <a:r>
              <a:rPr lang="mr-IN" sz="2000" b="1" dirty="0"/>
              <a:t> = (</a:t>
            </a:r>
            <a:r>
              <a:rPr lang="mr-IN" sz="2000" b="1" dirty="0" err="1"/>
              <a:t>x</a:t>
            </a:r>
            <a:r>
              <a:rPr lang="mr-IN" sz="2000" b="1" dirty="0"/>
              <a:t> – </a:t>
            </a:r>
            <a:r>
              <a:rPr lang="mr-IN" sz="2000" b="1" dirty="0" err="1"/>
              <a:t>μ</a:t>
            </a:r>
            <a:r>
              <a:rPr lang="mr-IN" sz="2000" b="1" dirty="0" smtClean="0"/>
              <a:t>)</a:t>
            </a:r>
            <a:r>
              <a:rPr lang="en-US" sz="2000" b="1" dirty="0" smtClean="0"/>
              <a:t> </a:t>
            </a:r>
            <a:r>
              <a:rPr lang="mr-IN" sz="2000" b="1" dirty="0" smtClean="0"/>
              <a:t>/</a:t>
            </a:r>
            <a:r>
              <a:rPr lang="mr-IN" sz="2000" b="1" dirty="0" err="1" smtClean="0"/>
              <a:t>σ</a:t>
            </a:r>
            <a:endParaRPr lang="en-US" sz="2000" dirty="0"/>
          </a:p>
        </p:txBody>
      </p:sp>
      <p:sp>
        <p:nvSpPr>
          <p:cNvPr id="6" name="テキスト ボックス 32"/>
          <p:cNvSpPr txBox="1"/>
          <p:nvPr/>
        </p:nvSpPr>
        <p:spPr>
          <a:xfrm>
            <a:off x="3906146" y="2985111"/>
            <a:ext cx="3981593" cy="261610"/>
          </a:xfrm>
          <a:prstGeom prst="rect">
            <a:avLst/>
          </a:prstGeom>
          <a:noFill/>
        </p:spPr>
        <p:txBody>
          <a:bodyPr wrap="square" rtlCol="0">
            <a:spAutoFit/>
          </a:bodyPr>
          <a:lstStyle/>
          <a:p>
            <a:r>
              <a:rPr kumimoji="1" lang="en-US" altLang="ja-JP" sz="1000" b="1" dirty="0" smtClean="0">
                <a:solidFill>
                  <a:srgbClr val="002060"/>
                </a:solidFill>
              </a:rPr>
              <a:t>Average</a:t>
            </a:r>
            <a:r>
              <a:rPr kumimoji="1" lang="en-US" altLang="ja-JP" sz="1100" b="1" dirty="0" smtClean="0">
                <a:solidFill>
                  <a:srgbClr val="002060"/>
                </a:solidFill>
              </a:rPr>
              <a:t> </a:t>
            </a:r>
            <a:r>
              <a:rPr kumimoji="1" lang="en-US" altLang="ja-JP" sz="1100" b="1" dirty="0" smtClean="0">
                <a:solidFill>
                  <a:srgbClr val="002060"/>
                </a:solidFill>
              </a:rPr>
              <a:t>publication </a:t>
            </a:r>
            <a:r>
              <a:rPr kumimoji="1" lang="en-US" altLang="ja-JP" sz="1100" b="1" dirty="0" smtClean="0">
                <a:solidFill>
                  <a:srgbClr val="002060"/>
                </a:solidFill>
              </a:rPr>
              <a:t>trend for bottom 30 </a:t>
            </a:r>
            <a:r>
              <a:rPr kumimoji="1" lang="en-US" altLang="ja-JP" sz="1100" b="1" smtClean="0">
                <a:solidFill>
                  <a:srgbClr val="002060"/>
                </a:solidFill>
              </a:rPr>
              <a:t>KOLs </a:t>
            </a:r>
            <a:endParaRPr kumimoji="1" lang="ja-JP" altLang="en-US" sz="1100" b="1" dirty="0">
              <a:solidFill>
                <a:srgbClr val="002060"/>
              </a:solidFill>
            </a:endParaRPr>
          </a:p>
        </p:txBody>
      </p:sp>
      <p:sp>
        <p:nvSpPr>
          <p:cNvPr id="7" name="テキスト ボックス 31"/>
          <p:cNvSpPr txBox="1"/>
          <p:nvPr/>
        </p:nvSpPr>
        <p:spPr>
          <a:xfrm>
            <a:off x="4260574" y="2372875"/>
            <a:ext cx="3670851" cy="261610"/>
          </a:xfrm>
          <a:prstGeom prst="rect">
            <a:avLst/>
          </a:prstGeom>
          <a:noFill/>
        </p:spPr>
        <p:txBody>
          <a:bodyPr wrap="square" rtlCol="0">
            <a:spAutoFit/>
          </a:bodyPr>
          <a:lstStyle/>
          <a:p>
            <a:r>
              <a:rPr kumimoji="1" lang="en-US" altLang="ja-JP" sz="1000" b="1" dirty="0" smtClean="0">
                <a:solidFill>
                  <a:srgbClr val="FF0000"/>
                </a:solidFill>
              </a:rPr>
              <a:t>Average</a:t>
            </a:r>
            <a:r>
              <a:rPr kumimoji="1" lang="en-US" altLang="ja-JP" sz="1100" b="1" dirty="0" smtClean="0">
                <a:solidFill>
                  <a:srgbClr val="FF0000"/>
                </a:solidFill>
              </a:rPr>
              <a:t> </a:t>
            </a:r>
            <a:r>
              <a:rPr kumimoji="1" lang="en-US" altLang="ja-JP" sz="1100" b="1" dirty="0" smtClean="0">
                <a:solidFill>
                  <a:srgbClr val="FF0000"/>
                </a:solidFill>
              </a:rPr>
              <a:t>publication </a:t>
            </a:r>
            <a:r>
              <a:rPr kumimoji="1" lang="en-US" altLang="ja-JP" sz="1100" b="1" dirty="0" smtClean="0">
                <a:solidFill>
                  <a:srgbClr val="FF0000"/>
                </a:solidFill>
              </a:rPr>
              <a:t>trend for top 100 KOLs </a:t>
            </a:r>
            <a:endParaRPr kumimoji="1" lang="ja-JP" altLang="en-US" sz="1100" b="1" dirty="0">
              <a:solidFill>
                <a:srgbClr val="FF0000"/>
              </a:solidFill>
            </a:endParaRPr>
          </a:p>
        </p:txBody>
      </p:sp>
      <p:sp>
        <p:nvSpPr>
          <p:cNvPr id="8" name="テキスト ボックス 28"/>
          <p:cNvSpPr txBox="1"/>
          <p:nvPr/>
        </p:nvSpPr>
        <p:spPr>
          <a:xfrm>
            <a:off x="2025383" y="6469037"/>
            <a:ext cx="5402318" cy="246221"/>
          </a:xfrm>
          <a:prstGeom prst="rect">
            <a:avLst/>
          </a:prstGeom>
          <a:noFill/>
        </p:spPr>
        <p:txBody>
          <a:bodyPr wrap="square" rtlCol="0">
            <a:spAutoFit/>
          </a:bodyPr>
          <a:lstStyle/>
          <a:p>
            <a:r>
              <a:rPr lang="en-US" altLang="ja-JP" sz="1000" b="1" dirty="0" smtClean="0"/>
              <a:t>Time (</a:t>
            </a:r>
            <a:r>
              <a:rPr lang="en-US" altLang="ja-JP" sz="1000" b="1" smtClean="0"/>
              <a:t>in </a:t>
            </a:r>
            <a:r>
              <a:rPr lang="en-US" altLang="ja-JP" sz="1000" b="1" smtClean="0"/>
              <a:t>Years</a:t>
            </a:r>
            <a:r>
              <a:rPr lang="en-US" altLang="ja-JP" sz="1000" b="1" smtClean="0"/>
              <a:t>) </a:t>
            </a:r>
            <a:r>
              <a:rPr lang="en-US" altLang="ja-JP" sz="1000" b="1" dirty="0" smtClean="0"/>
              <a:t>since First Publication was authored </a:t>
            </a:r>
            <a:endParaRPr kumimoji="1" lang="en-US" altLang="ja-JP" sz="1000" b="1" dirty="0" smtClean="0"/>
          </a:p>
        </p:txBody>
      </p:sp>
      <p:sp>
        <p:nvSpPr>
          <p:cNvPr id="9" name="テキスト ボックス 29"/>
          <p:cNvSpPr txBox="1"/>
          <p:nvPr/>
        </p:nvSpPr>
        <p:spPr>
          <a:xfrm rot="16200000">
            <a:off x="-647392" y="3658666"/>
            <a:ext cx="1642627" cy="246221"/>
          </a:xfrm>
          <a:prstGeom prst="rect">
            <a:avLst/>
          </a:prstGeom>
          <a:noFill/>
        </p:spPr>
        <p:txBody>
          <a:bodyPr wrap="square" rtlCol="0">
            <a:spAutoFit/>
          </a:bodyPr>
          <a:lstStyle/>
          <a:p>
            <a:r>
              <a:rPr lang="en-US" altLang="ja-JP" sz="1000" b="1" dirty="0" smtClean="0"/>
              <a:t>Number </a:t>
            </a:r>
            <a:r>
              <a:rPr lang="en-US" altLang="ja-JP" sz="1000" b="1" smtClean="0"/>
              <a:t>of Publications</a:t>
            </a:r>
            <a:endParaRPr kumimoji="1" lang="en-US" altLang="ja-JP" sz="1000" b="1" dirty="0" smtClean="0"/>
          </a:p>
        </p:txBody>
      </p:sp>
      <p:cxnSp>
        <p:nvCxnSpPr>
          <p:cNvPr id="11" name="Straight Connector 10"/>
          <p:cNvCxnSpPr/>
          <p:nvPr/>
        </p:nvCxnSpPr>
        <p:spPr>
          <a:xfrm flipV="1">
            <a:off x="2455989" y="3843661"/>
            <a:ext cx="1527048" cy="619058"/>
          </a:xfrm>
          <a:prstGeom prst="line">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V="1">
            <a:off x="3983037" y="3551656"/>
            <a:ext cx="1519931" cy="292005"/>
          </a:xfrm>
          <a:prstGeom prst="line">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4744704" y="3882791"/>
            <a:ext cx="2304476" cy="646331"/>
          </a:xfrm>
          <a:prstGeom prst="rect">
            <a:avLst/>
          </a:prstGeom>
          <a:noFill/>
        </p:spPr>
        <p:txBody>
          <a:bodyPr wrap="square" rtlCol="0">
            <a:spAutoFit/>
          </a:bodyPr>
          <a:lstStyle/>
          <a:p>
            <a:r>
              <a:rPr lang="en-US" dirty="0" smtClean="0">
                <a:solidFill>
                  <a:srgbClr val="00B050"/>
                </a:solidFill>
              </a:rPr>
              <a:t>At time t, </a:t>
            </a:r>
          </a:p>
          <a:p>
            <a:r>
              <a:rPr lang="en-US" b="1" i="1" dirty="0" smtClean="0">
                <a:solidFill>
                  <a:srgbClr val="00B050"/>
                </a:solidFill>
              </a:rPr>
              <a:t>P</a:t>
            </a:r>
            <a:r>
              <a:rPr lang="en-US" dirty="0" smtClean="0">
                <a:solidFill>
                  <a:srgbClr val="00B050"/>
                </a:solidFill>
              </a:rPr>
              <a:t>(-&gt; rising star) =?</a:t>
            </a:r>
            <a:endParaRPr lang="en-US" dirty="0">
              <a:solidFill>
                <a:srgbClr val="00B050"/>
              </a:solidFill>
            </a:endParaRPr>
          </a:p>
        </p:txBody>
      </p:sp>
      <p:sp>
        <p:nvSpPr>
          <p:cNvPr id="16" name="TextBox 15"/>
          <p:cNvSpPr txBox="1"/>
          <p:nvPr/>
        </p:nvSpPr>
        <p:spPr>
          <a:xfrm>
            <a:off x="2943215" y="4335052"/>
            <a:ext cx="1616763" cy="369332"/>
          </a:xfrm>
          <a:prstGeom prst="rect">
            <a:avLst/>
          </a:prstGeom>
          <a:noFill/>
        </p:spPr>
        <p:txBody>
          <a:bodyPr wrap="square" rtlCol="0">
            <a:spAutoFit/>
          </a:bodyPr>
          <a:lstStyle/>
          <a:p>
            <a:r>
              <a:rPr lang="en-US" smtClean="0">
                <a:solidFill>
                  <a:srgbClr val="00B050"/>
                </a:solidFill>
              </a:rPr>
              <a:t>Physician X</a:t>
            </a:r>
            <a:endParaRPr lang="en-US" dirty="0">
              <a:solidFill>
                <a:srgbClr val="00B050"/>
              </a:solidFill>
            </a:endParaRPr>
          </a:p>
        </p:txBody>
      </p:sp>
      <p:sp>
        <p:nvSpPr>
          <p:cNvPr id="17" name="TextBox 16"/>
          <p:cNvSpPr txBox="1"/>
          <p:nvPr/>
        </p:nvSpPr>
        <p:spPr>
          <a:xfrm>
            <a:off x="8171116" y="1419981"/>
            <a:ext cx="3410931" cy="1200329"/>
          </a:xfrm>
          <a:prstGeom prst="rect">
            <a:avLst/>
          </a:prstGeom>
          <a:noFill/>
        </p:spPr>
        <p:txBody>
          <a:bodyPr wrap="square" rtlCol="0">
            <a:spAutoFit/>
          </a:bodyPr>
          <a:lstStyle/>
          <a:p>
            <a:r>
              <a:rPr lang="en-US" dirty="0" smtClean="0"/>
              <a:t>What if Physician X fall under the blue Benchmark?</a:t>
            </a:r>
          </a:p>
          <a:p>
            <a:endParaRPr lang="en-US" dirty="0"/>
          </a:p>
          <a:p>
            <a:r>
              <a:rPr lang="en-US" dirty="0" smtClean="0"/>
              <a:t>-&gt; Calculate the probability</a:t>
            </a:r>
            <a:endParaRPr lang="en-US" dirty="0"/>
          </a:p>
        </p:txBody>
      </p:sp>
      <p:pic>
        <p:nvPicPr>
          <p:cNvPr id="18" name="Picture 17"/>
          <p:cNvPicPr>
            <a:picLocks noChangeAspect="1"/>
          </p:cNvPicPr>
          <p:nvPr/>
        </p:nvPicPr>
        <p:blipFill>
          <a:blip r:embed="rId4"/>
          <a:stretch>
            <a:fillRect/>
          </a:stretch>
        </p:blipFill>
        <p:spPr>
          <a:xfrm>
            <a:off x="7574419" y="3972058"/>
            <a:ext cx="4572000" cy="2723640"/>
          </a:xfrm>
          <a:prstGeom prst="rect">
            <a:avLst/>
          </a:prstGeom>
        </p:spPr>
      </p:pic>
      <p:cxnSp>
        <p:nvCxnSpPr>
          <p:cNvPr id="20" name="Straight Arrow Connector 19"/>
          <p:cNvCxnSpPr/>
          <p:nvPr/>
        </p:nvCxnSpPr>
        <p:spPr>
          <a:xfrm flipV="1">
            <a:off x="9860419" y="4492367"/>
            <a:ext cx="0" cy="5086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08019" y="4973558"/>
            <a:ext cx="337127" cy="400110"/>
          </a:xfrm>
          <a:prstGeom prst="rect">
            <a:avLst/>
          </a:prstGeom>
          <a:noFill/>
        </p:spPr>
        <p:txBody>
          <a:bodyPr wrap="square" rtlCol="0">
            <a:spAutoFit/>
          </a:bodyPr>
          <a:lstStyle/>
          <a:p>
            <a:r>
              <a:rPr lang="en-US" sz="2000" b="1" i="1" dirty="0">
                <a:solidFill>
                  <a:srgbClr val="0070C0"/>
                </a:solidFill>
              </a:rPr>
              <a:t>P</a:t>
            </a:r>
          </a:p>
        </p:txBody>
      </p:sp>
      <p:cxnSp>
        <p:nvCxnSpPr>
          <p:cNvPr id="35" name="Straight Connector 34"/>
          <p:cNvCxnSpPr/>
          <p:nvPr/>
        </p:nvCxnSpPr>
        <p:spPr>
          <a:xfrm flipV="1">
            <a:off x="936058" y="4462719"/>
            <a:ext cx="1519931" cy="1531690"/>
          </a:xfrm>
          <a:prstGeom prst="line">
            <a:avLst/>
          </a:prstGeom>
          <a:ln>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4170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validation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7976650"/>
              </p:ext>
            </p:extLst>
          </p:nvPr>
        </p:nvGraphicFramePr>
        <p:xfrm>
          <a:off x="505809" y="2562623"/>
          <a:ext cx="11401099" cy="1645920"/>
        </p:xfrm>
        <a:graphic>
          <a:graphicData uri="http://schemas.openxmlformats.org/drawingml/2006/table">
            <a:tbl>
              <a:tblPr/>
              <a:tblGrid>
                <a:gridCol w="1374160"/>
                <a:gridCol w="771303"/>
                <a:gridCol w="771303"/>
                <a:gridCol w="771303"/>
                <a:gridCol w="771303"/>
                <a:gridCol w="771303"/>
                <a:gridCol w="771303"/>
                <a:gridCol w="771303"/>
                <a:gridCol w="771303"/>
                <a:gridCol w="771303"/>
                <a:gridCol w="771303"/>
                <a:gridCol w="771303"/>
                <a:gridCol w="771303"/>
                <a:gridCol w="771303"/>
              </a:tblGrid>
              <a:tr h="548640">
                <a:tc>
                  <a:txBody>
                    <a:bodyPr/>
                    <a:lstStyle/>
                    <a:p>
                      <a:pPr algn="ctr" fontAlgn="b"/>
                      <a:r>
                        <a:rPr lang="en-US" sz="1200" b="0" i="0" u="none" strike="noStrike" dirty="0">
                          <a:solidFill>
                            <a:srgbClr val="000000"/>
                          </a:solidFill>
                          <a:effectLst/>
                          <a:latin typeface="Helvetica" charset="0"/>
                          <a:ea typeface="Helvetica" charset="0"/>
                          <a:cs typeface="Helvetica" charset="0"/>
                        </a:rPr>
                        <a:t>HBE_ID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Helvetica" charset="0"/>
                          <a:ea typeface="Helvetica" charset="0"/>
                          <a:cs typeface="Helvetica" charset="0"/>
                        </a:rPr>
                        <a:t>Title</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Helvetica" charset="0"/>
                          <a:ea typeface="Helvetica" charset="0"/>
                          <a:cs typeface="Helvetica" charset="0"/>
                        </a:rPr>
                        <a:t>SJR_sum</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smtClean="0">
                          <a:solidFill>
                            <a:srgbClr val="000000"/>
                          </a:solidFill>
                          <a:effectLst/>
                          <a:latin typeface="Helvetica" charset="0"/>
                          <a:ea typeface="Helvetica" charset="0"/>
                          <a:cs typeface="Helvetica" charset="0"/>
                        </a:rPr>
                        <a:t>first_pub</a:t>
                      </a:r>
                      <a:endParaRPr lang="en-US" sz="1200" b="0" i="0" u="none" strike="noStrike" dirty="0" smtClean="0">
                        <a:solidFill>
                          <a:srgbClr val="000000"/>
                        </a:solidFill>
                        <a:effectLst/>
                        <a:latin typeface="Helvetica" charset="0"/>
                        <a:ea typeface="Helvetica" charset="0"/>
                        <a:cs typeface="Helvetica" charset="0"/>
                      </a:endParaRPr>
                    </a:p>
                    <a:p>
                      <a:pPr algn="ctr" fontAlgn="b"/>
                      <a:r>
                        <a:rPr lang="en-US" sz="1200" b="0" i="0" u="none" strike="noStrike" dirty="0" smtClean="0">
                          <a:solidFill>
                            <a:srgbClr val="000000"/>
                          </a:solidFill>
                          <a:effectLst/>
                          <a:latin typeface="Helvetica" charset="0"/>
                          <a:ea typeface="Helvetica" charset="0"/>
                          <a:cs typeface="Helvetica" charset="0"/>
                        </a:rPr>
                        <a:t>year</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Helvetica" charset="0"/>
                          <a:ea typeface="Helvetica" charset="0"/>
                          <a:cs typeface="Helvetica" charset="0"/>
                        </a:rPr>
                        <a:t>KOL</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Helvetica" charset="0"/>
                          <a:ea typeface="Helvetica" charset="0"/>
                          <a:cs typeface="Helvetica" charset="0"/>
                        </a:rPr>
                        <a:t>SJR_10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Helvetica" charset="0"/>
                          <a:ea typeface="Helvetica" charset="0"/>
                          <a:cs typeface="Helvetica" charset="0"/>
                        </a:rPr>
                        <a:t>npaper</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Helvetica" charset="0"/>
                          <a:ea typeface="Helvetica" charset="0"/>
                          <a:cs typeface="Helvetica" charset="0"/>
                        </a:rPr>
                        <a:t>Event</a:t>
                      </a:r>
                    </a:p>
                    <a:p>
                      <a:pPr algn="ctr" fontAlgn="b"/>
                      <a:r>
                        <a:rPr lang="en-US" sz="1200" b="0" i="0" u="none" strike="noStrike" dirty="0" smtClean="0">
                          <a:solidFill>
                            <a:srgbClr val="000000"/>
                          </a:solidFill>
                          <a:effectLst/>
                          <a:latin typeface="Helvetica" charset="0"/>
                          <a:ea typeface="Helvetica" charset="0"/>
                          <a:cs typeface="Helvetica" charset="0"/>
                        </a:rPr>
                        <a:t>Counts</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Helvetica" charset="0"/>
                          <a:ea typeface="Helvetica" charset="0"/>
                          <a:cs typeface="Helvetica" charset="0"/>
                        </a:rPr>
                        <a:t>Mean</a:t>
                      </a:r>
                    </a:p>
                    <a:p>
                      <a:pPr algn="ctr" fontAlgn="b"/>
                      <a:r>
                        <a:rPr lang="en-US" sz="1200" b="0" i="0" u="none" strike="noStrike" dirty="0" smtClean="0">
                          <a:solidFill>
                            <a:srgbClr val="000000"/>
                          </a:solidFill>
                          <a:effectLst/>
                          <a:latin typeface="Helvetica" charset="0"/>
                          <a:ea typeface="Helvetica" charset="0"/>
                          <a:cs typeface="Helvetica" charset="0"/>
                        </a:rPr>
                        <a:t>SJR</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Helvetica" charset="0"/>
                          <a:ea typeface="Helvetica" charset="0"/>
                          <a:cs typeface="Helvetica" charset="0"/>
                        </a:rPr>
                        <a:t>pub_3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Helvetica" charset="0"/>
                          <a:ea typeface="Helvetica" charset="0"/>
                          <a:cs typeface="Helvetica" charset="0"/>
                        </a:rPr>
                        <a:t>pub_6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Helvetica" charset="0"/>
                          <a:ea typeface="Helvetica" charset="0"/>
                          <a:cs typeface="Helvetica" charset="0"/>
                        </a:rPr>
                        <a:t>pub_9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Helvetica" charset="0"/>
                          <a:ea typeface="Helvetica" charset="0"/>
                          <a:cs typeface="Helvetica" charset="0"/>
                        </a:rPr>
                        <a:t>pub_12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Helvetica" charset="0"/>
                          <a:ea typeface="Helvetica" charset="0"/>
                          <a:cs typeface="Helvetica" charset="0"/>
                        </a:rPr>
                        <a:t>Graduate_End_Date</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r" fontAlgn="b"/>
                      <a:r>
                        <a:rPr lang="en-US" sz="1200" b="0" i="0" u="none" strike="noStrike" dirty="0">
                          <a:solidFill>
                            <a:srgbClr val="000000"/>
                          </a:solidFill>
                          <a:effectLst/>
                          <a:latin typeface="Helvetica" charset="0"/>
                          <a:ea typeface="Helvetica" charset="0"/>
                          <a:cs typeface="Helvetica" charset="0"/>
                        </a:rPr>
                        <a:t>HBE_IDN_6051074</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Helvetica" charset="0"/>
                          <a:ea typeface="Helvetica" charset="0"/>
                          <a:cs typeface="Helvetica" charset="0"/>
                        </a:rPr>
                        <a:t>Chair</a:t>
                      </a:r>
                    </a:p>
                    <a:p>
                      <a:pPr marL="0" marR="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Helvetica" charset="0"/>
                          <a:ea typeface="Helvetica" charset="0"/>
                          <a:cs typeface="Helvetica" charset="0"/>
                        </a:rPr>
                        <a:t>Director</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1574.353</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2009</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Helvetica" charset="0"/>
                          <a:ea typeface="Helvetica" charset="0"/>
                          <a:cs typeface="Helvetica" charset="0"/>
                        </a:rPr>
                        <a:t>Rising star</a:t>
                      </a:r>
                      <a:endParaRPr lang="en-US"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1574.353</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219</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Helvetica" charset="0"/>
                          <a:ea typeface="Helvetica" charset="0"/>
                          <a:cs typeface="Helvetica" charset="0"/>
                        </a:rPr>
                        <a:t>53</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1200" b="0" i="0" u="none" strike="noStrike" dirty="0" smtClean="0">
                          <a:solidFill>
                            <a:srgbClr val="000000"/>
                          </a:solidFill>
                          <a:effectLst/>
                          <a:latin typeface="Helvetica" charset="0"/>
                          <a:ea typeface="Helvetica" charset="0"/>
                          <a:cs typeface="Helvetica" charset="0"/>
                        </a:rPr>
                        <a:t>196</a:t>
                      </a:r>
                      <a:endParaRPr lang="fi-FI"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Helvetica" charset="0"/>
                          <a:ea typeface="Helvetica" charset="0"/>
                          <a:cs typeface="Helvetica" charset="0"/>
                        </a:rPr>
                        <a:t>56</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cs-CZ" sz="1200" b="0" i="0" u="none" strike="noStrike" dirty="0">
                          <a:solidFill>
                            <a:srgbClr val="000000"/>
                          </a:solidFill>
                          <a:effectLst/>
                          <a:latin typeface="Helvetica" charset="0"/>
                          <a:ea typeface="Helvetica" charset="0"/>
                          <a:cs typeface="Helvetica" charset="0"/>
                        </a:rPr>
                        <a:t>97</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66</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Helvetica" charset="0"/>
                          <a:ea typeface="Helvetica" charset="0"/>
                          <a:cs typeface="Helvetica" charset="0"/>
                        </a:rPr>
                        <a:t>0</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Helvetica" charset="0"/>
                          <a:ea typeface="Helvetica" charset="0"/>
                          <a:cs typeface="Helvetica" charset="0"/>
                        </a:rPr>
                        <a:t>1999</a:t>
                      </a: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r" fontAlgn="b"/>
                      <a:r>
                        <a:rPr lang="en-US" sz="1200" b="0" i="0" u="none" strike="noStrike" dirty="0">
                          <a:solidFill>
                            <a:srgbClr val="000000"/>
                          </a:solidFill>
                          <a:effectLst/>
                          <a:latin typeface="Helvetica" charset="0"/>
                          <a:ea typeface="Helvetica" charset="0"/>
                          <a:cs typeface="Helvetica" charset="0"/>
                        </a:rPr>
                        <a:t>HBE_IDN_5002749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Helvetica" charset="0"/>
                          <a:ea typeface="Helvetica" charset="0"/>
                          <a:cs typeface="Helvetica" charset="0"/>
                        </a:rPr>
                        <a:t>Medical Director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smtClean="0">
                          <a:solidFill>
                            <a:srgbClr val="000000"/>
                          </a:solidFill>
                          <a:effectLst/>
                          <a:latin typeface="Helvetica" charset="0"/>
                          <a:ea typeface="Helvetica" charset="0"/>
                          <a:cs typeface="Helvetica" charset="0"/>
                        </a:rPr>
                        <a:t>351.288</a:t>
                      </a:r>
                      <a:endParaRPr lang="is-IS" sz="1200" b="0" i="0" u="none" strike="noStrike" dirty="0">
                        <a:solidFill>
                          <a:srgbClr val="000000"/>
                        </a:solidFill>
                        <a:effectLst/>
                        <a:latin typeface="Helvetica" charset="0"/>
                        <a:ea typeface="Helvetica" charset="0"/>
                        <a:cs typeface="Helvetica"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2006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Helvetica" charset="0"/>
                          <a:ea typeface="Helvetica" charset="0"/>
                          <a:cs typeface="Helvetica" charset="0"/>
                        </a:rPr>
                        <a:t>KOL</a:t>
                      </a:r>
                      <a:endParaRPr lang="en-US" sz="1200" b="0" i="0" u="none" strike="noStrike" dirty="0">
                        <a:solidFill>
                          <a:srgbClr val="000000"/>
                        </a:solidFill>
                        <a:effectLst/>
                        <a:latin typeface="Helvetica" charset="0"/>
                        <a:ea typeface="Helvetica" charset="0"/>
                        <a:cs typeface="Helvetica"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nb-NO" sz="1200" b="0" i="0" u="none" strike="noStrike" dirty="0">
                          <a:solidFill>
                            <a:srgbClr val="000000"/>
                          </a:solidFill>
                          <a:effectLst/>
                          <a:latin typeface="Helvetica" charset="0"/>
                          <a:ea typeface="Helvetica" charset="0"/>
                          <a:cs typeface="Helvetica" charset="0"/>
                        </a:rPr>
                        <a:t>341.722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129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a:solidFill>
                            <a:srgbClr val="000000"/>
                          </a:solidFill>
                          <a:effectLst/>
                          <a:latin typeface="Helvetica" charset="0"/>
                          <a:ea typeface="Helvetica" charset="0"/>
                          <a:cs typeface="Helvetica" charset="0"/>
                        </a:rPr>
                        <a:t>172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smtClean="0">
                          <a:solidFill>
                            <a:srgbClr val="000000"/>
                          </a:solidFill>
                          <a:effectLst/>
                          <a:latin typeface="Helvetica" charset="0"/>
                          <a:ea typeface="Helvetica" charset="0"/>
                          <a:cs typeface="Helvetica" charset="0"/>
                        </a:rPr>
                        <a:t>31.0</a:t>
                      </a:r>
                      <a:endParaRPr lang="is-IS" sz="1200" b="0" i="0" u="none" strike="noStrike" dirty="0">
                        <a:solidFill>
                          <a:srgbClr val="000000"/>
                        </a:solidFill>
                        <a:effectLst/>
                        <a:latin typeface="Helvetica" charset="0"/>
                        <a:ea typeface="Helvetica" charset="0"/>
                        <a:cs typeface="Helvetica"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latin typeface="Helvetica" charset="0"/>
                          <a:ea typeface="Helvetica" charset="0"/>
                          <a:cs typeface="Helvetica" charset="0"/>
                        </a:rPr>
                        <a:t>27</a:t>
                      </a:r>
                      <a:endParaRPr lang="en-US" sz="1200" dirty="0">
                        <a:latin typeface="Helvetica" charset="0"/>
                        <a:ea typeface="Helvetica" charset="0"/>
                        <a:cs typeface="Helvetica"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cs-CZ" sz="1200" b="0" i="0" u="none" strike="noStrike" dirty="0" smtClean="0">
                          <a:solidFill>
                            <a:srgbClr val="000000"/>
                          </a:solidFill>
                          <a:effectLst/>
                          <a:latin typeface="Helvetica" charset="0"/>
                          <a:ea typeface="Helvetica" charset="0"/>
                          <a:cs typeface="Helvetica" charset="0"/>
                        </a:rPr>
                        <a:t>27</a:t>
                      </a:r>
                      <a:endParaRPr lang="cs-CZ"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200" b="0" i="0" u="none" strike="noStrike" dirty="0" smtClean="0">
                          <a:solidFill>
                            <a:srgbClr val="000000"/>
                          </a:solidFill>
                          <a:effectLst/>
                          <a:latin typeface="Helvetica" charset="0"/>
                          <a:ea typeface="Helvetica" charset="0"/>
                          <a:cs typeface="Helvetica" charset="0"/>
                        </a:rPr>
                        <a:t>42</a:t>
                      </a:r>
                      <a:endParaRPr lang="is-IS"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Helvetica" charset="0"/>
                          <a:ea typeface="Helvetica" charset="0"/>
                          <a:cs typeface="Helvetica" charset="0"/>
                        </a:rPr>
                        <a:t>40</a:t>
                      </a:r>
                      <a:endParaRPr lang="en-US"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Helvetica" charset="0"/>
                          <a:ea typeface="Helvetica" charset="0"/>
                          <a:cs typeface="Helvetica" charset="0"/>
                        </a:rPr>
                        <a:t>1984</a:t>
                      </a:r>
                      <a:endParaRPr lang="en-US" sz="1200" b="0" i="0" u="none" strike="noStrike" dirty="0">
                        <a:solidFill>
                          <a:srgbClr val="000000"/>
                        </a:solidFill>
                        <a:effectLst/>
                        <a:latin typeface="Helvetica" charset="0"/>
                        <a:ea typeface="Helvetica" charset="0"/>
                        <a:cs typeface="Helvetica" charset="0"/>
                      </a:endParaRPr>
                    </a:p>
                  </a:txBody>
                  <a:tcPr marL="5868" marR="5868" marT="586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4352195" y="1690688"/>
            <a:ext cx="3960571" cy="369332"/>
          </a:xfrm>
          <a:prstGeom prst="rect">
            <a:avLst/>
          </a:prstGeom>
        </p:spPr>
        <p:txBody>
          <a:bodyPr wrap="none">
            <a:spAutoFit/>
          </a:bodyPr>
          <a:lstStyle/>
          <a:p>
            <a:pPr fontAlgn="b"/>
            <a:r>
              <a:rPr lang="en-US" dirty="0">
                <a:solidFill>
                  <a:srgbClr val="000000"/>
                </a:solidFill>
                <a:latin typeface="Calibri" charset="0"/>
              </a:rPr>
              <a:t>Memorial Sloan Kettering Cancer Center</a:t>
            </a:r>
            <a:endParaRPr lang="en-US" dirty="0">
              <a:solidFill>
                <a:srgbClr val="000000"/>
              </a:solidFill>
              <a:latin typeface="Calibri" charset="0"/>
            </a:endParaRPr>
          </a:p>
        </p:txBody>
      </p:sp>
      <p:sp>
        <p:nvSpPr>
          <p:cNvPr id="10" name="TextBox 9"/>
          <p:cNvSpPr txBox="1"/>
          <p:nvPr/>
        </p:nvSpPr>
        <p:spPr>
          <a:xfrm>
            <a:off x="2446282" y="4711146"/>
            <a:ext cx="7520151" cy="369332"/>
          </a:xfrm>
          <a:prstGeom prst="rect">
            <a:avLst/>
          </a:prstGeom>
          <a:noFill/>
        </p:spPr>
        <p:txBody>
          <a:bodyPr wrap="square" rtlCol="0">
            <a:spAutoFit/>
          </a:bodyPr>
          <a:lstStyle/>
          <a:p>
            <a:pPr algn="ctr"/>
            <a:r>
              <a:rPr lang="en-US" dirty="0" smtClean="0"/>
              <a:t>More validation needed </a:t>
            </a:r>
            <a:endParaRPr lang="en-US" dirty="0"/>
          </a:p>
        </p:txBody>
      </p:sp>
      <p:sp>
        <p:nvSpPr>
          <p:cNvPr id="11" name="Rectangle 10"/>
          <p:cNvSpPr/>
          <p:nvPr/>
        </p:nvSpPr>
        <p:spPr>
          <a:xfrm>
            <a:off x="3750299" y="5583081"/>
            <a:ext cx="4562467" cy="369332"/>
          </a:xfrm>
          <a:prstGeom prst="rect">
            <a:avLst/>
          </a:prstGeom>
        </p:spPr>
        <p:txBody>
          <a:bodyPr wrap="none">
            <a:spAutoFit/>
          </a:bodyPr>
          <a:lstStyle/>
          <a:p>
            <a:r>
              <a:rPr lang="en-US"/>
              <a:t>F</a:t>
            </a:r>
            <a:r>
              <a:rPr lang="en-US" smtClean="0"/>
              <a:t>eedback </a:t>
            </a:r>
            <a:r>
              <a:rPr lang="en-US" dirty="0"/>
              <a:t>on the criteria for </a:t>
            </a:r>
            <a:r>
              <a:rPr lang="en-US"/>
              <a:t>Rising </a:t>
            </a:r>
            <a:r>
              <a:rPr lang="en-US" smtClean="0"/>
              <a:t>stars?</a:t>
            </a:r>
            <a:endParaRPr lang="en-US" dirty="0"/>
          </a:p>
        </p:txBody>
      </p:sp>
    </p:spTree>
    <p:extLst>
      <p:ext uri="{BB962C8B-B14F-4D97-AF65-F5344CB8AC3E}">
        <p14:creationId xmlns:p14="http://schemas.microsoft.com/office/powerpoint/2010/main" val="100253246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482</Words>
  <Application>Microsoft Macintosh PowerPoint</Application>
  <PresentationFormat>Widescreen</PresentationFormat>
  <Paragraphs>101</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Helvetica</vt:lpstr>
      <vt:lpstr>Mangal</vt:lpstr>
      <vt:lpstr>Yu Gothic</vt:lpstr>
      <vt:lpstr>Yu Gothic Light</vt:lpstr>
      <vt:lpstr>Arial</vt:lpstr>
      <vt:lpstr>ホワイト</vt:lpstr>
      <vt:lpstr>Identifying Rising Stars</vt:lpstr>
      <vt:lpstr>PowerPoint Presentation</vt:lpstr>
      <vt:lpstr>Publication Trends to Identify Rising Stars</vt:lpstr>
      <vt:lpstr>Tracking the rising stars</vt:lpstr>
      <vt:lpstr>Results validation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BRIAN ANDREW Schwab</dc:creator>
  <cp:lastModifiedBy>Li, Yanglin</cp:lastModifiedBy>
  <cp:revision>26</cp:revision>
  <dcterms:created xsi:type="dcterms:W3CDTF">2017-09-08T03:15:20Z</dcterms:created>
  <dcterms:modified xsi:type="dcterms:W3CDTF">2017-09-15T15:59:31Z</dcterms:modified>
</cp:coreProperties>
</file>