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8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3.688888888888889</c:v>
                </c:pt>
                <c:pt idx="1">
                  <c:v>6.3</c:v>
                </c:pt>
                <c:pt idx="2">
                  <c:v>9.022222222222222</c:v>
                </c:pt>
                <c:pt idx="3">
                  <c:v>13.47777777777778</c:v>
                </c:pt>
                <c:pt idx="4">
                  <c:v>18.55555555555556</c:v>
                </c:pt>
                <c:pt idx="5">
                  <c:v>24.72222222222221</c:v>
                </c:pt>
                <c:pt idx="6">
                  <c:v>31.07777777777778</c:v>
                </c:pt>
                <c:pt idx="7">
                  <c:v>38.42222222222222</c:v>
                </c:pt>
                <c:pt idx="8">
                  <c:v>46.96666666666665</c:v>
                </c:pt>
                <c:pt idx="9">
                  <c:v>56.71111111111111</c:v>
                </c:pt>
                <c:pt idx="10">
                  <c:v>68.12222222222221</c:v>
                </c:pt>
                <c:pt idx="11">
                  <c:v>80.5111111111111</c:v>
                </c:pt>
                <c:pt idx="12">
                  <c:v>94.53333333333332</c:v>
                </c:pt>
                <c:pt idx="13">
                  <c:v>108.7777777777778</c:v>
                </c:pt>
                <c:pt idx="14">
                  <c:v>122.3111111111111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4.133333333333333</c:v>
                </c:pt>
                <c:pt idx="3">
                  <c:v>5.266666666666666</c:v>
                </c:pt>
                <c:pt idx="4">
                  <c:v>6.966666666666666</c:v>
                </c:pt>
                <c:pt idx="5">
                  <c:v>8.666666666666667</c:v>
                </c:pt>
                <c:pt idx="6">
                  <c:v>10.16666666666667</c:v>
                </c:pt>
                <c:pt idx="7">
                  <c:v>11.56666666666667</c:v>
                </c:pt>
                <c:pt idx="8">
                  <c:v>13.56666666666667</c:v>
                </c:pt>
                <c:pt idx="9">
                  <c:v>16.73333333333332</c:v>
                </c:pt>
                <c:pt idx="10">
                  <c:v>19.3</c:v>
                </c:pt>
                <c:pt idx="11">
                  <c:v>22.23333333333332</c:v>
                </c:pt>
                <c:pt idx="12">
                  <c:v>26.5</c:v>
                </c:pt>
                <c:pt idx="13">
                  <c:v>31.36666666666667</c:v>
                </c:pt>
                <c:pt idx="14">
                  <c:v>37.6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4998768"/>
        <c:axId val="2102748432"/>
      </c:lineChart>
      <c:catAx>
        <c:axId val="210499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rgbClr val="0070C0"/>
                    </a:solidFill>
                  </a:rPr>
                  <a:t>Year</a:t>
                </a:r>
                <a:r>
                  <a:rPr lang="en-US" baseline="0" dirty="0" smtClean="0">
                    <a:solidFill>
                      <a:srgbClr val="0070C0"/>
                    </a:solidFill>
                  </a:rPr>
                  <a:t> since first publication</a:t>
                </a:r>
                <a:endParaRPr lang="en-US" dirty="0">
                  <a:solidFill>
                    <a:srgbClr val="0070C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48432"/>
        <c:crosses val="autoZero"/>
        <c:auto val="1"/>
        <c:lblAlgn val="ctr"/>
        <c:lblOffset val="100"/>
        <c:noMultiLvlLbl val="0"/>
      </c:catAx>
      <c:valAx>
        <c:axId val="21027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99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426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4266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  <c:pt idx="3">
                  <c:v>13.47777778</c:v>
                </c:pt>
                <c:pt idx="4">
                  <c:v>18.55555556</c:v>
                </c:pt>
                <c:pt idx="5">
                  <c:v>24.72222222</c:v>
                </c:pt>
                <c:pt idx="6">
                  <c:v>31.07777778</c:v>
                </c:pt>
                <c:pt idx="7">
                  <c:v>38.42222222</c:v>
                </c:pt>
                <c:pt idx="8">
                  <c:v>46.96666667</c:v>
                </c:pt>
                <c:pt idx="9">
                  <c:v>56.71111111</c:v>
                </c:pt>
                <c:pt idx="10">
                  <c:v>68.12222222</c:v>
                </c:pt>
                <c:pt idx="11">
                  <c:v>80.51111111</c:v>
                </c:pt>
                <c:pt idx="12">
                  <c:v>94.53333332999999</c:v>
                </c:pt>
                <c:pt idx="13">
                  <c:v>108.7777778</c:v>
                </c:pt>
                <c:pt idx="14">
                  <c:v>122.3111111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  <c:pt idx="3">
                  <c:v>5.266666667</c:v>
                </c:pt>
                <c:pt idx="4">
                  <c:v>6.966666667</c:v>
                </c:pt>
                <c:pt idx="5">
                  <c:v>8.666666667</c:v>
                </c:pt>
                <c:pt idx="6">
                  <c:v>10.16666667</c:v>
                </c:pt>
                <c:pt idx="7">
                  <c:v>11.56666667</c:v>
                </c:pt>
                <c:pt idx="8">
                  <c:v>13.56666667</c:v>
                </c:pt>
                <c:pt idx="9">
                  <c:v>16.73333333</c:v>
                </c:pt>
                <c:pt idx="10">
                  <c:v>19.3</c:v>
                </c:pt>
                <c:pt idx="11">
                  <c:v>22.23333333</c:v>
                </c:pt>
                <c:pt idx="12">
                  <c:v>26.5</c:v>
                </c:pt>
                <c:pt idx="13">
                  <c:v>31.36666667</c:v>
                </c:pt>
                <c:pt idx="14">
                  <c:v>37.6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  <c:pt idx="3">
                  <c:v>14.0</c:v>
                </c:pt>
                <c:pt idx="4">
                  <c:v>15.0</c:v>
                </c:pt>
                <c:pt idx="5">
                  <c:v>19.0</c:v>
                </c:pt>
                <c:pt idx="6">
                  <c:v>24.0</c:v>
                </c:pt>
                <c:pt idx="7">
                  <c:v>31.0</c:v>
                </c:pt>
                <c:pt idx="8">
                  <c:v>42.0</c:v>
                </c:pt>
                <c:pt idx="9">
                  <c:v>45.0</c:v>
                </c:pt>
                <c:pt idx="10">
                  <c:v>53.0</c:v>
                </c:pt>
                <c:pt idx="11">
                  <c:v>63.0</c:v>
                </c:pt>
                <c:pt idx="12">
                  <c:v>78.0</c:v>
                </c:pt>
                <c:pt idx="13">
                  <c:v>87.0</c:v>
                </c:pt>
                <c:pt idx="14">
                  <c:v>87.0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  <c:pt idx="3">
                  <c:v>16.0</c:v>
                </c:pt>
                <c:pt idx="4">
                  <c:v>22.0</c:v>
                </c:pt>
                <c:pt idx="5">
                  <c:v>31.0</c:v>
                </c:pt>
                <c:pt idx="6">
                  <c:v>43.0</c:v>
                </c:pt>
                <c:pt idx="7">
                  <c:v>57.0</c:v>
                </c:pt>
                <c:pt idx="8">
                  <c:v>73.0</c:v>
                </c:pt>
                <c:pt idx="9">
                  <c:v>85.0</c:v>
                </c:pt>
                <c:pt idx="10">
                  <c:v>92.0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76112"/>
        <c:axId val="2102780384"/>
      </c:lineChart>
      <c:catAx>
        <c:axId val="210277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80384"/>
        <c:crosses val="autoZero"/>
        <c:auto val="1"/>
        <c:lblAlgn val="ctr"/>
        <c:lblOffset val="100"/>
        <c:noMultiLvlLbl val="0"/>
      </c:catAx>
      <c:valAx>
        <c:axId val="21027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7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solidFill>
                  <a:srgbClr val="0070C0"/>
                </a:solidFill>
                <a:effectLst/>
              </a:rPr>
              <a:t>Cumulative number of publications</a:t>
            </a:r>
            <a:endParaRPr lang="en-US" dirty="0">
              <a:solidFill>
                <a:srgbClr val="0070C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3.688888889</c:v>
                </c:pt>
                <c:pt idx="1">
                  <c:v>6.3</c:v>
                </c:pt>
                <c:pt idx="2">
                  <c:v>9.022222222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KOL (bottom 30%)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3.2</c:v>
                </c:pt>
                <c:pt idx="2">
                  <c:v>4.133333333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HBE_IDN_5002030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6.0</c:v>
                </c:pt>
                <c:pt idx="1">
                  <c:v>9.0</c:v>
                </c:pt>
                <c:pt idx="2">
                  <c:v>12.0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HBE_IDN_5002005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819200"/>
        <c:axId val="2102823472"/>
      </c:lineChart>
      <c:catAx>
        <c:axId val="210281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004266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kern="1200" baseline="0" dirty="0" smtClean="0">
                    <a:solidFill>
                      <a:srgbClr val="0070C0"/>
                    </a:solidFill>
                    <a:effectLst/>
                  </a:rPr>
                  <a:t>Year since first publication</a:t>
                </a:r>
                <a:endParaRPr lang="en-US" dirty="0">
                  <a:solidFill>
                    <a:srgbClr val="0070C0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004266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23472"/>
        <c:crosses val="autoZero"/>
        <c:auto val="1"/>
        <c:lblAlgn val="ctr"/>
        <c:lblOffset val="100"/>
        <c:noMultiLvlLbl val="0"/>
      </c:catAx>
      <c:valAx>
        <c:axId val="21028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1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12/12/17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Cheng-xi Li, Lin Li, Yuchen Li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13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Rising Stars</a:t>
            </a:r>
          </a:p>
          <a:p>
            <a:pPr>
              <a:defRPr/>
            </a:pPr>
            <a:r>
              <a:rPr lang="en-US" sz="3200" dirty="0" smtClean="0">
                <a:latin typeface="Helvetica Neue Thin"/>
                <a:cs typeface="Helvetica Neue Thin"/>
              </a:rPr>
              <a:t>Oncology Profiles Update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endParaRPr lang="en-US" dirty="0" smtClean="0"/>
          </a:p>
          <a:p>
            <a:r>
              <a:rPr lang="en-US" dirty="0" smtClean="0"/>
              <a:t>Model recap</a:t>
            </a:r>
          </a:p>
          <a:p>
            <a:endParaRPr lang="en-US" dirty="0" smtClean="0"/>
          </a:p>
          <a:p>
            <a:r>
              <a:rPr lang="en-US" dirty="0" smtClean="0"/>
              <a:t>Model rerun</a:t>
            </a:r>
          </a:p>
          <a:p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structure: Oncology profiles </a:t>
            </a:r>
            <a:r>
              <a:rPr lang="mr-IN" dirty="0" smtClean="0"/>
              <a:t>–</a:t>
            </a:r>
            <a:r>
              <a:rPr lang="en-US" dirty="0" smtClean="0"/>
              <a:t> Full Pubs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698 oncologists</a:t>
            </a:r>
          </a:p>
          <a:p>
            <a:pPr lvl="1"/>
            <a:r>
              <a:rPr lang="en-US" dirty="0" smtClean="0"/>
              <a:t>90 KOLs</a:t>
            </a:r>
          </a:p>
          <a:p>
            <a:pPr lvl="1"/>
            <a:r>
              <a:rPr lang="en-US" dirty="0" smtClean="0"/>
              <a:t>608 non-KOLs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Objective: identify </a:t>
            </a:r>
            <a:r>
              <a:rPr lang="en-US" dirty="0" smtClean="0"/>
              <a:t>Rising Stars from the group of 608 non-KOL oncologists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Recap: Benchmarking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30919"/>
          </a:xfrm>
        </p:spPr>
        <p:txBody>
          <a:bodyPr/>
          <a:lstStyle/>
          <a:p>
            <a:r>
              <a:rPr lang="en-US" dirty="0" smtClean="0"/>
              <a:t>Variable:</a:t>
            </a:r>
          </a:p>
          <a:p>
            <a:pPr lvl="1"/>
            <a:r>
              <a:rPr lang="en-US" dirty="0" smtClean="0"/>
              <a:t>Publication record: 1</a:t>
            </a:r>
            <a:r>
              <a:rPr lang="en-US" baseline="30000" dirty="0" smtClean="0"/>
              <a:t>st</a:t>
            </a:r>
            <a:r>
              <a:rPr lang="en-US" dirty="0" smtClean="0"/>
              <a:t> to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year since </a:t>
            </a:r>
            <a:r>
              <a:rPr lang="en-US" dirty="0" smtClean="0"/>
              <a:t>the year of first publication</a:t>
            </a:r>
          </a:p>
          <a:p>
            <a:pPr lvl="1"/>
            <a:r>
              <a:rPr lang="en-US" dirty="0" smtClean="0"/>
              <a:t>Education profile: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Benchmark:</a:t>
            </a:r>
          </a:p>
          <a:p>
            <a:pPr lvl="1"/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dirty="0" smtClean="0"/>
              <a:t>ottom </a:t>
            </a:r>
            <a:r>
              <a:rPr lang="en-US" dirty="0" smtClean="0"/>
              <a:t>30% </a:t>
            </a:r>
            <a:r>
              <a:rPr lang="en-US" dirty="0" smtClean="0"/>
              <a:t>KOL</a:t>
            </a:r>
            <a:r>
              <a:rPr lang="en-US" altLang="zh-CN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Consistently publishes more than benchmark (bottom 30% KOL)</a:t>
            </a:r>
          </a:p>
          <a:p>
            <a:pPr lvl="1"/>
            <a:r>
              <a:rPr lang="en-US" dirty="0" smtClean="0"/>
              <a:t>Younger than a age threshold (i.e. </a:t>
            </a:r>
            <a:r>
              <a:rPr lang="en-US" altLang="zh-CN" dirty="0" smtClean="0"/>
              <a:t>50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Rerun: KOL and bottom 30% KOL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368091449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5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1974862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71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Rising Stars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894542766"/>
              </p:ext>
            </p:extLst>
          </p:nvPr>
        </p:nvGraphicFramePr>
        <p:xfrm>
          <a:off x="609600" y="1601788"/>
          <a:ext cx="10972800" cy="4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9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48 </a:t>
            </a:r>
            <a:r>
              <a:rPr lang="en-US" dirty="0" smtClean="0"/>
              <a:t>confirmed Rising </a:t>
            </a:r>
            <a:r>
              <a:rPr lang="en-US" dirty="0" smtClean="0"/>
              <a:t>Stars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en-US" altLang="zh-CN" dirty="0" smtClean="0"/>
              <a:t>-year-old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younger</a:t>
            </a:r>
          </a:p>
          <a:p>
            <a:endParaRPr lang="en-US" dirty="0" smtClean="0"/>
          </a:p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benchmarking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“inconclusive”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endParaRPr lang="en-US" dirty="0"/>
          </a:p>
          <a:p>
            <a:r>
              <a:rPr lang="en-US" altLang="zh-CN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25018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14816</TotalTime>
  <Words>182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PowerPoint Presentation</vt:lpstr>
      <vt:lpstr>Agenda</vt:lpstr>
      <vt:lpstr>Data structure: Oncology profiles – Full Pubs</vt:lpstr>
      <vt:lpstr>Model Recap: Benchmarking Model</vt:lpstr>
      <vt:lpstr>Model Rerun: KOL and bottom 30% KOL</vt:lpstr>
      <vt:lpstr>Results: Rising Stars</vt:lpstr>
      <vt:lpstr>Results: Rising Stars</vt:lpstr>
      <vt:lpstr>Results</vt:lpstr>
      <vt:lpstr>Next Step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1080</cp:revision>
  <cp:lastPrinted>2017-04-19T13:25:57Z</cp:lastPrinted>
  <dcterms:created xsi:type="dcterms:W3CDTF">2016-07-18T02:28:22Z</dcterms:created>
  <dcterms:modified xsi:type="dcterms:W3CDTF">2017-12-12T15:26:30Z</dcterms:modified>
</cp:coreProperties>
</file>