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1"/>
    <a:srgbClr val="D900DB"/>
    <a:srgbClr val="0082B2"/>
    <a:srgbClr val="509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/>
    <p:restoredTop sz="94655"/>
  </p:normalViewPr>
  <p:slideViewPr>
    <p:cSldViewPr snapToGrid="0">
      <p:cViewPr varScale="1">
        <p:scale>
          <a:sx n="94" d="100"/>
          <a:sy n="94" d="100"/>
        </p:scale>
        <p:origin x="312" y="1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8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solidFill>
                  <a:srgbClr val="0070C0"/>
                </a:solidFill>
                <a:effectLst/>
              </a:rPr>
              <a:t>C</a:t>
            </a: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Sheet1!$B$2:$B$16</c:f>
              <c:numCache>
                <c:formatCode>0.0</c:formatCode>
                <c:ptCount val="15"/>
                <c:pt idx="0">
                  <c:v>3.688888888888889</c:v>
                </c:pt>
                <c:pt idx="1">
                  <c:v>6.3</c:v>
                </c:pt>
                <c:pt idx="2">
                  <c:v>9.022222222222222</c:v>
                </c:pt>
                <c:pt idx="3">
                  <c:v>13.47777777777778</c:v>
                </c:pt>
                <c:pt idx="4">
                  <c:v>18.55555555555556</c:v>
                </c:pt>
                <c:pt idx="5">
                  <c:v>24.7222222222222</c:v>
                </c:pt>
                <c:pt idx="6">
                  <c:v>31.07777777777778</c:v>
                </c:pt>
                <c:pt idx="7">
                  <c:v>38.42222222222222</c:v>
                </c:pt>
                <c:pt idx="8">
                  <c:v>46.96666666666663</c:v>
                </c:pt>
                <c:pt idx="9">
                  <c:v>56.71111111111111</c:v>
                </c:pt>
                <c:pt idx="10">
                  <c:v>68.12222222222221</c:v>
                </c:pt>
                <c:pt idx="11">
                  <c:v>80.5111111111111</c:v>
                </c:pt>
                <c:pt idx="12">
                  <c:v>94.5333333333333</c:v>
                </c:pt>
                <c:pt idx="13">
                  <c:v>108.7777777777778</c:v>
                </c:pt>
                <c:pt idx="14">
                  <c:v>122.3111111111111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bottom 30% KOL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Sheet1!$C$2:$C$16</c:f>
              <c:numCache>
                <c:formatCode>0.0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4.133333333333333</c:v>
                </c:pt>
                <c:pt idx="3">
                  <c:v>5.266666666666666</c:v>
                </c:pt>
                <c:pt idx="4">
                  <c:v>6.966666666666666</c:v>
                </c:pt>
                <c:pt idx="5">
                  <c:v>8.66666666666667</c:v>
                </c:pt>
                <c:pt idx="6">
                  <c:v>10.16666666666667</c:v>
                </c:pt>
                <c:pt idx="7">
                  <c:v>11.56666666666667</c:v>
                </c:pt>
                <c:pt idx="8">
                  <c:v>13.56666666666667</c:v>
                </c:pt>
                <c:pt idx="9">
                  <c:v>16.73333333333331</c:v>
                </c:pt>
                <c:pt idx="10">
                  <c:v>19.3</c:v>
                </c:pt>
                <c:pt idx="11">
                  <c:v>22.23333333333331</c:v>
                </c:pt>
                <c:pt idx="12">
                  <c:v>26.5</c:v>
                </c:pt>
                <c:pt idx="13">
                  <c:v>31.36666666666667</c:v>
                </c:pt>
                <c:pt idx="14">
                  <c:v>37.6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228976"/>
        <c:axId val="2109090224"/>
      </c:lineChart>
      <c:catAx>
        <c:axId val="2109228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rgbClr val="0070C0"/>
                    </a:solidFill>
                  </a:rPr>
                  <a:t>Year</a:t>
                </a:r>
                <a:r>
                  <a:rPr lang="en-US" baseline="0" dirty="0" smtClean="0">
                    <a:solidFill>
                      <a:srgbClr val="0070C0"/>
                    </a:solidFill>
                  </a:rPr>
                  <a:t> since first publication</a:t>
                </a:r>
                <a:endParaRPr lang="en-US" dirty="0">
                  <a:solidFill>
                    <a:srgbClr val="0070C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90224"/>
        <c:crosses val="autoZero"/>
        <c:auto val="1"/>
        <c:lblAlgn val="ctr"/>
        <c:lblOffset val="100"/>
        <c:noMultiLvlLbl val="0"/>
      </c:catAx>
      <c:valAx>
        <c:axId val="210909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22897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4266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4266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31269138232721"/>
          <c:y val="0.12985750465763"/>
          <c:w val="0.941826789880432"/>
          <c:h val="0.6434765701889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val>
            <c:numRef>
              <c:f>Sheet1!$B$2:$B$16</c:f>
              <c:numCache>
                <c:formatCode>General</c:formatCode>
                <c:ptCount val="15"/>
                <c:pt idx="0">
                  <c:v>3.688888889</c:v>
                </c:pt>
                <c:pt idx="1">
                  <c:v>6.3</c:v>
                </c:pt>
                <c:pt idx="2">
                  <c:v>9.022222222</c:v>
                </c:pt>
                <c:pt idx="3">
                  <c:v>13.47777778</c:v>
                </c:pt>
                <c:pt idx="4">
                  <c:v>18.55555556</c:v>
                </c:pt>
                <c:pt idx="5">
                  <c:v>24.72222222</c:v>
                </c:pt>
                <c:pt idx="6">
                  <c:v>31.07777778</c:v>
                </c:pt>
                <c:pt idx="7">
                  <c:v>38.42222222</c:v>
                </c:pt>
                <c:pt idx="8">
                  <c:v>46.96666667</c:v>
                </c:pt>
                <c:pt idx="9">
                  <c:v>56.71111111</c:v>
                </c:pt>
                <c:pt idx="10">
                  <c:v>68.12222222</c:v>
                </c:pt>
                <c:pt idx="11">
                  <c:v>80.51111111</c:v>
                </c:pt>
                <c:pt idx="12">
                  <c:v>94.53333332999998</c:v>
                </c:pt>
                <c:pt idx="13">
                  <c:v>108.7777778</c:v>
                </c:pt>
                <c:pt idx="14">
                  <c:v>122.3111111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bottom 30% KOL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val>
            <c:numRef>
              <c:f>Sheet1!$C$2:$C$16</c:f>
              <c:numCache>
                <c:formatCode>General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</c:v>
                </c:pt>
                <c:pt idx="3">
                  <c:v>5.266666667</c:v>
                </c:pt>
                <c:pt idx="4">
                  <c:v>6.966666667</c:v>
                </c:pt>
                <c:pt idx="5">
                  <c:v>8.666666667</c:v>
                </c:pt>
                <c:pt idx="6">
                  <c:v>10.16666667</c:v>
                </c:pt>
                <c:pt idx="7">
                  <c:v>11.56666667</c:v>
                </c:pt>
                <c:pt idx="8">
                  <c:v>13.56666667</c:v>
                </c:pt>
                <c:pt idx="9">
                  <c:v>16.73333333</c:v>
                </c:pt>
                <c:pt idx="10">
                  <c:v>19.3</c:v>
                </c:pt>
                <c:pt idx="11">
                  <c:v>22.23333333</c:v>
                </c:pt>
                <c:pt idx="12">
                  <c:v>26.5</c:v>
                </c:pt>
                <c:pt idx="13">
                  <c:v>31.36666667</c:v>
                </c:pt>
                <c:pt idx="14">
                  <c:v>37.6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HBE_IDN_5000633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val>
            <c:numRef>
              <c:f>Sheet1!$D$2:$D$16</c:f>
              <c:numCache>
                <c:formatCode>General</c:formatCode>
                <c:ptCount val="15"/>
                <c:pt idx="0">
                  <c:v>4.0</c:v>
                </c:pt>
                <c:pt idx="1">
                  <c:v>6.0</c:v>
                </c:pt>
                <c:pt idx="2">
                  <c:v>6.0</c:v>
                </c:pt>
                <c:pt idx="3">
                  <c:v>7.0</c:v>
                </c:pt>
                <c:pt idx="4">
                  <c:v>7.0</c:v>
                </c:pt>
                <c:pt idx="5">
                  <c:v>14.0</c:v>
                </c:pt>
                <c:pt idx="6">
                  <c:v>22.0</c:v>
                </c:pt>
                <c:pt idx="7">
                  <c:v>29.0</c:v>
                </c:pt>
                <c:pt idx="8">
                  <c:v>38.0</c:v>
                </c:pt>
                <c:pt idx="9">
                  <c:v>41.0</c:v>
                </c:pt>
                <c:pt idx="10">
                  <c:v>45.0</c:v>
                </c:pt>
                <c:pt idx="11">
                  <c:v>53.0</c:v>
                </c:pt>
                <c:pt idx="12">
                  <c:v>60.0</c:v>
                </c:pt>
                <c:pt idx="13">
                  <c:v>65.0</c:v>
                </c:pt>
                <c:pt idx="14">
                  <c:v>74.0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HBE_IDN_5002030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Sheet1!$E$2:$E$16</c:f>
              <c:numCache>
                <c:formatCode>General</c:formatCode>
                <c:ptCount val="15"/>
                <c:pt idx="0">
                  <c:v>6.0</c:v>
                </c:pt>
                <c:pt idx="1">
                  <c:v>9.0</c:v>
                </c:pt>
                <c:pt idx="2">
                  <c:v>12.0</c:v>
                </c:pt>
                <c:pt idx="3">
                  <c:v>14.0</c:v>
                </c:pt>
                <c:pt idx="4">
                  <c:v>15.0</c:v>
                </c:pt>
                <c:pt idx="5">
                  <c:v>19.0</c:v>
                </c:pt>
                <c:pt idx="6">
                  <c:v>24.0</c:v>
                </c:pt>
                <c:pt idx="7">
                  <c:v>31.0</c:v>
                </c:pt>
                <c:pt idx="8">
                  <c:v>42.0</c:v>
                </c:pt>
                <c:pt idx="9">
                  <c:v>45.0</c:v>
                </c:pt>
                <c:pt idx="10">
                  <c:v>53.0</c:v>
                </c:pt>
                <c:pt idx="11">
                  <c:v>63.0</c:v>
                </c:pt>
                <c:pt idx="12">
                  <c:v>78.0</c:v>
                </c:pt>
                <c:pt idx="13">
                  <c:v>87.0</c:v>
                </c:pt>
                <c:pt idx="14">
                  <c:v>87.0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4745632"/>
        <c:axId val="2104749264"/>
      </c:lineChart>
      <c:catAx>
        <c:axId val="2104745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004266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kern="1200" baseline="0" dirty="0" smtClean="0">
                    <a:solidFill>
                      <a:srgbClr val="0070C0"/>
                    </a:solidFill>
                    <a:effectLst/>
                  </a:rPr>
                  <a:t>Year since first publication</a:t>
                </a:r>
                <a:endParaRPr lang="en-US" dirty="0">
                  <a:solidFill>
                    <a:srgbClr val="0070C0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004266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749264"/>
        <c:crosses val="autoZero"/>
        <c:auto val="1"/>
        <c:lblAlgn val="ctr"/>
        <c:lblOffset val="100"/>
        <c:noMultiLvlLbl val="0"/>
      </c:catAx>
      <c:valAx>
        <c:axId val="210474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74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659B7-118B-A744-BD6C-81CD3E252245}" type="doc">
      <dgm:prSet loTypeId="urn:microsoft.com/office/officeart/2005/8/layout/equation1" loCatId="" qsTypeId="urn:microsoft.com/office/officeart/2005/8/quickstyle/simple1" qsCatId="simple" csTypeId="urn:microsoft.com/office/officeart/2005/8/colors/accent0_2" csCatId="mainScheme" phldr="1"/>
      <dgm:spPr/>
    </dgm:pt>
    <dgm:pt modelId="{9E181118-2696-244C-8719-FABA879FB760}">
      <dgm:prSet phldrT="[Text]" custT="1"/>
      <dgm:spPr/>
      <dgm:t>
        <a:bodyPr/>
        <a:lstStyle/>
        <a:p>
          <a:r>
            <a:rPr lang="en-US" sz="2300" dirty="0" smtClean="0"/>
            <a:t>Consistently publishes more than benchmark</a:t>
          </a:r>
          <a:endParaRPr lang="en-US" sz="2300" dirty="0"/>
        </a:p>
      </dgm:t>
    </dgm:pt>
    <dgm:pt modelId="{73C5E683-BFD0-D240-B0D1-C9719669A7DD}" type="parTrans" cxnId="{75E988B6-D0D4-5743-96BA-7ED71F49CB44}">
      <dgm:prSet/>
      <dgm:spPr/>
      <dgm:t>
        <a:bodyPr/>
        <a:lstStyle/>
        <a:p>
          <a:endParaRPr lang="en-US"/>
        </a:p>
      </dgm:t>
    </dgm:pt>
    <dgm:pt modelId="{8C08D753-F5E2-964C-A482-875F8CE854BC}" type="sibTrans" cxnId="{75E988B6-D0D4-5743-96BA-7ED71F49CB44}">
      <dgm:prSet/>
      <dgm:spPr/>
      <dgm:t>
        <a:bodyPr/>
        <a:lstStyle/>
        <a:p>
          <a:endParaRPr lang="en-US"/>
        </a:p>
      </dgm:t>
    </dgm:pt>
    <dgm:pt modelId="{A59A113F-435C-5048-B12F-1E2AB1DECE8D}">
      <dgm:prSet phldrT="[Text]"/>
      <dgm:spPr/>
      <dgm:t>
        <a:bodyPr/>
        <a:lstStyle/>
        <a:p>
          <a:r>
            <a:rPr lang="en-US" dirty="0" smtClean="0"/>
            <a:t>Younger than age threshold (i.e. </a:t>
          </a:r>
          <a:r>
            <a:rPr lang="en-US" altLang="zh-CN" dirty="0" smtClean="0"/>
            <a:t>50</a:t>
          </a:r>
          <a:r>
            <a:rPr lang="en-US" dirty="0" smtClean="0"/>
            <a:t>)</a:t>
          </a:r>
          <a:endParaRPr lang="en-US" dirty="0"/>
        </a:p>
      </dgm:t>
    </dgm:pt>
    <dgm:pt modelId="{9ECB9EEA-283B-FA49-A7D7-9D442C4659A0}" type="parTrans" cxnId="{AD4571FD-0D3C-6845-9E84-EDCE6A5FF842}">
      <dgm:prSet/>
      <dgm:spPr/>
      <dgm:t>
        <a:bodyPr/>
        <a:lstStyle/>
        <a:p>
          <a:endParaRPr lang="en-US"/>
        </a:p>
      </dgm:t>
    </dgm:pt>
    <dgm:pt modelId="{655EFED5-2520-D245-9D30-B816A70B14A7}" type="sibTrans" cxnId="{AD4571FD-0D3C-6845-9E84-EDCE6A5FF842}">
      <dgm:prSet/>
      <dgm:spPr/>
      <dgm:t>
        <a:bodyPr/>
        <a:lstStyle/>
        <a:p>
          <a:endParaRPr lang="en-US"/>
        </a:p>
      </dgm:t>
    </dgm:pt>
    <dgm:pt modelId="{AC8B967B-17E4-624E-9DE2-382478233C12}">
      <dgm:prSet phldrT="[Text]"/>
      <dgm:spPr/>
      <dgm:t>
        <a:bodyPr/>
        <a:lstStyle/>
        <a:p>
          <a:r>
            <a:rPr lang="en-US" altLang="zh-CN" dirty="0" smtClean="0"/>
            <a:t>Rising</a:t>
          </a:r>
          <a:r>
            <a:rPr lang="zh-CN" altLang="en-US" dirty="0" smtClean="0"/>
            <a:t> </a:t>
          </a:r>
          <a:r>
            <a:rPr lang="en-US" altLang="zh-CN" dirty="0" smtClean="0"/>
            <a:t>Stars</a:t>
          </a:r>
          <a:endParaRPr lang="en-US" dirty="0"/>
        </a:p>
      </dgm:t>
    </dgm:pt>
    <dgm:pt modelId="{F7ED56E8-445F-504F-94D4-F655D982B156}" type="parTrans" cxnId="{CE84FC67-030F-4646-B283-8DE425921A2C}">
      <dgm:prSet/>
      <dgm:spPr/>
      <dgm:t>
        <a:bodyPr/>
        <a:lstStyle/>
        <a:p>
          <a:endParaRPr lang="en-US"/>
        </a:p>
      </dgm:t>
    </dgm:pt>
    <dgm:pt modelId="{77FF005F-A9BF-0D49-8A04-95406D4F5F41}" type="sibTrans" cxnId="{CE84FC67-030F-4646-B283-8DE425921A2C}">
      <dgm:prSet/>
      <dgm:spPr/>
      <dgm:t>
        <a:bodyPr/>
        <a:lstStyle/>
        <a:p>
          <a:endParaRPr lang="en-US"/>
        </a:p>
      </dgm:t>
    </dgm:pt>
    <dgm:pt modelId="{B6C1F76F-31CE-3247-907E-7FD6DAA42A15}" type="pres">
      <dgm:prSet presAssocID="{957659B7-118B-A744-BD6C-81CD3E252245}" presName="linearFlow" presStyleCnt="0">
        <dgm:presLayoutVars>
          <dgm:dir/>
          <dgm:resizeHandles val="exact"/>
        </dgm:presLayoutVars>
      </dgm:prSet>
      <dgm:spPr/>
    </dgm:pt>
    <dgm:pt modelId="{E18CA359-6314-3A4F-B327-D0B6A8365DC2}" type="pres">
      <dgm:prSet presAssocID="{9E181118-2696-244C-8719-FABA879FB760}" presName="node" presStyleLbl="node1" presStyleIdx="0" presStyleCnt="3" custScaleX="162423" custScaleY="162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F54AD-72C2-B24B-B2F9-6ED367EBC7F0}" type="pres">
      <dgm:prSet presAssocID="{8C08D753-F5E2-964C-A482-875F8CE854BC}" presName="spacerL" presStyleCnt="0"/>
      <dgm:spPr/>
    </dgm:pt>
    <dgm:pt modelId="{98FD5762-6BBA-5249-9AE4-EA24C83E926F}" type="pres">
      <dgm:prSet presAssocID="{8C08D753-F5E2-964C-A482-875F8CE854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D7712C-2952-F14F-B585-6CF49B09CE0C}" type="pres">
      <dgm:prSet presAssocID="{8C08D753-F5E2-964C-A482-875F8CE854BC}" presName="spacerR" presStyleCnt="0"/>
      <dgm:spPr/>
    </dgm:pt>
    <dgm:pt modelId="{E41614F0-5D7D-9044-A0C0-07F612EA6A71}" type="pres">
      <dgm:prSet presAssocID="{A59A113F-435C-5048-B12F-1E2AB1DECE8D}" presName="node" presStyleLbl="node1" presStyleIdx="1" presStyleCnt="3" custScaleX="110340" custScaleY="107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668A8-75F9-8B45-811F-640C05A23E87}" type="pres">
      <dgm:prSet presAssocID="{655EFED5-2520-D245-9D30-B816A70B14A7}" presName="spacerL" presStyleCnt="0"/>
      <dgm:spPr/>
    </dgm:pt>
    <dgm:pt modelId="{80C7864C-0DB1-2646-A331-F0001E829366}" type="pres">
      <dgm:prSet presAssocID="{655EFED5-2520-D245-9D30-B816A70B14A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5B95D63-E8ED-C748-934F-4073E7F45F05}" type="pres">
      <dgm:prSet presAssocID="{655EFED5-2520-D245-9D30-B816A70B14A7}" presName="spacerR" presStyleCnt="0"/>
      <dgm:spPr/>
    </dgm:pt>
    <dgm:pt modelId="{817088D1-3D31-1249-B654-8D0F3557C63D}" type="pres">
      <dgm:prSet presAssocID="{AC8B967B-17E4-624E-9DE2-382478233C12}" presName="node" presStyleLbl="node1" presStyleIdx="2" presStyleCnt="3" custScaleX="113444" custScaleY="1134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6CCAFE-F2B4-144F-ADE9-2BE3BB46FF1F}" type="presOf" srcId="{8C08D753-F5E2-964C-A482-875F8CE854BC}" destId="{98FD5762-6BBA-5249-9AE4-EA24C83E926F}" srcOrd="0" destOrd="0" presId="urn:microsoft.com/office/officeart/2005/8/layout/equation1"/>
    <dgm:cxn modelId="{43799D9F-A0E1-9043-B6D4-B0C180DEB1A0}" type="presOf" srcId="{957659B7-118B-A744-BD6C-81CD3E252245}" destId="{B6C1F76F-31CE-3247-907E-7FD6DAA42A15}" srcOrd="0" destOrd="0" presId="urn:microsoft.com/office/officeart/2005/8/layout/equation1"/>
    <dgm:cxn modelId="{4FA88B7A-7F75-3340-A3B1-E3E27F92CFEE}" type="presOf" srcId="{A59A113F-435C-5048-B12F-1E2AB1DECE8D}" destId="{E41614F0-5D7D-9044-A0C0-07F612EA6A71}" srcOrd="0" destOrd="0" presId="urn:microsoft.com/office/officeart/2005/8/layout/equation1"/>
    <dgm:cxn modelId="{D22444B8-53EC-564F-8B81-73D635010F59}" type="presOf" srcId="{AC8B967B-17E4-624E-9DE2-382478233C12}" destId="{817088D1-3D31-1249-B654-8D0F3557C63D}" srcOrd="0" destOrd="0" presId="urn:microsoft.com/office/officeart/2005/8/layout/equation1"/>
    <dgm:cxn modelId="{87D615A0-F972-4B40-B661-2446D729C5E6}" type="presOf" srcId="{9E181118-2696-244C-8719-FABA879FB760}" destId="{E18CA359-6314-3A4F-B327-D0B6A8365DC2}" srcOrd="0" destOrd="0" presId="urn:microsoft.com/office/officeart/2005/8/layout/equation1"/>
    <dgm:cxn modelId="{CE84FC67-030F-4646-B283-8DE425921A2C}" srcId="{957659B7-118B-A744-BD6C-81CD3E252245}" destId="{AC8B967B-17E4-624E-9DE2-382478233C12}" srcOrd="2" destOrd="0" parTransId="{F7ED56E8-445F-504F-94D4-F655D982B156}" sibTransId="{77FF005F-A9BF-0D49-8A04-95406D4F5F41}"/>
    <dgm:cxn modelId="{75E988B6-D0D4-5743-96BA-7ED71F49CB44}" srcId="{957659B7-118B-A744-BD6C-81CD3E252245}" destId="{9E181118-2696-244C-8719-FABA879FB760}" srcOrd="0" destOrd="0" parTransId="{73C5E683-BFD0-D240-B0D1-C9719669A7DD}" sibTransId="{8C08D753-F5E2-964C-A482-875F8CE854BC}"/>
    <dgm:cxn modelId="{AD4571FD-0D3C-6845-9E84-EDCE6A5FF842}" srcId="{957659B7-118B-A744-BD6C-81CD3E252245}" destId="{A59A113F-435C-5048-B12F-1E2AB1DECE8D}" srcOrd="1" destOrd="0" parTransId="{9ECB9EEA-283B-FA49-A7D7-9D442C4659A0}" sibTransId="{655EFED5-2520-D245-9D30-B816A70B14A7}"/>
    <dgm:cxn modelId="{97E55471-32D9-EE4C-860C-A310535B5D0F}" type="presOf" srcId="{655EFED5-2520-D245-9D30-B816A70B14A7}" destId="{80C7864C-0DB1-2646-A331-F0001E829366}" srcOrd="0" destOrd="0" presId="urn:microsoft.com/office/officeart/2005/8/layout/equation1"/>
    <dgm:cxn modelId="{8AB54B37-C3BA-EB4C-9821-A837CE9989D0}" type="presParOf" srcId="{B6C1F76F-31CE-3247-907E-7FD6DAA42A15}" destId="{E18CA359-6314-3A4F-B327-D0B6A8365DC2}" srcOrd="0" destOrd="0" presId="urn:microsoft.com/office/officeart/2005/8/layout/equation1"/>
    <dgm:cxn modelId="{D6346C56-98A6-F745-96F2-15ACFFD6CECC}" type="presParOf" srcId="{B6C1F76F-31CE-3247-907E-7FD6DAA42A15}" destId="{002F54AD-72C2-B24B-B2F9-6ED367EBC7F0}" srcOrd="1" destOrd="0" presId="urn:microsoft.com/office/officeart/2005/8/layout/equation1"/>
    <dgm:cxn modelId="{33AD63BA-D09C-FE47-B877-985853BAC043}" type="presParOf" srcId="{B6C1F76F-31CE-3247-907E-7FD6DAA42A15}" destId="{98FD5762-6BBA-5249-9AE4-EA24C83E926F}" srcOrd="2" destOrd="0" presId="urn:microsoft.com/office/officeart/2005/8/layout/equation1"/>
    <dgm:cxn modelId="{E270D098-1F64-6743-A0FC-4CC4101AB07F}" type="presParOf" srcId="{B6C1F76F-31CE-3247-907E-7FD6DAA42A15}" destId="{57D7712C-2952-F14F-B585-6CF49B09CE0C}" srcOrd="3" destOrd="0" presId="urn:microsoft.com/office/officeart/2005/8/layout/equation1"/>
    <dgm:cxn modelId="{BF75FD85-9BCB-0045-B0DA-8B72299AF125}" type="presParOf" srcId="{B6C1F76F-31CE-3247-907E-7FD6DAA42A15}" destId="{E41614F0-5D7D-9044-A0C0-07F612EA6A71}" srcOrd="4" destOrd="0" presId="urn:microsoft.com/office/officeart/2005/8/layout/equation1"/>
    <dgm:cxn modelId="{2613AD44-C96F-7648-A612-B0A465D8A2C3}" type="presParOf" srcId="{B6C1F76F-31CE-3247-907E-7FD6DAA42A15}" destId="{CB1668A8-75F9-8B45-811F-640C05A23E87}" srcOrd="5" destOrd="0" presId="urn:microsoft.com/office/officeart/2005/8/layout/equation1"/>
    <dgm:cxn modelId="{FE6C21B9-04C5-FC40-84BA-C0958E7834CE}" type="presParOf" srcId="{B6C1F76F-31CE-3247-907E-7FD6DAA42A15}" destId="{80C7864C-0DB1-2646-A331-F0001E829366}" srcOrd="6" destOrd="0" presId="urn:microsoft.com/office/officeart/2005/8/layout/equation1"/>
    <dgm:cxn modelId="{8E4A14A8-AE56-394F-81D9-66E182DA6BBF}" type="presParOf" srcId="{B6C1F76F-31CE-3247-907E-7FD6DAA42A15}" destId="{75B95D63-E8ED-C748-934F-4073E7F45F05}" srcOrd="7" destOrd="0" presId="urn:microsoft.com/office/officeart/2005/8/layout/equation1"/>
    <dgm:cxn modelId="{826FA7D7-FCA0-4240-BAD3-94F622DED8E5}" type="presParOf" srcId="{B6C1F76F-31CE-3247-907E-7FD6DAA42A15}" destId="{817088D1-3D31-1249-B654-8D0F3557C63D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CA359-6314-3A4F-B327-D0B6A8365DC2}">
      <dsp:nvSpPr>
        <dsp:cNvPr id="0" name=""/>
        <dsp:cNvSpPr/>
      </dsp:nvSpPr>
      <dsp:spPr>
        <a:xfrm>
          <a:off x="295" y="1474893"/>
          <a:ext cx="2468880" cy="2468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Consistently publishes more than benchmark</a:t>
          </a:r>
          <a:endParaRPr lang="en-US" sz="2300" kern="1200" dirty="0"/>
        </a:p>
      </dsp:txBody>
      <dsp:txXfrm>
        <a:off x="361854" y="1836452"/>
        <a:ext cx="1745762" cy="1745762"/>
      </dsp:txXfrm>
    </dsp:sp>
    <dsp:sp modelId="{98FD5762-6BBA-5249-9AE4-EA24C83E926F}">
      <dsp:nvSpPr>
        <dsp:cNvPr id="0" name=""/>
        <dsp:cNvSpPr/>
      </dsp:nvSpPr>
      <dsp:spPr>
        <a:xfrm>
          <a:off x="2592602" y="2268524"/>
          <a:ext cx="881618" cy="881618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09460" y="2605655"/>
        <a:ext cx="647902" cy="207356"/>
      </dsp:txXfrm>
    </dsp:sp>
    <dsp:sp modelId="{E41614F0-5D7D-9044-A0C0-07F612EA6A71}">
      <dsp:nvSpPr>
        <dsp:cNvPr id="0" name=""/>
        <dsp:cNvSpPr/>
      </dsp:nvSpPr>
      <dsp:spPr>
        <a:xfrm>
          <a:off x="3597646" y="1889428"/>
          <a:ext cx="1677202" cy="16398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Younger than age threshold (i.e. </a:t>
          </a:r>
          <a:r>
            <a:rPr lang="en-US" altLang="zh-CN" sz="2100" kern="1200" dirty="0" smtClean="0"/>
            <a:t>50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3843267" y="2129572"/>
        <a:ext cx="1185960" cy="1159521"/>
      </dsp:txXfrm>
    </dsp:sp>
    <dsp:sp modelId="{80C7864C-0DB1-2646-A331-F0001E829366}">
      <dsp:nvSpPr>
        <dsp:cNvPr id="0" name=""/>
        <dsp:cNvSpPr/>
      </dsp:nvSpPr>
      <dsp:spPr>
        <a:xfrm>
          <a:off x="5398275" y="2268524"/>
          <a:ext cx="881618" cy="881618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5515133" y="2450137"/>
        <a:ext cx="647902" cy="518392"/>
      </dsp:txXfrm>
    </dsp:sp>
    <dsp:sp modelId="{817088D1-3D31-1249-B654-8D0F3557C63D}">
      <dsp:nvSpPr>
        <dsp:cNvPr id="0" name=""/>
        <dsp:cNvSpPr/>
      </dsp:nvSpPr>
      <dsp:spPr>
        <a:xfrm>
          <a:off x="6403320" y="1847141"/>
          <a:ext cx="1724384" cy="1724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Rising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Stars</a:t>
          </a:r>
          <a:endParaRPr lang="en-US" sz="2100" kern="1200" dirty="0"/>
        </a:p>
      </dsp:txBody>
      <dsp:txXfrm>
        <a:off x="6655850" y="2099671"/>
        <a:ext cx="1219324" cy="121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31E2B0-E10F-1F4E-9651-161F90078172}" type="datetimeFigureOut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2043A7-716B-334D-9402-58DF2EA2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3DD3B83-9496-6D4B-9500-D8C15C1CB88D}" type="datetimeFigureOut">
              <a:rPr lang="en-US" altLang="en-US"/>
              <a:pPr>
                <a:defRPr/>
              </a:pPr>
              <a:t>12/13/17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9572EA7-EFD1-1F4E-A980-0E5B9C15E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69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0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/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100">
                <a:solidFill>
                  <a:srgbClr val="004266"/>
                </a:solidFill>
                <a:ea typeface="ヒラギノ角ゴ Pro W3" charset="-128"/>
              </a:rPr>
              <a:t>© IBM 2016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CCCC178-2644-1948-9E4F-8AE4A97C3128}" type="slidenum">
              <a:rPr lang="en-US" altLang="en-US" sz="1300" smtClean="0">
                <a:solidFill>
                  <a:srgbClr val="004266"/>
                </a:solidFill>
                <a:ea typeface="ヒラギノ角ゴ Pro W3" charset="-128"/>
              </a:rPr>
              <a:pPr algn="r" eaLnBrk="1" hangingPunct="1">
                <a:defRPr/>
              </a:pPr>
              <a:t>‹#›</a:t>
            </a:fld>
            <a:endParaRPr lang="en-US" altLang="en-US" sz="130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ubtitle 1"/>
          <p:cNvSpPr>
            <a:spLocks noGrp="1"/>
          </p:cNvSpPr>
          <p:nvPr>
            <p:ph type="subTitle" idx="1"/>
          </p:nvPr>
        </p:nvSpPr>
        <p:spPr bwMode="auto">
          <a:xfrm>
            <a:off x="496888" y="4992688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>
                <a:ea typeface="MS PGothic" charset="-128"/>
                <a:cs typeface="Arial"/>
              </a:rPr>
              <a:t>Cheng-xi Li, Lin Li, Yuchen Li</a:t>
            </a:r>
            <a:endParaRPr lang="en-US" altLang="en-US" sz="2000" dirty="0">
              <a:ea typeface="MS PGothic" charset="-128"/>
            </a:endParaRPr>
          </a:p>
          <a:p>
            <a:r>
              <a:rPr lang="en-US" altLang="zh-CN" sz="2000" dirty="0" smtClean="0">
                <a:ea typeface="MS PGothic" charset="-128"/>
              </a:rPr>
              <a:t>Dec</a:t>
            </a:r>
            <a:r>
              <a:rPr lang="zh-CN" altLang="en-US" sz="2000" dirty="0" smtClean="0">
                <a:ea typeface="MS PGothic" charset="-128"/>
              </a:rPr>
              <a:t> </a:t>
            </a:r>
            <a:r>
              <a:rPr lang="en-US" altLang="zh-CN" sz="2000" dirty="0" smtClean="0">
                <a:ea typeface="MS PGothic" charset="-128"/>
              </a:rPr>
              <a:t>13</a:t>
            </a:r>
            <a:r>
              <a:rPr lang="en-US" altLang="en-US" sz="2000" dirty="0" smtClean="0">
                <a:ea typeface="MS PGothic" charset="-128"/>
              </a:rPr>
              <a:t>, </a:t>
            </a:r>
            <a:r>
              <a:rPr lang="en-US" altLang="en-US" sz="2000" dirty="0">
                <a:ea typeface="MS PGothic" charset="-128"/>
              </a:rPr>
              <a:t>2017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363" y="2971800"/>
            <a:ext cx="7613650" cy="1689100"/>
          </a:xfrm>
        </p:spPr>
        <p:txBody>
          <a:bodyPr lIns="91427" tIns="45714" rIns="91427" bIns="45714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3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8955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6pPr>
            <a:lvl7pPr marL="1217910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7pPr>
            <a:lvl8pPr marL="1826864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8pPr>
            <a:lvl9pPr marL="2435819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3200" dirty="0" smtClean="0"/>
              <a:t>Rising Stars</a:t>
            </a:r>
          </a:p>
          <a:p>
            <a:pPr>
              <a:defRPr/>
            </a:pPr>
            <a:r>
              <a:rPr lang="en-US" sz="3200" dirty="0" smtClean="0">
                <a:latin typeface="Helvetica Neue Thin"/>
                <a:cs typeface="Helvetica Neue Thin"/>
              </a:rPr>
              <a:t>Oncology Profiles Update</a:t>
            </a:r>
            <a:endParaRPr lang="en-US" sz="3200" dirty="0">
              <a:latin typeface="Helvetica Neue Thin"/>
              <a:cs typeface="Helvetica Neue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endParaRPr lang="en-US" dirty="0" smtClean="0"/>
          </a:p>
          <a:p>
            <a:r>
              <a:rPr lang="en-US" dirty="0" smtClean="0"/>
              <a:t>Model recap</a:t>
            </a:r>
          </a:p>
          <a:p>
            <a:endParaRPr lang="en-US" dirty="0" smtClean="0"/>
          </a:p>
          <a:p>
            <a:r>
              <a:rPr lang="en-US" dirty="0" smtClean="0"/>
              <a:t>Model rerun</a:t>
            </a:r>
          </a:p>
          <a:p>
            <a:endParaRPr lang="en-US" dirty="0"/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structure: Oncology profiles </a:t>
            </a:r>
            <a:r>
              <a:rPr lang="mr-IN" dirty="0" smtClean="0"/>
              <a:t>–</a:t>
            </a:r>
            <a:r>
              <a:rPr lang="en-US" dirty="0" smtClean="0"/>
              <a:t> Full Pubs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698 </a:t>
            </a:r>
            <a:r>
              <a:rPr lang="en-US" altLang="zh-CN" dirty="0" smtClean="0"/>
              <a:t>labeled</a:t>
            </a:r>
            <a:r>
              <a:rPr lang="zh-CN" altLang="en-US" dirty="0" smtClean="0"/>
              <a:t> </a:t>
            </a:r>
            <a:r>
              <a:rPr lang="en-US" dirty="0" smtClean="0"/>
              <a:t>oncologists</a:t>
            </a:r>
          </a:p>
          <a:p>
            <a:pPr lvl="1"/>
            <a:r>
              <a:rPr lang="en-US" dirty="0" smtClean="0"/>
              <a:t>90 KOLs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608 non-KOLs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Recap: Benchmarking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5030919"/>
          </a:xfrm>
        </p:spPr>
        <p:txBody>
          <a:bodyPr/>
          <a:lstStyle/>
          <a:p>
            <a:r>
              <a:rPr lang="en-US" dirty="0" smtClean="0"/>
              <a:t>Variable</a:t>
            </a:r>
            <a:r>
              <a:rPr lang="en-US" altLang="zh-CN" dirty="0" smtClean="0"/>
              <a:t>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Publication record: </a:t>
            </a:r>
            <a:r>
              <a:rPr lang="en-US" altLang="zh-CN" dirty="0" smtClean="0"/>
              <a:t>cumulative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to 15</a:t>
            </a:r>
            <a:r>
              <a:rPr lang="en-US" baseline="30000" dirty="0" smtClean="0"/>
              <a:t>th</a:t>
            </a:r>
            <a:r>
              <a:rPr lang="en-US" dirty="0" smtClean="0"/>
              <a:t> year since the year of first publication</a:t>
            </a:r>
          </a:p>
          <a:p>
            <a:pPr lvl="1"/>
            <a:r>
              <a:rPr lang="en-US" dirty="0" smtClean="0"/>
              <a:t>Education profile: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school,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residency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Benchmark:</a:t>
            </a:r>
          </a:p>
          <a:p>
            <a:pPr lvl="1"/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cumulative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dirty="0" smtClean="0"/>
              <a:t>ottom 30% KOL</a:t>
            </a:r>
            <a:r>
              <a:rPr lang="en-US" altLang="zh-CN" dirty="0" smtClean="0"/>
              <a:t>s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Recap: Benchmarking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2591718"/>
              </p:ext>
            </p:extLst>
          </p:nvPr>
        </p:nvGraphicFramePr>
        <p:xfrm>
          <a:off x="2032000" y="11764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3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Rerun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967400302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Rising Stars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641848565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7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48 confirmed Rising Stars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50-year-old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younger (7.9%)</a:t>
            </a:r>
          </a:p>
          <a:p>
            <a:endParaRPr lang="en-US" dirty="0" smtClean="0"/>
          </a:p>
          <a:p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benchmarking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“inconclusive” (3.3%)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Manual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</a:p>
          <a:p>
            <a:endParaRPr lang="en-US" dirty="0"/>
          </a:p>
          <a:p>
            <a:r>
              <a:rPr lang="en-US" altLang="zh-CN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 Health Theme - Wide</Template>
  <TotalTime>14957</TotalTime>
  <Words>176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Helvetica Neue Thin</vt:lpstr>
      <vt:lpstr>MS PGothic</vt:lpstr>
      <vt:lpstr>ＭＳ Ｐゴシック</vt:lpstr>
      <vt:lpstr>ヒラギノ角ゴ Pro W3</vt:lpstr>
      <vt:lpstr>Arial</vt:lpstr>
      <vt:lpstr>Watson Health Theme - Wide</vt:lpstr>
      <vt:lpstr>PowerPoint Presentation</vt:lpstr>
      <vt:lpstr>Agenda</vt:lpstr>
      <vt:lpstr>Data structure: Oncology profiles – Full Pubs</vt:lpstr>
      <vt:lpstr>Model Recap: Benchmarking Model</vt:lpstr>
      <vt:lpstr>Model Recap: Benchmarking Model</vt:lpstr>
      <vt:lpstr>Model Rerun</vt:lpstr>
      <vt:lpstr>Results: Rising Stars</vt:lpstr>
      <vt:lpstr>Results</vt:lpstr>
      <vt:lpstr>Next Step</vt:lpstr>
    </vt:vector>
  </TitlesOfParts>
  <Company>IBM Corporation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Li, Yuchen</cp:lastModifiedBy>
  <cp:revision>1090</cp:revision>
  <cp:lastPrinted>2017-04-19T13:25:57Z</cp:lastPrinted>
  <dcterms:created xsi:type="dcterms:W3CDTF">2016-07-18T02:28:22Z</dcterms:created>
  <dcterms:modified xsi:type="dcterms:W3CDTF">2017-12-13T15:14:01Z</dcterms:modified>
</cp:coreProperties>
</file>